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86" r:id="rId3"/>
    <p:sldId id="287" r:id="rId4"/>
    <p:sldId id="288" r:id="rId5"/>
    <p:sldId id="289" r:id="rId6"/>
    <p:sldId id="290" r:id="rId7"/>
    <p:sldId id="291" r:id="rId8"/>
    <p:sldId id="292" r:id="rId9"/>
    <p:sldId id="293" r:id="rId10"/>
    <p:sldId id="294" r:id="rId11"/>
    <p:sldId id="295" r:id="rId12"/>
    <p:sldId id="296" r:id="rId13"/>
    <p:sldId id="297" r:id="rId14"/>
    <p:sldId id="299" r:id="rId15"/>
    <p:sldId id="298"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274" r:id="rId2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2894" autoAdjust="0"/>
  </p:normalViewPr>
  <p:slideViewPr>
    <p:cSldViewPr snapToGrid="0">
      <p:cViewPr varScale="1">
        <p:scale>
          <a:sx n="54" d="100"/>
          <a:sy n="54" d="100"/>
        </p:scale>
        <p:origin x="189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0F8018-2B34-477F-BBF3-96C653AA58DA}" type="datetimeFigureOut">
              <a:rPr kumimoji="1" lang="ja-JP" altLang="en-US" smtClean="0"/>
              <a:t>2018/2/18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2656B4-E03E-4993-AB56-E3164F611BC3}" type="slidenum">
              <a:rPr kumimoji="1" lang="ja-JP" altLang="en-US" smtClean="0"/>
              <a:t>‹#›</a:t>
            </a:fld>
            <a:endParaRPr kumimoji="1" lang="ja-JP" altLang="en-US"/>
          </a:p>
        </p:txBody>
      </p:sp>
    </p:spTree>
    <p:extLst>
      <p:ext uri="{BB962C8B-B14F-4D97-AF65-F5344CB8AC3E}">
        <p14:creationId xmlns:p14="http://schemas.microsoft.com/office/powerpoint/2010/main" val="24952616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kumimoji="1" lang="en-US" altLang="ja-JP" sz="1200" dirty="0" smtClean="0">
                <a:solidFill>
                  <a:srgbClr val="0070C0"/>
                </a:solidFill>
                <a:latin typeface="Meiryo UI" panose="020B0604030504040204" pitchFamily="50" charset="-128"/>
                <a:ea typeface="Meiryo UI" panose="020B0604030504040204" pitchFamily="50" charset="-128"/>
              </a:rPr>
              <a:t>【</a:t>
            </a:r>
            <a:r>
              <a:rPr kumimoji="1" lang="ja-JP" altLang="en-US" sz="1200" dirty="0" smtClean="0">
                <a:solidFill>
                  <a:srgbClr val="0070C0"/>
                </a:solidFill>
                <a:latin typeface="Meiryo UI" panose="020B0604030504040204" pitchFamily="50" charset="-128"/>
                <a:ea typeface="Meiryo UI" panose="020B0604030504040204" pitchFamily="50" charset="-128"/>
              </a:rPr>
              <a:t>本スライドについて</a:t>
            </a:r>
            <a:r>
              <a:rPr kumimoji="1" lang="en-US" altLang="ja-JP" sz="1200" dirty="0" smtClean="0">
                <a:solidFill>
                  <a:srgbClr val="0070C0"/>
                </a:solidFill>
                <a:latin typeface="Meiryo UI" panose="020B0604030504040204" pitchFamily="50" charset="-128"/>
                <a:ea typeface="Meiryo UI" panose="020B0604030504040204" pitchFamily="50" charset="-128"/>
              </a:rPr>
              <a:t>】</a:t>
            </a:r>
          </a:p>
          <a:p>
            <a:pPr>
              <a:defRPr/>
            </a:pPr>
            <a:r>
              <a:rPr kumimoji="1" lang="ja-JP" altLang="en-US" sz="1200" dirty="0" smtClean="0">
                <a:solidFill>
                  <a:srgbClr val="0070C0"/>
                </a:solidFill>
                <a:latin typeface="Meiryo UI" panose="020B0604030504040204" pitchFamily="50" charset="-128"/>
                <a:ea typeface="Meiryo UI" panose="020B0604030504040204" pitchFamily="50" charset="-128"/>
              </a:rPr>
              <a:t>・大人を対象とした内容です。</a:t>
            </a:r>
          </a:p>
          <a:p>
            <a:pPr>
              <a:defRPr/>
            </a:pPr>
            <a:r>
              <a:rPr kumimoji="1" lang="ja-JP" altLang="en-US" sz="1200" dirty="0" smtClean="0">
                <a:solidFill>
                  <a:srgbClr val="0070C0"/>
                </a:solidFill>
                <a:latin typeface="Meiryo UI" panose="020B0604030504040204" pitchFamily="50" charset="-128"/>
                <a:ea typeface="Meiryo UI" panose="020B0604030504040204" pitchFamily="50" charset="-128"/>
              </a:rPr>
              <a:t>・</a:t>
            </a:r>
            <a:r>
              <a:rPr kumimoji="1" lang="en-US" altLang="ja-JP" sz="1200" dirty="0" smtClean="0">
                <a:solidFill>
                  <a:srgbClr val="0070C0"/>
                </a:solidFill>
                <a:latin typeface="Meiryo UI" panose="020B0604030504040204" pitchFamily="50" charset="-128"/>
                <a:ea typeface="Meiryo UI" panose="020B0604030504040204" pitchFamily="50" charset="-128"/>
              </a:rPr>
              <a:t>COOL CHOICE</a:t>
            </a:r>
            <a:r>
              <a:rPr kumimoji="1" lang="ja-JP" altLang="en-US" sz="1200" dirty="0" smtClean="0">
                <a:solidFill>
                  <a:srgbClr val="0070C0"/>
                </a:solidFill>
                <a:latin typeface="Meiryo UI" panose="020B0604030504040204" pitchFamily="50" charset="-128"/>
                <a:ea typeface="Meiryo UI" panose="020B0604030504040204" pitchFamily="50" charset="-128"/>
              </a:rPr>
              <a:t>とは具体的にどのような温暖化対策なのかについて解説しています。</a:t>
            </a:r>
          </a:p>
          <a:p>
            <a:pPr>
              <a:defRPr/>
            </a:pPr>
            <a:r>
              <a:rPr kumimoji="1" lang="ja-JP" altLang="en-US" sz="1200" dirty="0" smtClean="0">
                <a:solidFill>
                  <a:srgbClr val="0070C0"/>
                </a:solidFill>
                <a:latin typeface="Meiryo UI" panose="020B0604030504040204" pitchFamily="50" charset="-128"/>
                <a:ea typeface="Meiryo UI" panose="020B0604030504040204" pitchFamily="50" charset="-128"/>
              </a:rPr>
              <a:t>・学習会等のテーマに応じて必要なスライドを選んで使っていただくことを想定しています。</a:t>
            </a:r>
          </a:p>
          <a:p>
            <a:pPr>
              <a:defRPr/>
            </a:pPr>
            <a:r>
              <a:rPr kumimoji="1" lang="ja-JP" altLang="en-US" sz="1200" dirty="0" smtClean="0">
                <a:solidFill>
                  <a:srgbClr val="0070C0"/>
                </a:solidFill>
                <a:latin typeface="Meiryo UI" panose="020B0604030504040204" pitchFamily="50" charset="-128"/>
                <a:ea typeface="Meiryo UI" panose="020B0604030504040204" pitchFamily="50" charset="-128"/>
              </a:rPr>
              <a:t>・</a:t>
            </a:r>
            <a:r>
              <a:rPr kumimoji="1" lang="ja-JP" altLang="en-US" sz="1200" dirty="0" smtClean="0">
                <a:solidFill>
                  <a:srgbClr val="0070C0"/>
                </a:solidFill>
                <a:latin typeface="Meiryo UI" panose="020B0604030504040204" pitchFamily="50" charset="-128"/>
                <a:ea typeface="Meiryo UI" panose="020B0604030504040204" pitchFamily="50" charset="-128"/>
              </a:rPr>
              <a:t>順番を入れ替えたり、スライドを追加する等は、各自の責任において行ってください。なお、編集の際には出典の明記をお願い致します。</a:t>
            </a:r>
            <a:endParaRPr kumimoji="1" lang="en-US" altLang="ja-JP" sz="1200" dirty="0" smtClean="0">
              <a:solidFill>
                <a:srgbClr val="0070C0"/>
              </a:solidFill>
              <a:latin typeface="Meiryo UI" panose="020B0604030504040204" pitchFamily="50" charset="-128"/>
              <a:ea typeface="Meiryo UI" panose="020B0604030504040204" pitchFamily="50" charset="-128"/>
            </a:endParaRPr>
          </a:p>
          <a:p>
            <a:pPr>
              <a:defRPr/>
            </a:pPr>
            <a:r>
              <a:rPr kumimoji="1" lang="ja-JP" altLang="en-US" sz="1200" dirty="0" smtClean="0">
                <a:solidFill>
                  <a:srgbClr val="0070C0"/>
                </a:solidFill>
                <a:latin typeface="Meiryo UI" panose="020B0604030504040204" pitchFamily="50" charset="-128"/>
                <a:ea typeface="Meiryo UI" panose="020B0604030504040204" pitchFamily="50" charset="-128"/>
              </a:rPr>
              <a:t>・内容について（間違いがあった等）は、京都府温暖化防止センターまでご連絡ください。</a:t>
            </a:r>
            <a:endParaRPr kumimoji="1" lang="en-US" altLang="ja-JP" sz="1200" dirty="0" smtClean="0">
              <a:solidFill>
                <a:srgbClr val="0070C0"/>
              </a:solidFill>
              <a:latin typeface="Meiryo UI" panose="020B0604030504040204" pitchFamily="50" charset="-128"/>
              <a:ea typeface="Meiryo UI" panose="020B0604030504040204" pitchFamily="50" charset="-128"/>
            </a:endParaRPr>
          </a:p>
          <a:p>
            <a:pPr>
              <a:defRPr/>
            </a:pPr>
            <a:endParaRPr kumimoji="1" lang="en-US" altLang="ja-JP" sz="1200" dirty="0" smtClean="0">
              <a:solidFill>
                <a:srgbClr val="0070C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rgbClr val="0070C0"/>
                </a:solidFill>
                <a:latin typeface="Meiryo UI" panose="020B0604030504040204" pitchFamily="50" charset="-128"/>
                <a:ea typeface="Meiryo UI" panose="020B0604030504040204" pitchFamily="50" charset="-128"/>
              </a:rPr>
              <a:t>【</a:t>
            </a:r>
            <a:r>
              <a:rPr kumimoji="1" lang="ja-JP" altLang="en-US" sz="1200" dirty="0" smtClean="0">
                <a:solidFill>
                  <a:srgbClr val="0070C0"/>
                </a:solidFill>
                <a:latin typeface="Meiryo UI" panose="020B0604030504040204" pitchFamily="50" charset="-128"/>
                <a:ea typeface="Meiryo UI" panose="020B0604030504040204" pitchFamily="50" charset="-128"/>
              </a:rPr>
              <a:t>作成</a:t>
            </a:r>
            <a:r>
              <a:rPr kumimoji="1" lang="en-US" altLang="ja-JP" sz="1200" dirty="0" smtClean="0">
                <a:solidFill>
                  <a:srgbClr val="0070C0"/>
                </a:solidFill>
                <a:latin typeface="Meiryo UI" panose="020B0604030504040204" pitchFamily="50" charset="-128"/>
                <a:ea typeface="Meiryo UI" panose="020B0604030504040204" pitchFamily="50" charset="-128"/>
              </a:rPr>
              <a:t>】</a:t>
            </a:r>
            <a:r>
              <a:rPr kumimoji="1" lang="ja-JP" altLang="en-US" sz="1200" dirty="0" smtClean="0">
                <a:solidFill>
                  <a:srgbClr val="0070C0"/>
                </a:solidFill>
                <a:latin typeface="Meiryo UI" panose="020B0604030504040204" pitchFamily="50" charset="-128"/>
                <a:ea typeface="Meiryo UI" panose="020B0604030504040204" pitchFamily="50" charset="-128"/>
              </a:rPr>
              <a:t>（</a:t>
            </a:r>
            <a:r>
              <a:rPr kumimoji="1" lang="en-US" altLang="ja-JP" sz="1200" dirty="0" smtClean="0">
                <a:solidFill>
                  <a:srgbClr val="0070C0"/>
                </a:solidFill>
                <a:latin typeface="Meiryo UI" panose="020B0604030504040204" pitchFamily="50" charset="-128"/>
                <a:ea typeface="Meiryo UI" panose="020B0604030504040204" pitchFamily="50" charset="-128"/>
              </a:rPr>
              <a:t>2018</a:t>
            </a:r>
            <a:r>
              <a:rPr kumimoji="1" lang="ja-JP" altLang="en-US" sz="1200" dirty="0" smtClean="0">
                <a:solidFill>
                  <a:srgbClr val="0070C0"/>
                </a:solidFill>
                <a:latin typeface="Meiryo UI" panose="020B0604030504040204" pitchFamily="50" charset="-128"/>
                <a:ea typeface="Meiryo UI" panose="020B0604030504040204" pitchFamily="50" charset="-128"/>
              </a:rPr>
              <a:t>年</a:t>
            </a:r>
            <a:r>
              <a:rPr kumimoji="1" lang="en-US" altLang="ja-JP" sz="1200" dirty="0" smtClean="0">
                <a:solidFill>
                  <a:srgbClr val="0070C0"/>
                </a:solidFill>
                <a:latin typeface="Meiryo UI" panose="020B0604030504040204" pitchFamily="50" charset="-128"/>
                <a:ea typeface="Meiryo UI" panose="020B0604030504040204" pitchFamily="50" charset="-128"/>
              </a:rPr>
              <a:t>2</a:t>
            </a:r>
            <a:r>
              <a:rPr kumimoji="1" lang="ja-JP" altLang="en-US" sz="1200" dirty="0" smtClean="0">
                <a:solidFill>
                  <a:srgbClr val="0070C0"/>
                </a:solidFill>
                <a:latin typeface="Meiryo UI" panose="020B0604030504040204" pitchFamily="50" charset="-128"/>
                <a:ea typeface="Meiryo UI" panose="020B0604030504040204" pitchFamily="50" charset="-128"/>
              </a:rPr>
              <a:t>月）</a:t>
            </a:r>
            <a:endParaRPr kumimoji="1" lang="en-US" altLang="ja-JP" sz="1200" dirty="0" smtClean="0">
              <a:solidFill>
                <a:srgbClr val="0070C0"/>
              </a:solidFill>
              <a:latin typeface="Meiryo UI" panose="020B0604030504040204" pitchFamily="50" charset="-128"/>
              <a:ea typeface="Meiryo UI" panose="020B0604030504040204" pitchFamily="50" charset="-128"/>
            </a:endParaRPr>
          </a:p>
          <a:p>
            <a:pPr>
              <a:defRPr/>
            </a:pPr>
            <a:r>
              <a:rPr kumimoji="1" lang="ja-JP" altLang="en-US" sz="1200" dirty="0" smtClean="0">
                <a:solidFill>
                  <a:srgbClr val="0070C0"/>
                </a:solidFill>
                <a:latin typeface="Meiryo UI" panose="020B0604030504040204" pitchFamily="50" charset="-128"/>
                <a:ea typeface="Meiryo UI" panose="020B0604030504040204" pitchFamily="50" charset="-128"/>
              </a:rPr>
              <a:t>京都府地球温暖化防止活動推進センター</a:t>
            </a:r>
            <a:endParaRPr kumimoji="1" lang="en-US" altLang="ja-JP" sz="1200" dirty="0" smtClean="0">
              <a:solidFill>
                <a:srgbClr val="0070C0"/>
              </a:solidFill>
              <a:latin typeface="Meiryo UI" panose="020B0604030504040204" pitchFamily="50" charset="-128"/>
              <a:ea typeface="Meiryo UI" panose="020B0604030504040204" pitchFamily="50" charset="-128"/>
            </a:endParaRPr>
          </a:p>
          <a:p>
            <a:pPr>
              <a:defRPr/>
            </a:pPr>
            <a:r>
              <a:rPr kumimoji="1" lang="ja-JP" altLang="en-US" sz="1200" dirty="0" smtClean="0">
                <a:solidFill>
                  <a:srgbClr val="0070C0"/>
                </a:solidFill>
                <a:latin typeface="Meiryo UI" panose="020B0604030504040204" pitchFamily="50" charset="-128"/>
                <a:ea typeface="Meiryo UI" panose="020B0604030504040204" pitchFamily="50" charset="-128"/>
              </a:rPr>
              <a:t>（特定非営利活動法人　京都地球温暖化防止府民会議）</a:t>
            </a:r>
            <a:endParaRPr kumimoji="1" lang="en-US" altLang="ja-JP" sz="1200" dirty="0" smtClean="0">
              <a:solidFill>
                <a:srgbClr val="0070C0"/>
              </a:solidFill>
              <a:latin typeface="Meiryo UI" panose="020B0604030504040204" pitchFamily="50" charset="-128"/>
              <a:ea typeface="Meiryo UI" panose="020B0604030504040204" pitchFamily="50" charset="-128"/>
            </a:endParaRPr>
          </a:p>
          <a:p>
            <a:pPr>
              <a:defRPr/>
            </a:pPr>
            <a:r>
              <a:rPr kumimoji="1" lang="ja-JP" altLang="en-US" sz="1200" dirty="0" smtClean="0">
                <a:solidFill>
                  <a:srgbClr val="0070C0"/>
                </a:solidFill>
                <a:latin typeface="Meiryo UI" panose="020B0604030504040204" pitchFamily="50" charset="-128"/>
                <a:ea typeface="Meiryo UI" panose="020B0604030504040204" pitchFamily="50" charset="-128"/>
              </a:rPr>
              <a:t>〒</a:t>
            </a:r>
            <a:r>
              <a:rPr kumimoji="1" lang="en-US" altLang="ja-JP" sz="1200" dirty="0" smtClean="0">
                <a:solidFill>
                  <a:srgbClr val="0070C0"/>
                </a:solidFill>
                <a:latin typeface="Meiryo UI" panose="020B0604030504040204" pitchFamily="50" charset="-128"/>
                <a:ea typeface="Meiryo UI" panose="020B0604030504040204" pitchFamily="50" charset="-128"/>
              </a:rPr>
              <a:t>604-8417</a:t>
            </a:r>
            <a:r>
              <a:rPr kumimoji="1" lang="ja-JP" altLang="en-US" sz="1200" dirty="0" smtClean="0">
                <a:solidFill>
                  <a:srgbClr val="0070C0"/>
                </a:solidFill>
                <a:latin typeface="Meiryo UI" panose="020B0604030504040204" pitchFamily="50" charset="-128"/>
                <a:ea typeface="Meiryo UI" panose="020B0604030504040204" pitchFamily="50" charset="-128"/>
              </a:rPr>
              <a:t>　京都市中京区西ノ京内畑町</a:t>
            </a:r>
            <a:r>
              <a:rPr kumimoji="1" lang="en-US" altLang="ja-JP" sz="1200" dirty="0" smtClean="0">
                <a:solidFill>
                  <a:srgbClr val="0070C0"/>
                </a:solidFill>
                <a:latin typeface="Meiryo UI" panose="020B0604030504040204" pitchFamily="50" charset="-128"/>
                <a:ea typeface="Meiryo UI" panose="020B0604030504040204" pitchFamily="50" charset="-128"/>
              </a:rPr>
              <a:t>41</a:t>
            </a:r>
            <a:r>
              <a:rPr kumimoji="1" lang="ja-JP" altLang="en-US" sz="1200" dirty="0" smtClean="0">
                <a:solidFill>
                  <a:srgbClr val="0070C0"/>
                </a:solidFill>
                <a:latin typeface="Meiryo UI" panose="020B0604030504040204" pitchFamily="50" charset="-128"/>
                <a:ea typeface="Meiryo UI" panose="020B0604030504040204" pitchFamily="50" charset="-128"/>
              </a:rPr>
              <a:t>番</a:t>
            </a:r>
            <a:r>
              <a:rPr kumimoji="1" lang="en-US" altLang="ja-JP" sz="1200" dirty="0" smtClean="0">
                <a:solidFill>
                  <a:srgbClr val="0070C0"/>
                </a:solidFill>
                <a:latin typeface="Meiryo UI" panose="020B0604030504040204" pitchFamily="50" charset="-128"/>
                <a:ea typeface="Meiryo UI" panose="020B0604030504040204" pitchFamily="50" charset="-128"/>
              </a:rPr>
              <a:t>3</a:t>
            </a:r>
          </a:p>
          <a:p>
            <a:pPr>
              <a:defRPr/>
            </a:pPr>
            <a:r>
              <a:rPr kumimoji="1" lang="en-US" altLang="ja-JP" sz="1200" dirty="0" smtClean="0">
                <a:solidFill>
                  <a:srgbClr val="0070C0"/>
                </a:solidFill>
                <a:latin typeface="Meiryo UI" panose="020B0604030504040204" pitchFamily="50" charset="-128"/>
                <a:ea typeface="Meiryo UI" panose="020B0604030504040204" pitchFamily="50" charset="-128"/>
              </a:rPr>
              <a:t>TEL</a:t>
            </a:r>
            <a:r>
              <a:rPr kumimoji="1" lang="ja-JP" altLang="en-US" sz="1200" dirty="0" smtClean="0">
                <a:solidFill>
                  <a:srgbClr val="0070C0"/>
                </a:solidFill>
                <a:latin typeface="Meiryo UI" panose="020B0604030504040204" pitchFamily="50" charset="-128"/>
                <a:ea typeface="Meiryo UI" panose="020B0604030504040204" pitchFamily="50" charset="-128"/>
              </a:rPr>
              <a:t>　　</a:t>
            </a:r>
            <a:r>
              <a:rPr kumimoji="1" lang="en-US" altLang="ja-JP" sz="1200" dirty="0" smtClean="0">
                <a:solidFill>
                  <a:srgbClr val="0070C0"/>
                </a:solidFill>
                <a:latin typeface="Meiryo UI" panose="020B0604030504040204" pitchFamily="50" charset="-128"/>
                <a:ea typeface="Meiryo UI" panose="020B0604030504040204" pitchFamily="50" charset="-128"/>
              </a:rPr>
              <a:t>075-803-1128</a:t>
            </a:r>
          </a:p>
          <a:p>
            <a:pPr>
              <a:defRPr/>
            </a:pPr>
            <a:r>
              <a:rPr kumimoji="1" lang="en-US" altLang="ja-JP" sz="1200" dirty="0" smtClean="0">
                <a:solidFill>
                  <a:srgbClr val="0070C0"/>
                </a:solidFill>
                <a:latin typeface="Meiryo UI" panose="020B0604030504040204" pitchFamily="50" charset="-128"/>
                <a:ea typeface="Meiryo UI" panose="020B0604030504040204" pitchFamily="50" charset="-128"/>
              </a:rPr>
              <a:t>FAX</a:t>
            </a:r>
            <a:r>
              <a:rPr kumimoji="1" lang="ja-JP" altLang="en-US" sz="1200" baseline="0" dirty="0" smtClean="0">
                <a:solidFill>
                  <a:srgbClr val="0070C0"/>
                </a:solidFill>
                <a:latin typeface="Meiryo UI" panose="020B0604030504040204" pitchFamily="50" charset="-128"/>
                <a:ea typeface="Meiryo UI" panose="020B0604030504040204" pitchFamily="50" charset="-128"/>
              </a:rPr>
              <a:t>　　</a:t>
            </a:r>
            <a:r>
              <a:rPr kumimoji="1" lang="en-US" altLang="ja-JP" sz="1200" baseline="0" dirty="0" smtClean="0">
                <a:solidFill>
                  <a:srgbClr val="0070C0"/>
                </a:solidFill>
                <a:latin typeface="Meiryo UI" panose="020B0604030504040204" pitchFamily="50" charset="-128"/>
                <a:ea typeface="Meiryo UI" panose="020B0604030504040204" pitchFamily="50" charset="-128"/>
              </a:rPr>
              <a:t>075-803-1130</a:t>
            </a:r>
          </a:p>
          <a:p>
            <a:pPr>
              <a:defRPr/>
            </a:pPr>
            <a:r>
              <a:rPr kumimoji="1" lang="en-US" altLang="ja-JP" sz="1200" baseline="0" dirty="0" smtClean="0">
                <a:solidFill>
                  <a:srgbClr val="0070C0"/>
                </a:solidFill>
                <a:latin typeface="Meiryo UI" panose="020B0604030504040204" pitchFamily="50" charset="-128"/>
                <a:ea typeface="Meiryo UI" panose="020B0604030504040204" pitchFamily="50" charset="-128"/>
              </a:rPr>
              <a:t>Mail</a:t>
            </a:r>
            <a:r>
              <a:rPr kumimoji="1" lang="ja-JP" altLang="en-US" sz="1200" baseline="0" dirty="0" smtClean="0">
                <a:solidFill>
                  <a:srgbClr val="0070C0"/>
                </a:solidFill>
                <a:latin typeface="Meiryo UI" panose="020B0604030504040204" pitchFamily="50" charset="-128"/>
                <a:ea typeface="Meiryo UI" panose="020B0604030504040204" pitchFamily="50" charset="-128"/>
              </a:rPr>
              <a:t>　　</a:t>
            </a:r>
            <a:r>
              <a:rPr kumimoji="1" lang="en-US" altLang="ja-JP" sz="1200" baseline="0" dirty="0" smtClean="0">
                <a:solidFill>
                  <a:srgbClr val="0070C0"/>
                </a:solidFill>
                <a:latin typeface="Meiryo UI" panose="020B0604030504040204" pitchFamily="50" charset="-128"/>
                <a:ea typeface="Meiryo UI" panose="020B0604030504040204" pitchFamily="50" charset="-128"/>
              </a:rPr>
              <a:t>center@kcfca.or.jp</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a:t>
            </a:fld>
            <a:endParaRPr kumimoji="1" lang="ja-JP" altLang="en-US"/>
          </a:p>
        </p:txBody>
      </p:sp>
    </p:spTree>
    <p:extLst>
      <p:ext uri="{BB962C8B-B14F-4D97-AF65-F5344CB8AC3E}">
        <p14:creationId xmlns:p14="http://schemas.microsoft.com/office/powerpoint/2010/main" val="3894844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声かけの例</a:t>
            </a:r>
            <a:r>
              <a:rPr kumimoji="1" lang="en-US" altLang="ja-JP" dirty="0" smtClean="0"/>
              <a:t>】</a:t>
            </a:r>
          </a:p>
          <a:p>
            <a:pPr algn="just">
              <a:lnSpc>
                <a:spcPts val="3000"/>
              </a:lnSpc>
              <a:spcBef>
                <a:spcPts val="2000"/>
              </a:spcBef>
            </a:pPr>
            <a:r>
              <a:rPr lang="ja-JP" altLang="en-US" sz="1200" dirty="0" smtClean="0">
                <a:latin typeface="Meiryo UI" panose="020B0604030504040204" pitchFamily="50" charset="-128"/>
                <a:ea typeface="Meiryo UI" panose="020B0604030504040204" pitchFamily="50" charset="-128"/>
              </a:rPr>
              <a:t>「冷蔵庫の省エネ性能を確認する際に、左側の</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統一省エネルギーラベル</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が参考になります。店頭で製品と一緒に表示されています。星が多いほど省エネ性能が高く、年間の電気料金の目安も載っています。このラベルは、冷蔵庫以外の家電にも表示されています。」</a:t>
            </a:r>
            <a:endParaRPr lang="en-US" altLang="ja-JP" sz="1200" dirty="0" smtClean="0">
              <a:latin typeface="Meiryo UI" panose="020B0604030504040204" pitchFamily="50" charset="-128"/>
              <a:ea typeface="Meiryo UI" panose="020B0604030504040204" pitchFamily="50" charset="-128"/>
            </a:endParaRPr>
          </a:p>
          <a:p>
            <a:pPr algn="just">
              <a:lnSpc>
                <a:spcPts val="3000"/>
              </a:lnSpc>
              <a:spcBef>
                <a:spcPts val="2000"/>
              </a:spcBef>
            </a:pPr>
            <a:r>
              <a:rPr lang="ja-JP" altLang="en-US" sz="1200" dirty="0" smtClean="0">
                <a:latin typeface="Meiryo UI" panose="020B0604030504040204" pitchFamily="50" charset="-128"/>
                <a:ea typeface="Meiryo UI" panose="020B0604030504040204" pitchFamily="50" charset="-128"/>
              </a:rPr>
              <a:t>「また、冷蔵庫についてもう一つ知っておきたいことがあります。冷蔵庫は小さい容量のものが省エネとは限りません。右のグラフは、冷蔵庫の容量と消費電力量を示していますが、あまり変わらないことがわかります。単純に考えると、大きな冷蔵庫の方がたくさん冷やさないといけないため、多くの電気が必要となります。しかし冷蔵庫は、インバータ制御されているか、真空断熱材が使われているか、などによっても消費電力が変わります。小さい冷蔵庫で安価なものは、大きさの割に省エネ性能が低いことがあるので、そういう場合は小さめ</a:t>
            </a:r>
            <a:r>
              <a:rPr lang="en-US" altLang="ja-JP" sz="1200" dirty="0" smtClean="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台を使用するより大きめ</a:t>
            </a:r>
            <a:r>
              <a:rPr lang="en-US" altLang="ja-JP" sz="1200" dirty="0" smtClean="0">
                <a:latin typeface="Meiryo UI" panose="020B0604030504040204" pitchFamily="50" charset="-128"/>
                <a:ea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rPr>
              <a:t>台にまとめた方が省エネになることもあります。」</a:t>
            </a:r>
            <a:endParaRPr lang="en-US" altLang="ja-JP" sz="1200" dirty="0" smtClean="0">
              <a:latin typeface="Meiryo UI" panose="020B0604030504040204" pitchFamily="50" charset="-128"/>
              <a:ea typeface="Meiryo UI" panose="020B0604030504040204" pitchFamily="50" charset="-128"/>
            </a:endParaRPr>
          </a:p>
          <a:p>
            <a:pPr algn="just">
              <a:lnSpc>
                <a:spcPts val="3000"/>
              </a:lnSpc>
              <a:spcBef>
                <a:spcPts val="2000"/>
              </a:spcBef>
            </a:pPr>
            <a:endParaRPr lang="en-US" altLang="ja-JP" sz="1200" dirty="0" smtClean="0">
              <a:latin typeface="Meiryo UI" panose="020B0604030504040204" pitchFamily="50" charset="-128"/>
              <a:ea typeface="Meiryo UI" panose="020B0604030504040204" pitchFamily="50" charset="-128"/>
            </a:endParaRPr>
          </a:p>
          <a:p>
            <a:pPr algn="just">
              <a:lnSpc>
                <a:spcPts val="3000"/>
              </a:lnSpc>
              <a:spcBef>
                <a:spcPts val="2000"/>
              </a:spcBef>
            </a:pP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統一省エネルギーラベル：資源エネルギー庁</a:t>
            </a:r>
            <a:endParaRPr lang="en-US" altLang="ja-JP" sz="1200" dirty="0" smtClean="0">
              <a:latin typeface="Meiryo UI" panose="020B0604030504040204" pitchFamily="50" charset="-128"/>
              <a:ea typeface="Meiryo UI" panose="020B0604030504040204" pitchFamily="50" charset="-128"/>
            </a:endParaRPr>
          </a:p>
          <a:p>
            <a:pPr algn="just">
              <a:lnSpc>
                <a:spcPts val="3000"/>
              </a:lnSpc>
              <a:spcBef>
                <a:spcPts val="2000"/>
              </a:spcBef>
            </a:pP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グラフ：省エネ性能カタログ</a:t>
            </a:r>
            <a:r>
              <a:rPr lang="en-US" altLang="ja-JP" sz="1200" dirty="0" smtClean="0">
                <a:latin typeface="Meiryo UI" panose="020B0604030504040204" pitchFamily="50" charset="-128"/>
                <a:ea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rPr>
              <a:t>夏号より</a:t>
            </a:r>
            <a:endParaRPr lang="en-US" altLang="ja-JP" sz="12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10</a:t>
            </a:fld>
            <a:endParaRPr kumimoji="1" lang="ja-JP" altLang="en-US"/>
          </a:p>
        </p:txBody>
      </p:sp>
    </p:spTree>
    <p:extLst>
      <p:ext uri="{BB962C8B-B14F-4D97-AF65-F5344CB8AC3E}">
        <p14:creationId xmlns:p14="http://schemas.microsoft.com/office/powerpoint/2010/main" val="1579525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声かけの例</a:t>
            </a:r>
            <a:r>
              <a:rPr kumimoji="1" lang="en-US" altLang="ja-JP" dirty="0" smtClean="0"/>
              <a:t>】</a:t>
            </a:r>
          </a:p>
          <a:p>
            <a:pPr algn="just">
              <a:lnSpc>
                <a:spcPts val="3000"/>
              </a:lnSpc>
              <a:spcBef>
                <a:spcPts val="2000"/>
              </a:spcBef>
            </a:pPr>
            <a:r>
              <a:rPr lang="ja-JP" altLang="en-US" sz="1200" dirty="0" smtClean="0">
                <a:latin typeface="Meiryo UI" panose="020B0604030504040204" pitchFamily="50" charset="-128"/>
                <a:ea typeface="Meiryo UI" panose="020B0604030504040204" pitchFamily="50" charset="-128"/>
              </a:rPr>
              <a:t>「自動車は、非常に多くの</a:t>
            </a:r>
            <a:r>
              <a:rPr lang="en-US" altLang="ja-JP" sz="1200" dirty="0" smtClean="0">
                <a:latin typeface="Meiryo UI" panose="020B0604030504040204" pitchFamily="50" charset="-128"/>
                <a:ea typeface="Meiryo UI" panose="020B0604030504040204" pitchFamily="50" charset="-128"/>
              </a:rPr>
              <a:t>CO</a:t>
            </a:r>
            <a:r>
              <a:rPr lang="en-US" altLang="ja-JP" sz="1000" dirty="0" smtClean="0">
                <a:latin typeface="Meiryo UI" panose="020B0604030504040204" pitchFamily="50" charset="-128"/>
                <a:ea typeface="Meiryo UI" panose="020B0604030504040204" pitchFamily="50" charset="-128"/>
              </a:rPr>
              <a:t>2</a:t>
            </a:r>
            <a:r>
              <a:rPr lang="ja-JP" altLang="en-US" sz="1200" dirty="0" err="1" smtClean="0">
                <a:latin typeface="Meiryo UI" panose="020B0604030504040204" pitchFamily="50" charset="-128"/>
                <a:ea typeface="Meiryo UI" panose="020B0604030504040204" pitchFamily="50" charset="-128"/>
              </a:rPr>
              <a:t>を排</a:t>
            </a:r>
            <a:r>
              <a:rPr lang="ja-JP" altLang="en-US" sz="1200" dirty="0" smtClean="0">
                <a:latin typeface="Meiryo UI" panose="020B0604030504040204" pitchFamily="50" charset="-128"/>
                <a:ea typeface="Meiryo UI" panose="020B0604030504040204" pitchFamily="50" charset="-128"/>
              </a:rPr>
              <a:t>出します。毎日通勤で車を使う家庭であれば、家庭由来の排出の半分以上を占めていることも珍しくありません。」</a:t>
            </a:r>
          </a:p>
          <a:p>
            <a:pPr algn="just">
              <a:lnSpc>
                <a:spcPts val="3000"/>
              </a:lnSpc>
              <a:spcBef>
                <a:spcPts val="2000"/>
              </a:spcBef>
            </a:pPr>
            <a:r>
              <a:rPr lang="ja-JP" altLang="en-US" sz="1200" dirty="0" smtClean="0">
                <a:latin typeface="Meiryo UI" panose="020B0604030504040204" pitchFamily="50" charset="-128"/>
                <a:ea typeface="Meiryo UI" panose="020B0604030504040204" pitchFamily="50" charset="-128"/>
              </a:rPr>
              <a:t>「まずはできるだけ使わないのが一番。時々でも、健康のために徒歩や自転車で移動したり、バスや電車を使ったりしてみましょう。利用者が増えたら公共交通は充実し便利になります。」</a:t>
            </a:r>
            <a:endParaRPr lang="en-US" altLang="ja-JP" sz="1200" dirty="0" smtClean="0">
              <a:latin typeface="Meiryo UI" panose="020B0604030504040204" pitchFamily="50" charset="-128"/>
              <a:ea typeface="Meiryo UI" panose="020B0604030504040204" pitchFamily="50" charset="-128"/>
            </a:endParaRPr>
          </a:p>
          <a:p>
            <a:pPr algn="just">
              <a:lnSpc>
                <a:spcPts val="3000"/>
              </a:lnSpc>
              <a:spcBef>
                <a:spcPts val="2000"/>
              </a:spcBef>
            </a:pPr>
            <a:r>
              <a:rPr lang="ja-JP" altLang="en-US" sz="1200" dirty="0" smtClean="0">
                <a:latin typeface="Meiryo UI" panose="020B0604030504040204" pitchFamily="50" charset="-128"/>
                <a:ea typeface="Meiryo UI" panose="020B0604030504040204" pitchFamily="50" charset="-128"/>
              </a:rPr>
              <a:t>「急発進、急加速を控えて無駄な荷物を積まないような運転をすれば大きな省エネに。エコドライブ研修会では、受講前と受講後で</a:t>
            </a:r>
            <a:r>
              <a:rPr lang="en-US" altLang="ja-JP" sz="1200" dirty="0" smtClean="0">
                <a:latin typeface="Meiryo UI" panose="020B0604030504040204" pitchFamily="50" charset="-128"/>
                <a:ea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20</a:t>
            </a:r>
            <a:r>
              <a:rPr lang="ja-JP" altLang="en-US" sz="1200" dirty="0" smtClean="0">
                <a:latin typeface="Meiryo UI" panose="020B0604030504040204" pitchFamily="50" charset="-128"/>
                <a:ea typeface="Meiryo UI" panose="020B0604030504040204" pitchFamily="50" charset="-128"/>
              </a:rPr>
              <a:t>％も燃料消費量が減ります。」</a:t>
            </a:r>
            <a:endParaRPr lang="en-US" altLang="ja-JP" sz="1200" dirty="0" smtClean="0">
              <a:latin typeface="Meiryo UI" panose="020B0604030504040204" pitchFamily="50" charset="-128"/>
              <a:ea typeface="Meiryo UI" panose="020B0604030504040204" pitchFamily="50" charset="-128"/>
            </a:endParaRPr>
          </a:p>
          <a:p>
            <a:pPr algn="just">
              <a:lnSpc>
                <a:spcPts val="3000"/>
              </a:lnSpc>
              <a:spcBef>
                <a:spcPts val="2000"/>
              </a:spcBef>
            </a:pPr>
            <a:r>
              <a:rPr lang="ja-JP" altLang="en-US" sz="1200" dirty="0" smtClean="0">
                <a:latin typeface="Meiryo UI" panose="020B0604030504040204" pitchFamily="50" charset="-128"/>
                <a:ea typeface="Meiryo UI" panose="020B0604030504040204" pitchFamily="50" charset="-128"/>
              </a:rPr>
              <a:t>「車の買い替えの際には、できる限り燃費の良いものを選びましょう。小型の車の方が軽量で燃費が良い傾向にあります。必要以上に大きな車を購入するのは控えましょう。</a:t>
            </a:r>
            <a:r>
              <a:rPr lang="en-US" altLang="ja-JP" sz="1200" dirty="0" smtClean="0">
                <a:latin typeface="Meiryo UI" panose="020B0604030504040204" pitchFamily="50" charset="-128"/>
                <a:ea typeface="Meiryo UI" panose="020B0604030504040204" pitchFamily="50" charset="-128"/>
              </a:rPr>
              <a:t>EV</a:t>
            </a:r>
            <a:r>
              <a:rPr lang="ja-JP" altLang="en-US" sz="1200" dirty="0" smtClean="0">
                <a:latin typeface="Meiryo UI" panose="020B0604030504040204" pitchFamily="50" charset="-128"/>
                <a:ea typeface="Meiryo UI" panose="020B0604030504040204" pitchFamily="50" charset="-128"/>
              </a:rPr>
              <a:t>（電気自動車）や</a:t>
            </a:r>
            <a:r>
              <a:rPr lang="en-US" altLang="ja-JP" sz="1200" dirty="0" smtClean="0">
                <a:latin typeface="Meiryo UI" panose="020B0604030504040204" pitchFamily="50" charset="-128"/>
                <a:ea typeface="Meiryo UI" panose="020B0604030504040204" pitchFamily="50" charset="-128"/>
              </a:rPr>
              <a:t>FCV</a:t>
            </a:r>
            <a:r>
              <a:rPr lang="ja-JP" altLang="en-US" sz="1200" dirty="0" smtClean="0">
                <a:latin typeface="Meiryo UI" panose="020B0604030504040204" pitchFamily="50" charset="-128"/>
                <a:ea typeface="Meiryo UI" panose="020B0604030504040204" pitchFamily="50" charset="-128"/>
              </a:rPr>
              <a:t>（燃料電池車）にも注目しましょう。」</a:t>
            </a:r>
            <a:endParaRPr lang="en-US" altLang="ja-JP" sz="1200" dirty="0" smtClean="0">
              <a:latin typeface="Meiryo UI" panose="020B0604030504040204" pitchFamily="50" charset="-128"/>
              <a:ea typeface="Meiryo UI" panose="020B0604030504040204" pitchFamily="50" charset="-128"/>
            </a:endParaRPr>
          </a:p>
          <a:p>
            <a:pPr algn="just">
              <a:lnSpc>
                <a:spcPts val="3000"/>
              </a:lnSpc>
              <a:spcBef>
                <a:spcPts val="2000"/>
              </a:spcBef>
            </a:pPr>
            <a:endParaRPr lang="en-US" altLang="ja-JP" sz="1200" dirty="0" smtClean="0">
              <a:latin typeface="Meiryo UI" panose="020B0604030504040204" pitchFamily="50" charset="-128"/>
              <a:ea typeface="Meiryo UI" panose="020B0604030504040204" pitchFamily="50" charset="-128"/>
            </a:endParaRPr>
          </a:p>
          <a:p>
            <a:pPr algn="just">
              <a:lnSpc>
                <a:spcPts val="3000"/>
              </a:lnSpc>
              <a:spcBef>
                <a:spcPts val="2000"/>
              </a:spcBef>
            </a:pP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グラフ：</a:t>
            </a:r>
            <a:endParaRPr lang="en-US" altLang="ja-JP" sz="1200" dirty="0" smtClean="0">
              <a:latin typeface="Meiryo UI" panose="020B0604030504040204" pitchFamily="50" charset="-128"/>
              <a:ea typeface="Meiryo UI" panose="020B0604030504040204" pitchFamily="50" charset="-128"/>
            </a:endParaRPr>
          </a:p>
          <a:p>
            <a:pPr algn="just">
              <a:lnSpc>
                <a:spcPts val="3000"/>
              </a:lnSpc>
              <a:spcBef>
                <a:spcPts val="2000"/>
              </a:spcBef>
            </a:pPr>
            <a:r>
              <a:rPr lang="ja-JP" altLang="en-US" sz="1200" dirty="0" smtClean="0">
                <a:latin typeface="Meiryo UI" panose="020B0604030504040204" pitchFamily="50" charset="-128"/>
                <a:ea typeface="Meiryo UI" panose="020B0604030504040204" pitchFamily="50" charset="-128"/>
              </a:rPr>
              <a:t>出典）国土交通省　自動車燃費一覧（</a:t>
            </a:r>
            <a:r>
              <a:rPr lang="en-US" altLang="ja-JP" sz="1200" dirty="0" smtClean="0">
                <a:latin typeface="Meiryo UI" panose="020B0604030504040204" pitchFamily="50" charset="-128"/>
                <a:ea typeface="Meiryo UI" panose="020B0604030504040204" pitchFamily="50" charset="-128"/>
              </a:rPr>
              <a:t>H25.3</a:t>
            </a:r>
            <a:r>
              <a:rPr lang="ja-JP" altLang="en-US" sz="1200" dirty="0" smtClean="0">
                <a:latin typeface="Meiryo UI" panose="020B0604030504040204" pitchFamily="50" charset="-128"/>
                <a:ea typeface="Meiryo UI" panose="020B0604030504040204" pitchFamily="50" charset="-128"/>
              </a:rPr>
              <a:t>）</a:t>
            </a:r>
          </a:p>
          <a:p>
            <a:pPr algn="just">
              <a:lnSpc>
                <a:spcPts val="3000"/>
              </a:lnSpc>
              <a:spcBef>
                <a:spcPts val="2000"/>
              </a:spcBef>
            </a:pPr>
            <a:r>
              <a:rPr lang="ja-JP" altLang="en-US" sz="1200" dirty="0" smtClean="0">
                <a:latin typeface="Meiryo UI" panose="020B0604030504040204" pitchFamily="50" charset="-128"/>
                <a:ea typeface="Meiryo UI" panose="020B0604030504040204" pitchFamily="50" charset="-128"/>
              </a:rPr>
              <a:t>全国地球温暖化防止活動推進センターウェブサイト（</a:t>
            </a:r>
            <a:r>
              <a:rPr lang="en-US" altLang="ja-JP" sz="1200" dirty="0" smtClean="0">
                <a:latin typeface="Meiryo UI" panose="020B0604030504040204" pitchFamily="50" charset="-128"/>
                <a:ea typeface="Meiryo UI" panose="020B0604030504040204" pitchFamily="50" charset="-128"/>
              </a:rPr>
              <a:t>http://www.jccca.org/</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11</a:t>
            </a:fld>
            <a:endParaRPr kumimoji="1" lang="ja-JP" altLang="en-US"/>
          </a:p>
        </p:txBody>
      </p:sp>
    </p:spTree>
    <p:extLst>
      <p:ext uri="{BB962C8B-B14F-4D97-AF65-F5344CB8AC3E}">
        <p14:creationId xmlns:p14="http://schemas.microsoft.com/office/powerpoint/2010/main" val="631643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声かけの例</a:t>
            </a:r>
            <a:r>
              <a:rPr kumimoji="1" lang="en-US" altLang="ja-JP" dirty="0" smtClean="0"/>
              <a:t>】</a:t>
            </a:r>
          </a:p>
          <a:p>
            <a:pPr algn="just">
              <a:lnSpc>
                <a:spcPts val="3000"/>
              </a:lnSpc>
              <a:spcBef>
                <a:spcPts val="2000"/>
              </a:spcBef>
            </a:pPr>
            <a:r>
              <a:rPr lang="ja-JP" altLang="en-US" sz="1200" dirty="0" smtClean="0">
                <a:latin typeface="Meiryo UI" panose="020B0604030504040204" pitchFamily="50" charset="-128"/>
                <a:ea typeface="Meiryo UI" panose="020B0604030504040204" pitchFamily="50" charset="-128"/>
              </a:rPr>
              <a:t>「旬の野菜や果物を選ぶことは、生産にかかるエネルギーの削減になり、地球温暖化防止になります。例えば</a:t>
            </a:r>
            <a:r>
              <a:rPr lang="ja-JP" altLang="en-US" sz="1200" dirty="0" err="1" smtClean="0">
                <a:latin typeface="Meiryo UI" panose="020B0604030504040204" pitchFamily="50" charset="-128"/>
                <a:ea typeface="Meiryo UI" panose="020B0604030504040204" pitchFamily="50" charset="-128"/>
              </a:rPr>
              <a:t>きゅ</a:t>
            </a:r>
            <a:r>
              <a:rPr lang="ja-JP" altLang="en-US" sz="1200" dirty="0" smtClean="0">
                <a:latin typeface="Meiryo UI" panose="020B0604030504040204" pitchFamily="50" charset="-128"/>
                <a:ea typeface="Meiryo UI" panose="020B0604030504040204" pitchFamily="50" charset="-128"/>
              </a:rPr>
              <a:t>うりの場合、夏の露地栽培では</a:t>
            </a:r>
            <a:r>
              <a:rPr lang="en-US" altLang="ja-JP" sz="1200" dirty="0" smtClean="0">
                <a:latin typeface="Meiryo UI" panose="020B0604030504040204" pitchFamily="50" charset="-128"/>
                <a:ea typeface="Meiryo UI" panose="020B0604030504040204" pitchFamily="50" charset="-128"/>
              </a:rPr>
              <a:t>1kg</a:t>
            </a:r>
            <a:r>
              <a:rPr lang="ja-JP" altLang="en-US" sz="1200" dirty="0" smtClean="0">
                <a:latin typeface="Meiryo UI" panose="020B0604030504040204" pitchFamily="50" charset="-128"/>
                <a:ea typeface="Meiryo UI" panose="020B0604030504040204" pitchFamily="50" charset="-128"/>
              </a:rPr>
              <a:t>当たり</a:t>
            </a:r>
            <a:r>
              <a:rPr lang="en-US" altLang="ja-JP" sz="1200" dirty="0" smtClean="0">
                <a:latin typeface="Meiryo UI" panose="020B0604030504040204" pitchFamily="50" charset="-128"/>
                <a:ea typeface="Meiryo UI" panose="020B0604030504040204" pitchFamily="50" charset="-128"/>
              </a:rPr>
              <a:t>996kcal</a:t>
            </a:r>
            <a:r>
              <a:rPr lang="ja-JP" altLang="en-US" sz="1200" dirty="0" smtClean="0">
                <a:latin typeface="Meiryo UI" panose="020B0604030504040204" pitchFamily="50" charset="-128"/>
                <a:ea typeface="Meiryo UI" panose="020B0604030504040204" pitchFamily="50" charset="-128"/>
              </a:rPr>
              <a:t>のエネルギーで生産できます。それに対し、冬のハウス栽培は</a:t>
            </a:r>
            <a:r>
              <a:rPr lang="en-US" altLang="ja-JP" sz="1200" dirty="0" smtClean="0">
                <a:latin typeface="Meiryo UI" panose="020B0604030504040204" pitchFamily="50" charset="-128"/>
                <a:ea typeface="Meiryo UI" panose="020B0604030504040204" pitchFamily="50" charset="-128"/>
              </a:rPr>
              <a:t>5,054kcal</a:t>
            </a:r>
            <a:r>
              <a:rPr lang="ja-JP" altLang="en-US" sz="1200" dirty="0" smtClean="0">
                <a:latin typeface="Meiryo UI" panose="020B0604030504040204" pitchFamily="50" charset="-128"/>
                <a:ea typeface="Meiryo UI" panose="020B0604030504040204" pitchFamily="50" charset="-128"/>
              </a:rPr>
              <a:t>で、夏に比べ</a:t>
            </a:r>
            <a:r>
              <a:rPr lang="en-US" altLang="ja-JP" sz="1200" dirty="0" smtClean="0">
                <a:latin typeface="Meiryo UI" panose="020B0604030504040204" pitchFamily="50" charset="-128"/>
                <a:ea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rPr>
              <a:t>倍以上のエネルギーが必要となり、環境負荷が大きくなります。栽培に最も適した時期に生産されれば、燃料を余分に使う必要がありません。」</a:t>
            </a:r>
            <a:endParaRPr lang="en-US" altLang="ja-JP" sz="1200" dirty="0" smtClean="0">
              <a:latin typeface="Meiryo UI" panose="020B0604030504040204" pitchFamily="50" charset="-128"/>
              <a:ea typeface="Meiryo UI" panose="020B0604030504040204" pitchFamily="50" charset="-128"/>
            </a:endParaRPr>
          </a:p>
          <a:p>
            <a:pPr algn="just">
              <a:lnSpc>
                <a:spcPts val="3000"/>
              </a:lnSpc>
              <a:spcBef>
                <a:spcPts val="2000"/>
              </a:spcBef>
            </a:pPr>
            <a:r>
              <a:rPr lang="ja-JP" altLang="en-US" sz="1200" dirty="0" smtClean="0">
                <a:latin typeface="Meiryo UI" panose="020B0604030504040204" pitchFamily="50" charset="-128"/>
                <a:ea typeface="Meiryo UI" panose="020B0604030504040204" pitchFamily="50" charset="-128"/>
              </a:rPr>
              <a:t>「地元の食材を選ぶことも、温暖化防止になります。食材の輸送量と輸送距離、そして輸送手段による</a:t>
            </a:r>
            <a:r>
              <a:rPr lang="en-US" altLang="ja-JP" sz="1200" dirty="0" smtClean="0">
                <a:latin typeface="Meiryo UI" panose="020B0604030504040204" pitchFamily="50" charset="-128"/>
                <a:ea typeface="Meiryo UI" panose="020B0604030504040204" pitchFamily="50" charset="-128"/>
              </a:rPr>
              <a:t>CO</a:t>
            </a:r>
            <a:r>
              <a:rPr lang="en-US" altLang="ja-JP" sz="1000" dirty="0" smtClean="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排出量をフード・マイレージ</a:t>
            </a:r>
            <a:r>
              <a:rPr lang="en-US" altLang="ja-JP" sz="1200" dirty="0" smtClean="0">
                <a:latin typeface="Meiryo UI" panose="020B0604030504040204" pitchFamily="50" charset="-128"/>
                <a:ea typeface="Meiryo UI" panose="020B0604030504040204" pitchFamily="50" charset="-128"/>
              </a:rPr>
              <a:t>CO</a:t>
            </a:r>
            <a:r>
              <a:rPr lang="en-US" altLang="ja-JP" sz="1000" dirty="0" smtClean="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として計算することができます。例えば、学校給食の食材の中で、海外産水産物を京都府産水産物に変更した木津川市の事例では、フード・マイレージ</a:t>
            </a:r>
            <a:r>
              <a:rPr lang="en-US" altLang="ja-JP" sz="1200" dirty="0" smtClean="0">
                <a:latin typeface="Meiryo UI" panose="020B0604030504040204" pitchFamily="50" charset="-128"/>
                <a:ea typeface="Meiryo UI" panose="020B0604030504040204" pitchFamily="50" charset="-128"/>
              </a:rPr>
              <a:t>CO</a:t>
            </a:r>
            <a:r>
              <a:rPr lang="en-US" altLang="ja-JP" sz="1000" dirty="0" smtClean="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を見ると、カナダ産し</a:t>
            </a:r>
            <a:r>
              <a:rPr lang="ja-JP" altLang="en-US" sz="1200" dirty="0" err="1" smtClean="0">
                <a:latin typeface="Meiryo UI" panose="020B0604030504040204" pitchFamily="50" charset="-128"/>
                <a:ea typeface="Meiryo UI" panose="020B0604030504040204" pitchFamily="50" charset="-128"/>
              </a:rPr>
              <a:t>しゃもは</a:t>
            </a:r>
            <a:r>
              <a:rPr lang="en-US" altLang="ja-JP" sz="1200" dirty="0" smtClean="0">
                <a:latin typeface="Meiryo UI" panose="020B0604030504040204" pitchFamily="50" charset="-128"/>
                <a:ea typeface="Meiryo UI" panose="020B0604030504040204" pitchFamily="50" charset="-128"/>
              </a:rPr>
              <a:t>18g</a:t>
            </a:r>
            <a:r>
              <a:rPr lang="ja-JP" altLang="en-US" sz="1200" dirty="0" smtClean="0">
                <a:latin typeface="Meiryo UI" panose="020B0604030504040204" pitchFamily="50" charset="-128"/>
                <a:ea typeface="Meiryo UI" panose="020B0604030504040204" pitchFamily="50" charset="-128"/>
              </a:rPr>
              <a:t>に対し、京都府産カマスは</a:t>
            </a:r>
            <a:r>
              <a:rPr lang="en-US" altLang="ja-JP" sz="1200" dirty="0" smtClean="0">
                <a:latin typeface="Meiryo UI" panose="020B0604030504040204" pitchFamily="50" charset="-128"/>
                <a:ea typeface="Meiryo UI" panose="020B0604030504040204" pitchFamily="50" charset="-128"/>
              </a:rPr>
              <a:t>1g</a:t>
            </a:r>
            <a:r>
              <a:rPr lang="ja-JP" altLang="en-US" sz="1200" dirty="0" smtClean="0">
                <a:latin typeface="Meiryo UI" panose="020B0604030504040204" pitchFamily="50" charset="-128"/>
                <a:ea typeface="Meiryo UI" panose="020B0604030504040204" pitchFamily="50" charset="-128"/>
              </a:rPr>
              <a:t>と、一食につき</a:t>
            </a:r>
            <a:r>
              <a:rPr lang="en-US" altLang="ja-JP" sz="1200" dirty="0" smtClean="0">
                <a:latin typeface="Meiryo UI" panose="020B0604030504040204" pitchFamily="50" charset="-128"/>
                <a:ea typeface="Meiryo UI" panose="020B0604030504040204" pitchFamily="50" charset="-128"/>
              </a:rPr>
              <a:t>17g</a:t>
            </a:r>
            <a:r>
              <a:rPr lang="ja-JP" altLang="en-US" sz="1200" dirty="0" smtClean="0">
                <a:latin typeface="Meiryo UI" panose="020B0604030504040204" pitchFamily="50" charset="-128"/>
                <a:ea typeface="Meiryo UI" panose="020B0604030504040204" pitchFamily="50" charset="-128"/>
              </a:rPr>
              <a:t>の</a:t>
            </a:r>
            <a:r>
              <a:rPr lang="en-US" altLang="ja-JP" sz="1200" dirty="0" smtClean="0">
                <a:latin typeface="Meiryo UI" panose="020B0604030504040204" pitchFamily="50" charset="-128"/>
                <a:ea typeface="Meiryo UI" panose="020B0604030504040204" pitchFamily="50" charset="-128"/>
              </a:rPr>
              <a:t>CO</a:t>
            </a:r>
            <a:r>
              <a:rPr lang="en-US" altLang="ja-JP" sz="1000" dirty="0" smtClean="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排出量が削減され、削減率は</a:t>
            </a:r>
            <a:r>
              <a:rPr lang="en-US" altLang="ja-JP" sz="1200" dirty="0" smtClean="0">
                <a:latin typeface="Meiryo UI" panose="020B0604030504040204" pitchFamily="50" charset="-128"/>
                <a:ea typeface="Meiryo UI" panose="020B0604030504040204" pitchFamily="50" charset="-128"/>
              </a:rPr>
              <a:t>90</a:t>
            </a:r>
            <a:r>
              <a:rPr lang="ja-JP" altLang="en-US" sz="1200" dirty="0" smtClean="0">
                <a:latin typeface="Meiryo UI" panose="020B0604030504040204" pitchFamily="50" charset="-128"/>
                <a:ea typeface="Meiryo UI" panose="020B0604030504040204" pitchFamily="50" charset="-128"/>
              </a:rPr>
              <a:t>％以上でした。」</a:t>
            </a:r>
            <a:endParaRPr lang="en-US" altLang="ja-JP" sz="1200" dirty="0" smtClean="0">
              <a:latin typeface="Meiryo UI" panose="020B0604030504040204" pitchFamily="50" charset="-128"/>
              <a:ea typeface="Meiryo UI" panose="020B0604030504040204" pitchFamily="50" charset="-128"/>
            </a:endParaRPr>
          </a:p>
          <a:p>
            <a:endParaRPr kumimoji="1" lang="en-US" altLang="ja-JP" dirty="0" smtClean="0"/>
          </a:p>
          <a:p>
            <a:r>
              <a:rPr kumimoji="1" lang="en-US" altLang="ja-JP" dirty="0" smtClean="0"/>
              <a:t>※</a:t>
            </a:r>
            <a:r>
              <a:rPr kumimoji="1" lang="ja-JP" altLang="en-US" dirty="0" smtClean="0"/>
              <a:t>左のグラフ：</a:t>
            </a:r>
          </a:p>
          <a:p>
            <a:r>
              <a:rPr kumimoji="1" lang="ja-JP" altLang="en-US" dirty="0" smtClean="0"/>
              <a:t>社会法人資源協会「家庭生活のライフサイクルエネルギー」をもとに京都府地球温暖化防止活動推進センターが作成</a:t>
            </a:r>
            <a:endParaRPr kumimoji="1" lang="en-US" altLang="ja-JP" dirty="0" smtClean="0"/>
          </a:p>
          <a:p>
            <a:r>
              <a:rPr kumimoji="1" lang="en-US" altLang="ja-JP" dirty="0" smtClean="0"/>
              <a:t>※</a:t>
            </a:r>
            <a:r>
              <a:rPr kumimoji="1" lang="ja-JP" altLang="en-US" dirty="0" smtClean="0"/>
              <a:t>右のグラフ：</a:t>
            </a:r>
            <a:endParaRPr kumimoji="1" lang="en-US" altLang="ja-JP" dirty="0" smtClean="0"/>
          </a:p>
          <a:p>
            <a:r>
              <a:rPr kumimoji="1" lang="ja-JP" altLang="en-US" dirty="0" smtClean="0"/>
              <a:t>京都府地球温暖化防止活動推進センターの試算をもとに作成</a:t>
            </a:r>
            <a:endParaRPr kumimoji="1" lang="ja-JP" altLang="en-US" dirty="0"/>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12</a:t>
            </a:fld>
            <a:endParaRPr kumimoji="1" lang="ja-JP" altLang="en-US"/>
          </a:p>
        </p:txBody>
      </p:sp>
    </p:spTree>
    <p:extLst>
      <p:ext uri="{BB962C8B-B14F-4D97-AF65-F5344CB8AC3E}">
        <p14:creationId xmlns:p14="http://schemas.microsoft.com/office/powerpoint/2010/main" val="1843099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声かけの例</a:t>
            </a:r>
            <a:r>
              <a:rPr kumimoji="1" lang="en-US" altLang="ja-JP" dirty="0" smtClean="0"/>
              <a:t>】</a:t>
            </a:r>
          </a:p>
          <a:p>
            <a:pPr algn="just">
              <a:lnSpc>
                <a:spcPts val="3000"/>
              </a:lnSpc>
              <a:spcBef>
                <a:spcPts val="2000"/>
              </a:spcBef>
            </a:pPr>
            <a:r>
              <a:rPr lang="ja-JP" altLang="en-US" sz="1200" dirty="0" smtClean="0">
                <a:latin typeface="Meiryo UI" panose="020B0604030504040204" pitchFamily="50" charset="-128"/>
                <a:ea typeface="Meiryo UI" panose="020B0604030504040204" pitchFamily="50" charset="-128"/>
              </a:rPr>
              <a:t>「電力の小売りが自由化され、私たちは電力会社を選べるようになりました。」</a:t>
            </a:r>
          </a:p>
          <a:p>
            <a:pPr algn="just">
              <a:lnSpc>
                <a:spcPts val="3000"/>
              </a:lnSpc>
              <a:spcBef>
                <a:spcPts val="2000"/>
              </a:spcBef>
            </a:pPr>
            <a:r>
              <a:rPr lang="ja-JP" altLang="en-US" sz="1200" dirty="0" smtClean="0">
                <a:latin typeface="Meiryo UI" panose="020B0604030504040204" pitchFamily="50" charset="-128"/>
                <a:ea typeface="Meiryo UI" panose="020B0604030504040204" pitchFamily="50" charset="-128"/>
              </a:rPr>
              <a:t>「電力会社を変えると言っても、電線をつなぎ直すなどの工事は必要ありません。電気自体は、これまでと同じように送電会社（関西電力）の電線で送られてきます。」</a:t>
            </a:r>
            <a:endParaRPr lang="en-US" altLang="ja-JP" sz="1200" dirty="0" smtClean="0">
              <a:latin typeface="Meiryo UI" panose="020B0604030504040204" pitchFamily="50" charset="-128"/>
              <a:ea typeface="Meiryo UI" panose="020B0604030504040204" pitchFamily="50" charset="-128"/>
            </a:endParaRPr>
          </a:p>
          <a:p>
            <a:pPr algn="just">
              <a:lnSpc>
                <a:spcPts val="3000"/>
              </a:lnSpc>
              <a:spcBef>
                <a:spcPts val="2000"/>
              </a:spcBef>
            </a:pPr>
            <a:r>
              <a:rPr lang="ja-JP" altLang="en-US" sz="1200" dirty="0" smtClean="0">
                <a:latin typeface="Meiryo UI" panose="020B0604030504040204" pitchFamily="50" charset="-128"/>
                <a:ea typeface="Meiryo UI" panose="020B0604030504040204" pitchFamily="50" charset="-128"/>
              </a:rPr>
              <a:t>「電力の小売り会社は、様々な電力を仕入れてこれを顧客に販売します。安さを売りにする会社、他のサービスとのセット割引を売りにする会社、そして再生可能エネルギー割合の高さや</a:t>
            </a:r>
            <a:r>
              <a:rPr lang="en-US" altLang="ja-JP" sz="1200" dirty="0" smtClean="0">
                <a:latin typeface="Meiryo UI" panose="020B0604030504040204" pitchFamily="50" charset="-128"/>
                <a:ea typeface="Meiryo UI" panose="020B0604030504040204" pitchFamily="50" charset="-128"/>
              </a:rPr>
              <a:t>CO</a:t>
            </a:r>
            <a:r>
              <a:rPr lang="en-US" altLang="ja-JP" sz="1000" dirty="0" smtClean="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排出の少なさを売りにする会社もあります。」</a:t>
            </a:r>
            <a:endParaRPr lang="en-US" altLang="ja-JP" sz="1200" dirty="0" smtClean="0">
              <a:latin typeface="Meiryo UI" panose="020B0604030504040204" pitchFamily="50" charset="-128"/>
              <a:ea typeface="Meiryo UI" panose="020B0604030504040204" pitchFamily="50" charset="-128"/>
            </a:endParaRPr>
          </a:p>
          <a:p>
            <a:pPr algn="just">
              <a:lnSpc>
                <a:spcPts val="3000"/>
              </a:lnSpc>
              <a:spcBef>
                <a:spcPts val="2000"/>
              </a:spcBef>
            </a:pPr>
            <a:r>
              <a:rPr lang="ja-JP" altLang="en-US" sz="1200" dirty="0" smtClean="0">
                <a:latin typeface="Meiryo UI" panose="020B0604030504040204" pitchFamily="50" charset="-128"/>
                <a:ea typeface="Meiryo UI" panose="020B0604030504040204" pitchFamily="50" charset="-128"/>
              </a:rPr>
              <a:t>「価格はもちろん重要ですが、どのような発電方法の電力を仕入れているかに注目しましょう。あなたが再生可能エネルギー割合が高く、</a:t>
            </a:r>
            <a:r>
              <a:rPr lang="en-US" altLang="ja-JP" sz="1200" dirty="0" smtClean="0">
                <a:latin typeface="Meiryo UI" panose="020B0604030504040204" pitchFamily="50" charset="-128"/>
                <a:ea typeface="Meiryo UI" panose="020B0604030504040204" pitchFamily="50" charset="-128"/>
              </a:rPr>
              <a:t>CO</a:t>
            </a:r>
            <a:r>
              <a:rPr lang="en-US" altLang="ja-JP" sz="1000" dirty="0" smtClean="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排出係数の少ない電力会社を選べば、そのような小売り会社を、あるいはその先にある発電会社を応援することになり、社会全体の脱炭素化につながっていきます。」</a:t>
            </a:r>
            <a:endParaRPr lang="en-US" altLang="ja-JP" sz="12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13</a:t>
            </a:fld>
            <a:endParaRPr kumimoji="1" lang="ja-JP" altLang="en-US"/>
          </a:p>
        </p:txBody>
      </p:sp>
    </p:spTree>
    <p:extLst>
      <p:ext uri="{BB962C8B-B14F-4D97-AF65-F5344CB8AC3E}">
        <p14:creationId xmlns:p14="http://schemas.microsoft.com/office/powerpoint/2010/main" val="3986404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声かけの例</a:t>
            </a:r>
            <a:r>
              <a:rPr kumimoji="1" lang="en-US" altLang="ja-JP"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rPr>
              <a:t>「夏は、日射に温められた窓や壁、天井からの放射熱があると、エアコンで冷房しても効きづらくなります。また、窓は何も対策しなければ電気ストーブ</a:t>
            </a:r>
            <a:r>
              <a:rPr lang="en-US" altLang="ja-JP" sz="1200" dirty="0" smtClean="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台分ぐらいの熱が入ってきます。カーテンをしていても、窓枠・ガラス・布地まで温められてしまい、熱が放射されてしまいます。」</a:t>
            </a:r>
            <a:endParaRPr lang="en-US" altLang="ja-JP" sz="12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14</a:t>
            </a:fld>
            <a:endParaRPr kumimoji="1" lang="ja-JP" altLang="en-US"/>
          </a:p>
        </p:txBody>
      </p:sp>
    </p:spTree>
    <p:extLst>
      <p:ext uri="{BB962C8B-B14F-4D97-AF65-F5344CB8AC3E}">
        <p14:creationId xmlns:p14="http://schemas.microsoft.com/office/powerpoint/2010/main" val="395964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声かけの例</a:t>
            </a:r>
            <a:r>
              <a:rPr kumimoji="1" lang="en-US" altLang="ja-JP" dirty="0" smtClean="0"/>
              <a:t>】</a:t>
            </a:r>
          </a:p>
          <a:p>
            <a:r>
              <a:rPr kumimoji="1" lang="ja-JP" altLang="en-US" dirty="0" smtClean="0"/>
              <a:t>「これは、夏至のときに、西向きの窓からどれぐらいの熱が入ってくるのかをイメージ図にしています。高さ</a:t>
            </a:r>
            <a:r>
              <a:rPr kumimoji="1" lang="en-US" altLang="ja-JP" dirty="0" smtClean="0"/>
              <a:t>2</a:t>
            </a:r>
            <a:r>
              <a:rPr kumimoji="1" lang="ja-JP" altLang="en-US" dirty="0" smtClean="0"/>
              <a:t>メートル、幅</a:t>
            </a:r>
            <a:r>
              <a:rPr kumimoji="1" lang="en-US" altLang="ja-JP" dirty="0" smtClean="0"/>
              <a:t>2</a:t>
            </a:r>
            <a:r>
              <a:rPr kumimoji="1" lang="ja-JP" altLang="en-US" dirty="0" smtClean="0"/>
              <a:t>メートルの窓から、</a:t>
            </a:r>
            <a:r>
              <a:rPr kumimoji="1" lang="en-US" altLang="ja-JP" dirty="0" smtClean="0"/>
              <a:t>1,000W</a:t>
            </a:r>
            <a:r>
              <a:rPr kumimoji="1" lang="ja-JP" altLang="en-US" dirty="0" smtClean="0"/>
              <a:t>の電気ストーブ</a:t>
            </a:r>
            <a:r>
              <a:rPr kumimoji="1" lang="en-US" altLang="ja-JP" dirty="0" smtClean="0"/>
              <a:t>2</a:t>
            </a:r>
            <a:r>
              <a:rPr kumimoji="1" lang="ja-JP" altLang="en-US" dirty="0" smtClean="0"/>
              <a:t>台分の熱量が入ってきます。窓の対策を何もせずに冷房するということは、ストーブをつけながら冷房するようなもの。できるだけ窓の外に、直接日光が当たらないような工夫をすることが大切です。」</a:t>
            </a:r>
            <a:endParaRPr kumimoji="1" lang="ja-JP" altLang="en-US" dirty="0"/>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15</a:t>
            </a:fld>
            <a:endParaRPr kumimoji="1" lang="ja-JP" altLang="en-US"/>
          </a:p>
        </p:txBody>
      </p:sp>
    </p:spTree>
    <p:extLst>
      <p:ext uri="{BB962C8B-B14F-4D97-AF65-F5344CB8AC3E}">
        <p14:creationId xmlns:p14="http://schemas.microsoft.com/office/powerpoint/2010/main" val="1037267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声かけの例</a:t>
            </a:r>
            <a:r>
              <a:rPr kumimoji="1" lang="en-US" altLang="ja-JP"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rPr>
              <a:t>「そこで、まず窓の外にすだれやシェードなどをつけて、直射日光をカットします。窓の内側でカーテンをつけるよりも効果的です。また、エアコンと扇風機を併用して、体に弱く風が当たるようにすると、体感温度は</a:t>
            </a:r>
            <a:r>
              <a:rPr lang="en-US" altLang="ja-JP" sz="1200" dirty="0" smtClean="0">
                <a:latin typeface="Meiryo UI" panose="020B0604030504040204" pitchFamily="50" charset="-128"/>
                <a:ea typeface="Meiryo UI" panose="020B0604030504040204" pitchFamily="50" charset="-128"/>
              </a:rPr>
              <a:t>1~3</a:t>
            </a:r>
            <a:r>
              <a:rPr lang="ja-JP" altLang="en-US" sz="1200" dirty="0" smtClean="0">
                <a:latin typeface="Meiryo UI" panose="020B0604030504040204" pitchFamily="50" charset="-128"/>
                <a:ea typeface="Meiryo UI" panose="020B0604030504040204" pitchFamily="50" charset="-128"/>
              </a:rPr>
              <a:t>℃下がります。」</a:t>
            </a:r>
            <a:endParaRPr lang="en-US" altLang="ja-JP" sz="1200" dirty="0" smtClean="0">
              <a:latin typeface="Meiryo UI" panose="020B0604030504040204" pitchFamily="50" charset="-128"/>
              <a:ea typeface="Meiryo UI" panose="020B0604030504040204" pitchFamily="50" charset="-128"/>
            </a:endParaRPr>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rgbClr val="0070C0"/>
                </a:solidFill>
                <a:latin typeface="Meiryo UI" panose="020B0604030504040204" pitchFamily="50" charset="-128"/>
                <a:ea typeface="Meiryo UI" panose="020B0604030504040204" pitchFamily="50" charset="-128"/>
              </a:rPr>
              <a:t>【</a:t>
            </a:r>
            <a:r>
              <a:rPr lang="ja-JP" altLang="en-US" sz="1200" dirty="0" smtClean="0">
                <a:solidFill>
                  <a:srgbClr val="0070C0"/>
                </a:solidFill>
                <a:latin typeface="Meiryo UI" panose="020B0604030504040204" pitchFamily="50" charset="-128"/>
                <a:ea typeface="Meiryo UI" panose="020B0604030504040204" pitchFamily="50" charset="-128"/>
              </a:rPr>
              <a:t>参考</a:t>
            </a:r>
            <a:r>
              <a:rPr lang="en-US" altLang="ja-JP" sz="1200" dirty="0" smtClean="0">
                <a:solidFill>
                  <a:srgbClr val="0070C0"/>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0070C0"/>
                </a:solidFill>
                <a:latin typeface="Meiryo UI" panose="020B0604030504040204" pitchFamily="50" charset="-128"/>
                <a:ea typeface="Meiryo UI" panose="020B0604030504040204" pitchFamily="50" charset="-128"/>
              </a:rPr>
              <a:t>すだれなどの日射遮蔽は</a:t>
            </a:r>
            <a:r>
              <a:rPr lang="en-US" altLang="ja-JP" sz="1200" dirty="0" smtClean="0">
                <a:solidFill>
                  <a:srgbClr val="0070C0"/>
                </a:solidFill>
                <a:latin typeface="Meiryo UI" panose="020B0604030504040204" pitchFamily="50" charset="-128"/>
                <a:ea typeface="Meiryo UI" panose="020B0604030504040204" pitchFamily="50" charset="-128"/>
              </a:rPr>
              <a:t>DIY</a:t>
            </a:r>
            <a:r>
              <a:rPr lang="ja-JP" altLang="en-US" sz="1200" dirty="0" smtClean="0">
                <a:solidFill>
                  <a:srgbClr val="0070C0"/>
                </a:solidFill>
                <a:latin typeface="Meiryo UI" panose="020B0604030504040204" pitchFamily="50" charset="-128"/>
                <a:ea typeface="Meiryo UI" panose="020B0604030504040204" pitchFamily="50" charset="-128"/>
              </a:rPr>
              <a:t>で一定可能です。リフォーム業者に天井断熱や遮熱</a:t>
            </a:r>
            <a:r>
              <a:rPr lang="en-US" altLang="ja-JP" sz="1200" dirty="0" smtClean="0">
                <a:solidFill>
                  <a:srgbClr val="0070C0"/>
                </a:solidFill>
                <a:latin typeface="Meiryo UI" panose="020B0604030504040204" pitchFamily="50" charset="-128"/>
                <a:ea typeface="Meiryo UI" panose="020B0604030504040204" pitchFamily="50" charset="-128"/>
              </a:rPr>
              <a:t>Low-e</a:t>
            </a:r>
            <a:r>
              <a:rPr lang="ja-JP" altLang="en-US" sz="1200" dirty="0" smtClean="0">
                <a:solidFill>
                  <a:srgbClr val="0070C0"/>
                </a:solidFill>
                <a:latin typeface="Meiryo UI" panose="020B0604030504040204" pitchFamily="50" charset="-128"/>
                <a:ea typeface="Meiryo UI" panose="020B0604030504040204" pitchFamily="50" charset="-128"/>
              </a:rPr>
              <a:t>複層ガラスの窓への交換を依頼することもでき、高い効果があります。</a:t>
            </a:r>
            <a:endParaRPr lang="en-US" altLang="ja-JP" sz="1200" dirty="0" smtClean="0">
              <a:solidFill>
                <a:srgbClr val="0070C0"/>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16</a:t>
            </a:fld>
            <a:endParaRPr kumimoji="1" lang="ja-JP" altLang="en-US"/>
          </a:p>
        </p:txBody>
      </p:sp>
    </p:spTree>
    <p:extLst>
      <p:ext uri="{BB962C8B-B14F-4D97-AF65-F5344CB8AC3E}">
        <p14:creationId xmlns:p14="http://schemas.microsoft.com/office/powerpoint/2010/main" val="2942820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声かけの例</a:t>
            </a:r>
            <a:r>
              <a:rPr kumimoji="1" lang="en-US" altLang="ja-JP"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rPr>
              <a:t>「冬に、部屋がなかなか暖かくならないことがあります。エアコン暖房をしても、暖かい空気は軽いので上に舞い上がってしまいます。冷たい窓は大きな冷却面となり、放射で人の体から熱を奪い取ってしまいます。また、窓面で冷やされた空気は、冷たく不快な気流になりますし、床の隙間から冷たくて重い空気が侵入してきます。足元が冷え、なかなか体が温まりません。」</a:t>
            </a:r>
            <a:endParaRPr lang="en-US" altLang="ja-JP" sz="12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17</a:t>
            </a:fld>
            <a:endParaRPr kumimoji="1" lang="ja-JP" altLang="en-US"/>
          </a:p>
        </p:txBody>
      </p:sp>
    </p:spTree>
    <p:extLst>
      <p:ext uri="{BB962C8B-B14F-4D97-AF65-F5344CB8AC3E}">
        <p14:creationId xmlns:p14="http://schemas.microsoft.com/office/powerpoint/2010/main" val="109320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ts val="3000"/>
              </a:lnSpc>
              <a:spcBef>
                <a:spcPts val="2000"/>
              </a:spcBef>
            </a:pP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声かけの例</a:t>
            </a:r>
            <a:r>
              <a:rPr lang="en-US" altLang="ja-JP" sz="1200" dirty="0" smtClean="0">
                <a:latin typeface="Meiryo UI" panose="020B0604030504040204" pitchFamily="50" charset="-128"/>
                <a:ea typeface="Meiryo UI" panose="020B0604030504040204" pitchFamily="50" charset="-128"/>
              </a:rPr>
              <a:t>】</a:t>
            </a:r>
          </a:p>
          <a:p>
            <a:pPr algn="just">
              <a:lnSpc>
                <a:spcPts val="3000"/>
              </a:lnSpc>
              <a:spcBef>
                <a:spcPts val="2000"/>
              </a:spcBef>
            </a:pPr>
            <a:r>
              <a:rPr lang="ja-JP" altLang="en-US" sz="1200" dirty="0" smtClean="0">
                <a:latin typeface="Meiryo UI" panose="020B0604030504040204" pitchFamily="50" charset="-128"/>
                <a:ea typeface="Meiryo UI" panose="020B0604030504040204" pitchFamily="50" charset="-128"/>
              </a:rPr>
              <a:t>「そこで、エアコン暖房の風は、下向き・強にすることで、部屋全体が暖まりやすくなります。窓は、簡易内窓を付けたり、中に空気が入っているポリカーボネート中空板や断熱シートなどを貼ることで冷気を防げます。サッシ枠の断熱もできるとさらに効果的に。床にもジョイントができる断熱マットを敷くことで足元の冷えを防ぐことができます。」</a:t>
            </a:r>
            <a:endParaRPr lang="en-US" altLang="ja-JP" sz="1200" dirty="0" smtClean="0">
              <a:latin typeface="Meiryo UI" panose="020B0604030504040204" pitchFamily="50" charset="-128"/>
              <a:ea typeface="Meiryo UI" panose="020B0604030504040204" pitchFamily="50" charset="-128"/>
            </a:endParaRPr>
          </a:p>
          <a:p>
            <a:pPr algn="just">
              <a:lnSpc>
                <a:spcPts val="3000"/>
              </a:lnSpc>
              <a:spcBef>
                <a:spcPts val="2000"/>
              </a:spcBef>
            </a:pPr>
            <a:endParaRPr lang="en-US" altLang="ja-JP" sz="1200" dirty="0" smtClean="0">
              <a:latin typeface="Meiryo UI" panose="020B0604030504040204" pitchFamily="50" charset="-128"/>
              <a:ea typeface="Meiryo UI" panose="020B0604030504040204" pitchFamily="50" charset="-128"/>
            </a:endParaRPr>
          </a:p>
          <a:p>
            <a:pPr algn="just">
              <a:lnSpc>
                <a:spcPts val="3000"/>
              </a:lnSpc>
              <a:spcBef>
                <a:spcPts val="2000"/>
              </a:spcBef>
            </a:pPr>
            <a:r>
              <a:rPr lang="en-US" altLang="ja-JP" sz="1200" dirty="0" smtClean="0">
                <a:solidFill>
                  <a:srgbClr val="0070C0"/>
                </a:solidFill>
                <a:latin typeface="Meiryo UI" panose="020B0604030504040204" pitchFamily="50" charset="-128"/>
                <a:ea typeface="Meiryo UI" panose="020B0604030504040204" pitchFamily="50" charset="-128"/>
              </a:rPr>
              <a:t>【</a:t>
            </a:r>
            <a:r>
              <a:rPr lang="ja-JP" altLang="en-US" sz="1200" dirty="0" smtClean="0">
                <a:solidFill>
                  <a:srgbClr val="0070C0"/>
                </a:solidFill>
                <a:latin typeface="Meiryo UI" panose="020B0604030504040204" pitchFamily="50" charset="-128"/>
                <a:ea typeface="Meiryo UI" panose="020B0604030504040204" pitchFamily="50" charset="-128"/>
              </a:rPr>
              <a:t>参考</a:t>
            </a:r>
            <a:r>
              <a:rPr lang="en-US" altLang="ja-JP" sz="1200" dirty="0" smtClean="0">
                <a:solidFill>
                  <a:srgbClr val="0070C0"/>
                </a:solidFill>
                <a:latin typeface="Meiryo UI" panose="020B0604030504040204" pitchFamily="50" charset="-128"/>
                <a:ea typeface="Meiryo UI" panose="020B0604030504040204" pitchFamily="50" charset="-128"/>
              </a:rPr>
              <a:t>】</a:t>
            </a:r>
          </a:p>
          <a:p>
            <a:pPr algn="just">
              <a:lnSpc>
                <a:spcPts val="3000"/>
              </a:lnSpc>
              <a:spcBef>
                <a:spcPts val="2000"/>
              </a:spcBef>
            </a:pPr>
            <a:r>
              <a:rPr lang="ja-JP" altLang="en-US" sz="1200" dirty="0" smtClean="0">
                <a:solidFill>
                  <a:srgbClr val="0070C0"/>
                </a:solidFill>
                <a:latin typeface="Meiryo UI" panose="020B0604030504040204" pitchFamily="50" charset="-128"/>
                <a:ea typeface="Meiryo UI" panose="020B0604030504040204" pitchFamily="50" charset="-128"/>
              </a:rPr>
              <a:t>内窓設置、複層ガラス交換、天井断熱、床断熱をリフォーム業者に依頼することもできます。</a:t>
            </a:r>
            <a:endParaRPr lang="en-US" altLang="ja-JP" sz="1200" dirty="0" smtClean="0">
              <a:solidFill>
                <a:srgbClr val="0070C0"/>
              </a:solidFill>
              <a:latin typeface="Meiryo UI" panose="020B0604030504040204" pitchFamily="50" charset="-128"/>
              <a:ea typeface="Meiryo UI" panose="020B0604030504040204" pitchFamily="50" charset="-128"/>
            </a:endParaRPr>
          </a:p>
          <a:p>
            <a:pPr eaLnBrk="1" hangingPunct="1">
              <a:spcBef>
                <a:spcPct val="0"/>
              </a:spcBef>
              <a:buClrTx/>
              <a:buSzTx/>
              <a:buFontTx/>
              <a:buNone/>
            </a:pPr>
            <a:r>
              <a:rPr lang="ja-JP" altLang="en-US" sz="1200" dirty="0" smtClean="0">
                <a:latin typeface="小塚ゴシック Pro R"/>
                <a:ea typeface="小塚ゴシック Pro R"/>
                <a:cs typeface="小塚ゴシック Pro R"/>
              </a:rPr>
              <a:t>●内窓交換：腰窓</a:t>
            </a:r>
            <a:r>
              <a:rPr lang="en-US" altLang="ja-JP" sz="1200" dirty="0" smtClean="0">
                <a:latin typeface="小塚ゴシック Pro R"/>
                <a:ea typeface="小塚ゴシック Pro R"/>
                <a:cs typeface="小塚ゴシック Pro R"/>
              </a:rPr>
              <a:t>1</a:t>
            </a:r>
            <a:r>
              <a:rPr lang="ja-JP" altLang="en-US" sz="1200" dirty="0" smtClean="0">
                <a:latin typeface="小塚ゴシック Pro R"/>
                <a:ea typeface="小塚ゴシック Pro R"/>
                <a:cs typeface="小塚ゴシック Pro R"/>
              </a:rPr>
              <a:t>窓  </a:t>
            </a:r>
            <a:r>
              <a:rPr lang="en-US" altLang="ja-JP" sz="1200" dirty="0" smtClean="0">
                <a:latin typeface="小塚ゴシック Pro R"/>
                <a:ea typeface="小塚ゴシック Pro R"/>
                <a:cs typeface="小塚ゴシック Pro R"/>
              </a:rPr>
              <a:t>5</a:t>
            </a:r>
            <a:r>
              <a:rPr lang="ja-JP" altLang="en-US" sz="1200" dirty="0" smtClean="0">
                <a:latin typeface="小塚ゴシック Pro R"/>
                <a:ea typeface="小塚ゴシック Pro R"/>
                <a:cs typeface="小塚ゴシック Pro R"/>
              </a:rPr>
              <a:t>万円～　掃出窓</a:t>
            </a:r>
            <a:r>
              <a:rPr lang="en-US" altLang="ja-JP" sz="1200" dirty="0" smtClean="0">
                <a:latin typeface="小塚ゴシック Pro R"/>
                <a:ea typeface="小塚ゴシック Pro R"/>
                <a:cs typeface="小塚ゴシック Pro R"/>
              </a:rPr>
              <a:t>1</a:t>
            </a:r>
            <a:r>
              <a:rPr lang="ja-JP" altLang="en-US" sz="1200" dirty="0" smtClean="0">
                <a:latin typeface="小塚ゴシック Pro R"/>
                <a:ea typeface="小塚ゴシック Pro R"/>
                <a:cs typeface="小塚ゴシック Pro R"/>
              </a:rPr>
              <a:t>窓  </a:t>
            </a:r>
            <a:r>
              <a:rPr lang="en-US" altLang="ja-JP" sz="1200" dirty="0" smtClean="0">
                <a:latin typeface="小塚ゴシック Pro R"/>
                <a:ea typeface="小塚ゴシック Pro R"/>
                <a:cs typeface="小塚ゴシック Pro R"/>
              </a:rPr>
              <a:t>8</a:t>
            </a:r>
            <a:r>
              <a:rPr lang="ja-JP" altLang="en-US" sz="1200" dirty="0" smtClean="0">
                <a:latin typeface="小塚ゴシック Pro R"/>
                <a:ea typeface="小塚ゴシック Pro R"/>
                <a:cs typeface="小塚ゴシック Pro R"/>
              </a:rPr>
              <a:t>万円～</a:t>
            </a:r>
            <a:endParaRPr lang="en-US" altLang="ja-JP" sz="1200" dirty="0" smtClean="0">
              <a:latin typeface="小塚ゴシック Pro R"/>
              <a:ea typeface="小塚ゴシック Pro R"/>
              <a:cs typeface="小塚ゴシック Pro R"/>
            </a:endParaRPr>
          </a:p>
          <a:p>
            <a:pPr eaLnBrk="1" hangingPunct="1">
              <a:spcBef>
                <a:spcPct val="0"/>
              </a:spcBef>
              <a:buClrTx/>
              <a:buSzTx/>
              <a:buFontTx/>
              <a:buNone/>
            </a:pPr>
            <a:r>
              <a:rPr lang="ja-JP" altLang="en-US" sz="1200" dirty="0" smtClean="0">
                <a:latin typeface="小塚ゴシック Pro R"/>
                <a:ea typeface="小塚ゴシック Pro R"/>
                <a:cs typeface="小塚ゴシック Pro R"/>
              </a:rPr>
              <a:t>●複層ガラス交換：腰窓</a:t>
            </a:r>
            <a:r>
              <a:rPr lang="en-US" altLang="ja-JP" sz="1200" dirty="0" smtClean="0">
                <a:latin typeface="小塚ゴシック Pro R"/>
                <a:ea typeface="小塚ゴシック Pro R"/>
                <a:cs typeface="小塚ゴシック Pro R"/>
              </a:rPr>
              <a:t>1</a:t>
            </a:r>
            <a:r>
              <a:rPr lang="ja-JP" altLang="en-US" sz="1200" dirty="0" smtClean="0">
                <a:latin typeface="小塚ゴシック Pro R"/>
                <a:ea typeface="小塚ゴシック Pro R"/>
                <a:cs typeface="小塚ゴシック Pro R"/>
              </a:rPr>
              <a:t>窓  </a:t>
            </a:r>
            <a:r>
              <a:rPr lang="en-US" altLang="ja-JP" sz="1200" dirty="0" smtClean="0">
                <a:latin typeface="小塚ゴシック Pro R"/>
                <a:ea typeface="小塚ゴシック Pro R"/>
                <a:cs typeface="小塚ゴシック Pro R"/>
              </a:rPr>
              <a:t>9</a:t>
            </a:r>
            <a:r>
              <a:rPr lang="ja-JP" altLang="en-US" sz="1200" dirty="0" smtClean="0">
                <a:latin typeface="小塚ゴシック Pro R"/>
                <a:ea typeface="小塚ゴシック Pro R"/>
                <a:cs typeface="小塚ゴシック Pro R"/>
              </a:rPr>
              <a:t>万円～　掃出窓</a:t>
            </a:r>
            <a:r>
              <a:rPr lang="en-US" altLang="ja-JP" sz="1200" dirty="0" smtClean="0">
                <a:latin typeface="小塚ゴシック Pro R"/>
                <a:ea typeface="小塚ゴシック Pro R"/>
                <a:cs typeface="小塚ゴシック Pro R"/>
              </a:rPr>
              <a:t>1</a:t>
            </a:r>
            <a:r>
              <a:rPr lang="ja-JP" altLang="en-US" sz="1200" dirty="0" smtClean="0">
                <a:latin typeface="小塚ゴシック Pro R"/>
                <a:ea typeface="小塚ゴシック Pro R"/>
                <a:cs typeface="小塚ゴシック Pro R"/>
              </a:rPr>
              <a:t>窓  </a:t>
            </a:r>
            <a:r>
              <a:rPr lang="en-US" altLang="ja-JP" sz="1200" dirty="0" smtClean="0">
                <a:latin typeface="小塚ゴシック Pro R"/>
                <a:ea typeface="小塚ゴシック Pro R"/>
                <a:cs typeface="小塚ゴシック Pro R"/>
              </a:rPr>
              <a:t>12</a:t>
            </a:r>
            <a:r>
              <a:rPr lang="ja-JP" altLang="en-US" sz="1200" dirty="0" smtClean="0">
                <a:latin typeface="小塚ゴシック Pro R"/>
                <a:ea typeface="小塚ゴシック Pro R"/>
                <a:cs typeface="小塚ゴシック Pro R"/>
              </a:rPr>
              <a:t>万円～</a:t>
            </a:r>
            <a:endParaRPr lang="en-US" altLang="ja-JP" sz="1200" dirty="0" smtClean="0">
              <a:latin typeface="小塚ゴシック Pro R"/>
              <a:ea typeface="小塚ゴシック Pro R"/>
              <a:cs typeface="小塚ゴシック Pro R"/>
            </a:endParaRPr>
          </a:p>
          <a:p>
            <a:pPr eaLnBrk="1" hangingPunct="1">
              <a:spcBef>
                <a:spcPct val="0"/>
              </a:spcBef>
              <a:buClrTx/>
              <a:buSzTx/>
              <a:buFontTx/>
              <a:buNone/>
            </a:pPr>
            <a:r>
              <a:rPr lang="ja-JP" altLang="en-US" sz="1200" dirty="0" smtClean="0">
                <a:latin typeface="小塚ゴシック Pro R"/>
                <a:ea typeface="小塚ゴシック Pro R"/>
                <a:cs typeface="小塚ゴシック Pro R"/>
              </a:rPr>
              <a:t>●天井断熱：約</a:t>
            </a:r>
            <a:r>
              <a:rPr lang="en-US" altLang="ja-JP" sz="1200" dirty="0" smtClean="0">
                <a:latin typeface="小塚ゴシック Pro R"/>
                <a:ea typeface="小塚ゴシック Pro R"/>
                <a:cs typeface="小塚ゴシック Pro R"/>
              </a:rPr>
              <a:t>30</a:t>
            </a:r>
            <a:r>
              <a:rPr lang="ja-JP" altLang="en-US" sz="1200" dirty="0" smtClean="0">
                <a:latin typeface="小塚ゴシック Pro R"/>
                <a:ea typeface="小塚ゴシック Pro R"/>
                <a:cs typeface="小塚ゴシック Pro R"/>
              </a:rPr>
              <a:t>万円　　●床下断熱：約</a:t>
            </a:r>
            <a:r>
              <a:rPr lang="en-US" altLang="ja-JP" sz="1200" dirty="0" smtClean="0">
                <a:latin typeface="小塚ゴシック Pro R"/>
                <a:ea typeface="小塚ゴシック Pro R"/>
                <a:cs typeface="小塚ゴシック Pro R"/>
              </a:rPr>
              <a:t>70</a:t>
            </a:r>
            <a:r>
              <a:rPr lang="ja-JP" altLang="en-US" sz="1200" dirty="0" smtClean="0">
                <a:latin typeface="小塚ゴシック Pro R"/>
                <a:ea typeface="小塚ゴシック Pro R"/>
                <a:cs typeface="小塚ゴシック Pro R"/>
              </a:rPr>
              <a:t>万円</a:t>
            </a:r>
            <a:endParaRPr lang="en-US" altLang="ja-JP" sz="1200" dirty="0" smtClean="0">
              <a:latin typeface="小塚ゴシック Pro R"/>
              <a:ea typeface="小塚ゴシック Pro R"/>
              <a:cs typeface="小塚ゴシック Pro R"/>
            </a:endParaRPr>
          </a:p>
          <a:p>
            <a:pPr eaLnBrk="1" hangingPunct="1">
              <a:spcBef>
                <a:spcPct val="0"/>
              </a:spcBef>
              <a:buClrTx/>
              <a:buSzTx/>
              <a:buFontTx/>
              <a:buNone/>
            </a:pPr>
            <a:r>
              <a:rPr lang="ja-JP" altLang="en-US" sz="1200" dirty="0" smtClean="0">
                <a:latin typeface="小塚ゴシック Pro R"/>
                <a:ea typeface="小塚ゴシック Pro R"/>
                <a:cs typeface="小塚ゴシック Pro R"/>
              </a:rPr>
              <a:t>＜上記価格はあくまで参考としての一例です。＞</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18</a:t>
            </a:fld>
            <a:endParaRPr kumimoji="1" lang="ja-JP" altLang="en-US"/>
          </a:p>
        </p:txBody>
      </p:sp>
    </p:spTree>
    <p:extLst>
      <p:ext uri="{BB962C8B-B14F-4D97-AF65-F5344CB8AC3E}">
        <p14:creationId xmlns:p14="http://schemas.microsoft.com/office/powerpoint/2010/main" val="3056957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声かけの例</a:t>
            </a:r>
            <a:r>
              <a:rPr lang="en-US" altLang="ja-JP" sz="1200" dirty="0" smtClean="0">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rPr>
              <a:t>「冬の暖房で、</a:t>
            </a:r>
            <a:r>
              <a:rPr lang="en-US" altLang="ja-JP" sz="1200" dirty="0" smtClean="0">
                <a:latin typeface="Meiryo UI" panose="020B0604030504040204" pitchFamily="50" charset="-128"/>
                <a:ea typeface="Meiryo UI" panose="020B0604030504040204" pitchFamily="50" charset="-128"/>
              </a:rPr>
              <a:t>CO</a:t>
            </a:r>
            <a:r>
              <a:rPr lang="en-US" altLang="ja-JP" sz="1000" dirty="0" smtClean="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排出の少ない暖房方法はどれでしょう？</a:t>
            </a:r>
            <a:r>
              <a:rPr lang="en-US" altLang="ja-JP" sz="1200" dirty="0" smtClean="0">
                <a:latin typeface="Meiryo UI" panose="020B0604030504040204" pitchFamily="50" charset="-128"/>
                <a:ea typeface="Meiryo UI" panose="020B0604030504040204" pitchFamily="50" charset="-128"/>
              </a:rPr>
              <a:t> 『1</a:t>
            </a:r>
            <a:r>
              <a:rPr lang="ja-JP" altLang="en-US" sz="1200" dirty="0" smtClean="0">
                <a:latin typeface="Meiryo UI" panose="020B0604030504040204" pitchFamily="50" charset="-128"/>
                <a:ea typeface="Meiryo UI" panose="020B0604030504040204" pitchFamily="50" charset="-128"/>
              </a:rPr>
              <a:t> 灯油ストーブ</a:t>
            </a:r>
            <a:r>
              <a:rPr lang="en-US" altLang="ja-JP" sz="1200" dirty="0" smtClean="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 エアコン</a:t>
            </a:r>
            <a:r>
              <a:rPr lang="en-US" altLang="ja-JP" sz="1200" dirty="0" smtClean="0">
                <a:latin typeface="Meiryo UI" panose="020B0604030504040204" pitchFamily="50" charset="-128"/>
                <a:ea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rPr>
              <a:t>　ガスストーブ</a:t>
            </a:r>
            <a:r>
              <a:rPr lang="en-US" altLang="ja-JP" sz="1200" dirty="0" smtClean="0">
                <a:latin typeface="Meiryo UI" panose="020B0604030504040204" pitchFamily="50" charset="-128"/>
                <a:ea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rPr>
              <a:t>　電気ストーブ（セラミックファンヒーター含む）</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のどれかで答えてください。 」</a:t>
            </a:r>
            <a:endParaRPr lang="en-US" altLang="ja-JP" sz="1200" dirty="0" smtClean="0">
              <a:solidFill>
                <a:srgbClr val="0070C0"/>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19</a:t>
            </a:fld>
            <a:endParaRPr kumimoji="1" lang="ja-JP" altLang="en-US"/>
          </a:p>
        </p:txBody>
      </p:sp>
    </p:spTree>
    <p:extLst>
      <p:ext uri="{BB962C8B-B14F-4D97-AF65-F5344CB8AC3E}">
        <p14:creationId xmlns:p14="http://schemas.microsoft.com/office/powerpoint/2010/main" val="3695655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声かけの例</a:t>
            </a:r>
            <a:r>
              <a:rPr kumimoji="1" lang="en-US" altLang="ja-JP" dirty="0" smtClean="0"/>
              <a:t>】</a:t>
            </a:r>
          </a:p>
          <a:p>
            <a:pPr algn="just">
              <a:lnSpc>
                <a:spcPct val="100000"/>
              </a:lnSpc>
              <a:spcBef>
                <a:spcPts val="2000"/>
              </a:spcBef>
            </a:pPr>
            <a:r>
              <a:rPr lang="ja-JP" altLang="en-US" sz="1200" dirty="0" smtClean="0">
                <a:latin typeface="Meiryo UI" panose="020B0604030504040204" pitchFamily="50" charset="-128"/>
                <a:ea typeface="Meiryo UI" panose="020B0604030504040204" pitchFamily="50" charset="-128"/>
              </a:rPr>
              <a:t>「暮らしの中での温暖化対策を考えるために、まずはどんな使い方で多くの</a:t>
            </a:r>
            <a:r>
              <a:rPr lang="en-US" altLang="ja-JP" sz="1200" dirty="0" smtClean="0">
                <a:latin typeface="Meiryo UI" panose="020B0604030504040204" pitchFamily="50" charset="-128"/>
                <a:ea typeface="Meiryo UI" panose="020B0604030504040204" pitchFamily="50" charset="-128"/>
              </a:rPr>
              <a:t>CO</a:t>
            </a:r>
            <a:r>
              <a:rPr lang="en-US" altLang="ja-JP" sz="1000" dirty="0" smtClean="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を出しているかを知っておきましょう。」</a:t>
            </a:r>
          </a:p>
          <a:p>
            <a:pPr algn="just">
              <a:lnSpc>
                <a:spcPct val="100000"/>
              </a:lnSpc>
              <a:spcBef>
                <a:spcPts val="2000"/>
              </a:spcBef>
            </a:pPr>
            <a:r>
              <a:rPr lang="ja-JP" altLang="en-US" sz="1200" dirty="0" smtClean="0">
                <a:latin typeface="Meiryo UI" panose="020B0604030504040204" pitchFamily="50" charset="-128"/>
                <a:ea typeface="Meiryo UI" panose="020B0604030504040204" pitchFamily="50" charset="-128"/>
              </a:rPr>
              <a:t>「グラフは、家庭からの用途別</a:t>
            </a:r>
            <a:r>
              <a:rPr lang="en-US" altLang="ja-JP" sz="1200" dirty="0" smtClean="0">
                <a:latin typeface="Meiryo UI" panose="020B0604030504040204" pitchFamily="50" charset="-128"/>
                <a:ea typeface="Meiryo UI" panose="020B0604030504040204" pitchFamily="50" charset="-128"/>
              </a:rPr>
              <a:t>CO</a:t>
            </a:r>
            <a:r>
              <a:rPr lang="en-US" altLang="ja-JP" sz="1000" dirty="0" smtClean="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排出を示したものです。左に記載している６項目が、グラフの</a:t>
            </a:r>
            <a:r>
              <a:rPr lang="en-US" altLang="ja-JP" sz="1200" dirty="0" smtClean="0">
                <a:latin typeface="Meiryo UI" panose="020B0604030504040204" pitchFamily="50" charset="-128"/>
                <a:ea typeface="Meiryo UI" panose="020B0604030504040204" pitchFamily="50" charset="-128"/>
              </a:rPr>
              <a:t>A</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F</a:t>
            </a:r>
            <a:r>
              <a:rPr lang="ja-JP" altLang="en-US" sz="1200" dirty="0" smtClean="0">
                <a:latin typeface="Meiryo UI" panose="020B0604030504040204" pitchFamily="50" charset="-128"/>
                <a:ea typeface="Meiryo UI" panose="020B0604030504040204" pitchFamily="50" charset="-128"/>
              </a:rPr>
              <a:t>のどこかに当てはまります。</a:t>
            </a:r>
            <a:r>
              <a:rPr lang="en-US" altLang="ja-JP" sz="1200" dirty="0" smtClean="0">
                <a:latin typeface="Meiryo UI" panose="020B0604030504040204" pitchFamily="50" charset="-128"/>
                <a:ea typeface="Meiryo UI" panose="020B0604030504040204" pitchFamily="50" charset="-128"/>
              </a:rPr>
              <a:t>B</a:t>
            </a:r>
            <a:r>
              <a:rPr lang="ja-JP" altLang="en-US" sz="1200" dirty="0" smtClean="0">
                <a:latin typeface="Meiryo UI" panose="020B0604030504040204" pitchFamily="50" charset="-128"/>
                <a:ea typeface="Meiryo UI" panose="020B0604030504040204" pitchFamily="50" charset="-128"/>
              </a:rPr>
              <a:t>に当てはまるものはどれでしょうか。」</a:t>
            </a:r>
          </a:p>
          <a:p>
            <a:endParaRPr kumimoji="1" lang="en-US" altLang="ja-JP" dirty="0" smtClean="0"/>
          </a:p>
          <a:p>
            <a:r>
              <a:rPr kumimoji="1" lang="en-US" altLang="ja-JP" dirty="0" smtClean="0"/>
              <a:t>※</a:t>
            </a:r>
            <a:r>
              <a:rPr kumimoji="1" lang="ja-JP" altLang="en-US" dirty="0" smtClean="0"/>
              <a:t>グラフ：</a:t>
            </a:r>
            <a:endParaRPr kumimoji="1" lang="en-US" altLang="ja-JP" dirty="0" smtClean="0"/>
          </a:p>
          <a:p>
            <a:r>
              <a:rPr kumimoji="1" lang="ja-JP" altLang="en-US" dirty="0" smtClean="0"/>
              <a:t>出典</a:t>
            </a:r>
            <a:r>
              <a:rPr kumimoji="1" lang="en-US" altLang="ja-JP" dirty="0" smtClean="0"/>
              <a:t>)</a:t>
            </a:r>
            <a:r>
              <a:rPr kumimoji="1" lang="ja-JP" altLang="en-US" dirty="0" smtClean="0"/>
              <a:t>温室効果ガスインベントリオフィス</a:t>
            </a:r>
          </a:p>
          <a:p>
            <a:r>
              <a:rPr kumimoji="1" lang="ja-JP" altLang="en-US" dirty="0" smtClean="0"/>
              <a:t>全国地球温暖化防止活動推進センターウェブサイト（</a:t>
            </a:r>
            <a:r>
              <a:rPr kumimoji="1" lang="en-US" altLang="ja-JP" dirty="0" smtClean="0"/>
              <a:t>http://www.jccca.org/</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2</a:t>
            </a:fld>
            <a:endParaRPr kumimoji="1" lang="ja-JP" altLang="en-US"/>
          </a:p>
        </p:txBody>
      </p:sp>
    </p:spTree>
    <p:extLst>
      <p:ext uri="{BB962C8B-B14F-4D97-AF65-F5344CB8AC3E}">
        <p14:creationId xmlns:p14="http://schemas.microsoft.com/office/powerpoint/2010/main" val="173026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声かけの例</a:t>
            </a:r>
            <a:r>
              <a:rPr lang="en-US" altLang="ja-JP" sz="1200" dirty="0" smtClean="0">
                <a:latin typeface="Meiryo UI" panose="020B0604030504040204" pitchFamily="50" charset="-128"/>
                <a:ea typeface="Meiryo UI" panose="020B0604030504040204" pitchFamily="50" charset="-128"/>
              </a:rPr>
              <a:t>】</a:t>
            </a:r>
          </a:p>
          <a:p>
            <a:pPr algn="just">
              <a:lnSpc>
                <a:spcPts val="3000"/>
              </a:lnSpc>
              <a:spcBef>
                <a:spcPts val="2000"/>
              </a:spcBef>
            </a:pPr>
            <a:r>
              <a:rPr lang="ja-JP" altLang="en-US" sz="1200" dirty="0" smtClean="0">
                <a:latin typeface="Meiryo UI" panose="020B0604030504040204" pitchFamily="50" charset="-128"/>
                <a:ea typeface="Meiryo UI" panose="020B0604030504040204" pitchFamily="50" charset="-128"/>
              </a:rPr>
              <a:t>「答えは、</a:t>
            </a:r>
            <a:r>
              <a:rPr lang="en-US" altLang="ja-JP" sz="1200" dirty="0" smtClean="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　エアコン</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が、光熱費・</a:t>
            </a:r>
            <a:r>
              <a:rPr lang="en-US" altLang="ja-JP" sz="1200" dirty="0" smtClean="0">
                <a:latin typeface="Meiryo UI" panose="020B0604030504040204" pitchFamily="50" charset="-128"/>
                <a:ea typeface="Meiryo UI" panose="020B0604030504040204" pitchFamily="50" charset="-128"/>
              </a:rPr>
              <a:t>CO</a:t>
            </a:r>
            <a:r>
              <a:rPr lang="en-US" altLang="ja-JP" sz="1000" dirty="0" smtClean="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発生量ともに一番すくなくなります。エアコンは、ヒートポンプというエネルギー効率が良い仕組みで暖房をするからです。」</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20</a:t>
            </a:fld>
            <a:endParaRPr kumimoji="1" lang="ja-JP" altLang="en-US"/>
          </a:p>
        </p:txBody>
      </p:sp>
    </p:spTree>
    <p:extLst>
      <p:ext uri="{BB962C8B-B14F-4D97-AF65-F5344CB8AC3E}">
        <p14:creationId xmlns:p14="http://schemas.microsoft.com/office/powerpoint/2010/main" val="1827054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声かけの例</a:t>
            </a:r>
            <a:r>
              <a:rPr kumimoji="1" lang="en-US" altLang="ja-JP" dirty="0" smtClean="0"/>
              <a:t>】</a:t>
            </a:r>
          </a:p>
          <a:p>
            <a:r>
              <a:rPr kumimoji="1" lang="ja-JP" altLang="en-US" dirty="0" smtClean="0"/>
              <a:t>「このグラフは、それぞれの暖房機器を１時間使ったときの</a:t>
            </a:r>
            <a:r>
              <a:rPr kumimoji="1" lang="en-US" altLang="ja-JP" dirty="0" smtClean="0"/>
              <a:t>CO</a:t>
            </a:r>
            <a:r>
              <a:rPr kumimoji="1" lang="en-US" altLang="ja-JP" sz="900" dirty="0" smtClean="0"/>
              <a:t>2</a:t>
            </a:r>
            <a:r>
              <a:rPr kumimoji="1" lang="ja-JP" altLang="en-US" dirty="0" smtClean="0"/>
              <a:t>発生量と暖房にかかる光熱費を示しています。同じ電気を使った暖房でも、エアコンと電気ストーブでは、熱を得るための仕組みが違うために、必要なエネルギーの量が異なっています。」</a:t>
            </a:r>
            <a:endParaRPr kumimoji="1" lang="en-US" altLang="ja-JP" dirty="0" smtClean="0"/>
          </a:p>
          <a:p>
            <a:r>
              <a:rPr kumimoji="1" lang="ja-JP" altLang="en-US" dirty="0" smtClean="0"/>
              <a:t>「ヒートポンプを使ったエアコンは効率が良いのでおすすめです。もし、すぐに部屋を暖めたい場合に、エアコンは時間がかかるのが気になる方は、まずガスや灯油ストーブを入れて、ある程度部屋が暖まったらエアコンに切り替えるという方法がおすすめです。」</a:t>
            </a:r>
            <a:endParaRPr kumimoji="1" lang="en-US" altLang="ja-JP" dirty="0" smtClean="0"/>
          </a:p>
          <a:p>
            <a:endParaRPr kumimoji="1" lang="en-US" altLang="ja-JP" dirty="0" smtClean="0"/>
          </a:p>
          <a:p>
            <a:r>
              <a:rPr kumimoji="1" lang="en-US" altLang="ja-JP" dirty="0" smtClean="0"/>
              <a:t>※</a:t>
            </a:r>
            <a:r>
              <a:rPr kumimoji="1" lang="ja-JP" altLang="en-US" sz="1200" dirty="0" smtClean="0">
                <a:solidFill>
                  <a:srgbClr val="0070C0"/>
                </a:solidFill>
                <a:latin typeface="Meiryo UI" panose="020B0604030504040204" pitchFamily="50" charset="-128"/>
                <a:ea typeface="Meiryo UI" panose="020B0604030504040204" pitchFamily="50" charset="-128"/>
              </a:rPr>
              <a:t>グラフ：</a:t>
            </a:r>
            <a:endParaRPr kumimoji="1" lang="en-US" altLang="ja-JP" sz="1200" dirty="0" smtClean="0">
              <a:solidFill>
                <a:srgbClr val="0070C0"/>
              </a:solidFill>
              <a:latin typeface="Meiryo UI" panose="020B0604030504040204" pitchFamily="50" charset="-128"/>
              <a:ea typeface="Meiryo UI" panose="020B0604030504040204" pitchFamily="50" charset="-128"/>
            </a:endParaRPr>
          </a:p>
          <a:p>
            <a:r>
              <a:rPr kumimoji="1" lang="en-US" altLang="ja-JP" sz="1200" dirty="0" smtClean="0">
                <a:solidFill>
                  <a:srgbClr val="0070C0"/>
                </a:solidFill>
                <a:latin typeface="Meiryo UI" panose="020B0604030504040204" pitchFamily="50" charset="-128"/>
                <a:ea typeface="Meiryo UI" panose="020B0604030504040204" pitchFamily="50" charset="-128"/>
              </a:rPr>
              <a:t>8</a:t>
            </a:r>
            <a:r>
              <a:rPr kumimoji="1" lang="ja-JP" altLang="en-US" sz="1200" dirty="0" smtClean="0">
                <a:solidFill>
                  <a:srgbClr val="0070C0"/>
                </a:solidFill>
                <a:latin typeface="Meiryo UI" panose="020B0604030504040204" pitchFamily="50" charset="-128"/>
                <a:ea typeface="Meiryo UI" panose="020B0604030504040204" pitchFamily="50" charset="-128"/>
              </a:rPr>
              <a:t>畳間、外気温</a:t>
            </a:r>
            <a:r>
              <a:rPr kumimoji="1" lang="en-US" altLang="ja-JP" sz="1200" dirty="0" smtClean="0">
                <a:solidFill>
                  <a:srgbClr val="0070C0"/>
                </a:solidFill>
                <a:latin typeface="Meiryo UI" panose="020B0604030504040204" pitchFamily="50" charset="-128"/>
                <a:ea typeface="Meiryo UI" panose="020B0604030504040204" pitchFamily="50" charset="-128"/>
              </a:rPr>
              <a:t>0</a:t>
            </a:r>
            <a:r>
              <a:rPr kumimoji="1" lang="ja-JP" altLang="en-US" sz="1200" dirty="0" smtClean="0">
                <a:solidFill>
                  <a:srgbClr val="0070C0"/>
                </a:solidFill>
                <a:latin typeface="Meiryo UI" panose="020B0604030504040204" pitchFamily="50" charset="-128"/>
                <a:ea typeface="Meiryo UI" panose="020B0604030504040204" pitchFamily="50" charset="-128"/>
              </a:rPr>
              <a:t>℃時、木造住宅に於ける暖房負荷による計算。電力</a:t>
            </a:r>
            <a:r>
              <a:rPr kumimoji="1" lang="en-US" altLang="ja-JP" sz="1200" dirty="0" smtClean="0">
                <a:solidFill>
                  <a:srgbClr val="0070C0"/>
                </a:solidFill>
                <a:latin typeface="Meiryo UI" panose="020B0604030504040204" pitchFamily="50" charset="-128"/>
                <a:ea typeface="Meiryo UI" panose="020B0604030504040204" pitchFamily="50" charset="-128"/>
              </a:rPr>
              <a:t>CO</a:t>
            </a:r>
            <a:r>
              <a:rPr kumimoji="1" lang="en-US" altLang="ja-JP" sz="900" dirty="0" smtClean="0">
                <a:solidFill>
                  <a:srgbClr val="0070C0"/>
                </a:solidFill>
                <a:latin typeface="Meiryo UI" panose="020B0604030504040204" pitchFamily="50" charset="-128"/>
                <a:ea typeface="Meiryo UI" panose="020B0604030504040204" pitchFamily="50" charset="-128"/>
              </a:rPr>
              <a:t>2</a:t>
            </a:r>
            <a:r>
              <a:rPr kumimoji="1" lang="ja-JP" altLang="en-US" sz="1200" dirty="0" smtClean="0">
                <a:solidFill>
                  <a:srgbClr val="0070C0"/>
                </a:solidFill>
                <a:latin typeface="Meiryo UI" panose="020B0604030504040204" pitchFamily="50" charset="-128"/>
                <a:ea typeface="Meiryo UI" panose="020B0604030504040204" pitchFamily="50" charset="-128"/>
              </a:rPr>
              <a:t>係数　</a:t>
            </a:r>
            <a:r>
              <a:rPr kumimoji="1" lang="en-US" altLang="ja-JP" sz="1200" dirty="0" smtClean="0">
                <a:solidFill>
                  <a:srgbClr val="0070C0"/>
                </a:solidFill>
                <a:latin typeface="Meiryo UI" panose="020B0604030504040204" pitchFamily="50" charset="-128"/>
                <a:ea typeface="Meiryo UI" panose="020B0604030504040204" pitchFamily="50" charset="-128"/>
              </a:rPr>
              <a:t>0.5kg-CO</a:t>
            </a:r>
            <a:r>
              <a:rPr kumimoji="1" lang="en-US" altLang="ja-JP" sz="900" dirty="0" smtClean="0">
                <a:solidFill>
                  <a:srgbClr val="0070C0"/>
                </a:solidFill>
                <a:latin typeface="Meiryo UI" panose="020B0604030504040204" pitchFamily="50" charset="-128"/>
                <a:ea typeface="Meiryo UI" panose="020B0604030504040204" pitchFamily="50" charset="-128"/>
              </a:rPr>
              <a:t>2</a:t>
            </a:r>
            <a:r>
              <a:rPr kumimoji="1" lang="en-US" altLang="ja-JP" sz="1200" dirty="0" smtClean="0">
                <a:solidFill>
                  <a:srgbClr val="0070C0"/>
                </a:solidFill>
                <a:latin typeface="Meiryo UI" panose="020B0604030504040204" pitchFamily="50" charset="-128"/>
                <a:ea typeface="Meiryo UI" panose="020B0604030504040204" pitchFamily="50" charset="-128"/>
              </a:rPr>
              <a:t>/kWh</a:t>
            </a:r>
            <a:r>
              <a:rPr kumimoji="1" lang="ja-JP" altLang="en-US" sz="1200" dirty="0" err="1" smtClean="0">
                <a:solidFill>
                  <a:srgbClr val="0070C0"/>
                </a:solidFill>
                <a:latin typeface="Meiryo UI" panose="020B0604030504040204" pitchFamily="50" charset="-128"/>
                <a:ea typeface="Meiryo UI" panose="020B0604030504040204" pitchFamily="50" charset="-128"/>
              </a:rPr>
              <a:t>、</a:t>
            </a:r>
            <a:r>
              <a:rPr kumimoji="1" lang="ja-JP" altLang="en-US" sz="1200" dirty="0" smtClean="0">
                <a:solidFill>
                  <a:srgbClr val="0070C0"/>
                </a:solidFill>
                <a:latin typeface="Meiryo UI" panose="020B0604030504040204" pitchFamily="50" charset="-128"/>
                <a:ea typeface="Meiryo UI" panose="020B0604030504040204" pitchFamily="50" charset="-128"/>
              </a:rPr>
              <a:t>エアコンの</a:t>
            </a:r>
            <a:r>
              <a:rPr kumimoji="1" lang="en-US" altLang="ja-JP" sz="1200" dirty="0" smtClean="0">
                <a:solidFill>
                  <a:srgbClr val="0070C0"/>
                </a:solidFill>
                <a:latin typeface="Meiryo UI" panose="020B0604030504040204" pitchFamily="50" charset="-128"/>
                <a:ea typeface="Meiryo UI" panose="020B0604030504040204" pitchFamily="50" charset="-128"/>
              </a:rPr>
              <a:t>COP</a:t>
            </a:r>
            <a:r>
              <a:rPr kumimoji="1" lang="ja-JP" altLang="en-US" sz="1200" dirty="0" smtClean="0">
                <a:solidFill>
                  <a:srgbClr val="0070C0"/>
                </a:solidFill>
                <a:latin typeface="Meiryo UI" panose="020B0604030504040204" pitchFamily="50" charset="-128"/>
                <a:ea typeface="Meiryo UI" panose="020B0604030504040204" pitchFamily="50" charset="-128"/>
              </a:rPr>
              <a:t>は</a:t>
            </a:r>
            <a:r>
              <a:rPr kumimoji="1" lang="en-US" altLang="ja-JP" sz="1200" dirty="0" smtClean="0">
                <a:solidFill>
                  <a:srgbClr val="0070C0"/>
                </a:solidFill>
                <a:latin typeface="Meiryo UI" panose="020B0604030504040204" pitchFamily="50" charset="-128"/>
                <a:ea typeface="Meiryo UI" panose="020B0604030504040204" pitchFamily="50" charset="-128"/>
              </a:rPr>
              <a:t>3.5</a:t>
            </a:r>
            <a:r>
              <a:rPr kumimoji="1" lang="ja-JP" altLang="en-US" sz="1200" dirty="0" smtClean="0">
                <a:solidFill>
                  <a:srgbClr val="0070C0"/>
                </a:solidFill>
                <a:latin typeface="Meiryo UI" panose="020B0604030504040204" pitchFamily="50" charset="-128"/>
                <a:ea typeface="Meiryo UI" panose="020B0604030504040204" pitchFamily="50" charset="-128"/>
              </a:rPr>
              <a:t>として計算。</a:t>
            </a:r>
            <a:endParaRPr kumimoji="1" lang="en-US" altLang="ja-JP" sz="1200" dirty="0" smtClean="0">
              <a:solidFill>
                <a:srgbClr val="0070C0"/>
              </a:solidFill>
              <a:latin typeface="Meiryo UI" panose="020B0604030504040204" pitchFamily="50" charset="-128"/>
              <a:ea typeface="Meiryo UI" panose="020B0604030504040204" pitchFamily="50" charset="-128"/>
            </a:endParaRPr>
          </a:p>
          <a:p>
            <a:r>
              <a:rPr kumimoji="1" lang="ja-JP" altLang="en-US" sz="1200" dirty="0" smtClean="0">
                <a:solidFill>
                  <a:srgbClr val="0070C0"/>
                </a:solidFill>
                <a:latin typeface="Meiryo UI" panose="020B0604030504040204" pitchFamily="50" charset="-128"/>
                <a:ea typeface="Meiryo UI" panose="020B0604030504040204" pitchFamily="50" charset="-128"/>
              </a:rPr>
              <a:t>ひのでやエコライフ研究所の協力を得て京都府地球温暖化防止活動推進センターが作成</a:t>
            </a:r>
            <a:endParaRPr kumimoji="1" lang="ja-JP" altLang="en-US" dirty="0"/>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21</a:t>
            </a:fld>
            <a:endParaRPr kumimoji="1" lang="ja-JP" altLang="en-US"/>
          </a:p>
        </p:txBody>
      </p:sp>
    </p:spTree>
    <p:extLst>
      <p:ext uri="{BB962C8B-B14F-4D97-AF65-F5344CB8AC3E}">
        <p14:creationId xmlns:p14="http://schemas.microsoft.com/office/powerpoint/2010/main" val="2318686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声かけの例</a:t>
            </a:r>
            <a:r>
              <a:rPr kumimoji="1" lang="en-US" altLang="ja-JP"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rPr>
              <a:t>「冬場、住宅の断熱がしっかりしているかどうかは、快適性に大きく関わってきます。断熱がしっかりしていれば、熱が逃げにくいため、暖房エネルギーが少なくてすみ省エネです。それだけでなく、室内の表面温度も上がるため、体感温度も上がることになります。」</a:t>
            </a:r>
            <a:endParaRPr kumimoji="1" lang="en-US" altLang="ja-JP" sz="1200" dirty="0" smtClean="0">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lt"/>
                <a:ea typeface="+mn-ea"/>
              </a:rPr>
              <a:t>「体感温度について具体的に見ると、室温が同じ</a:t>
            </a:r>
            <a:r>
              <a:rPr kumimoji="1" lang="en-US" altLang="ja-JP" sz="1200" dirty="0" smtClean="0">
                <a:latin typeface="+mn-lt"/>
                <a:ea typeface="+mn-ea"/>
              </a:rPr>
              <a:t>20</a:t>
            </a:r>
            <a:r>
              <a:rPr kumimoji="1" lang="ja-JP" altLang="en-US" sz="1200" dirty="0" smtClean="0">
                <a:latin typeface="+mn-lt"/>
                <a:ea typeface="+mn-ea"/>
              </a:rPr>
              <a:t>℃であっても、断熱が十分でなく、部屋の壁などの表面温度が</a:t>
            </a:r>
            <a:r>
              <a:rPr kumimoji="1" lang="en-US" altLang="ja-JP" sz="1200" dirty="0" smtClean="0">
                <a:latin typeface="+mn-lt"/>
                <a:ea typeface="+mn-ea"/>
              </a:rPr>
              <a:t>10</a:t>
            </a:r>
            <a:r>
              <a:rPr kumimoji="1" lang="ja-JP" altLang="en-US" sz="1200" dirty="0" smtClean="0">
                <a:latin typeface="+mn-lt"/>
                <a:ea typeface="+mn-ea"/>
              </a:rPr>
              <a:t>℃の場合は、体感温度は</a:t>
            </a:r>
            <a:r>
              <a:rPr kumimoji="1" lang="en-US" altLang="ja-JP" sz="1200" dirty="0" smtClean="0">
                <a:latin typeface="+mn-lt"/>
                <a:ea typeface="+mn-ea"/>
              </a:rPr>
              <a:t>15</a:t>
            </a:r>
            <a:r>
              <a:rPr kumimoji="1" lang="ja-JP" altLang="en-US" sz="1200" dirty="0" smtClean="0">
                <a:latin typeface="+mn-lt"/>
                <a:ea typeface="+mn-ea"/>
              </a:rPr>
              <a:t>℃になってしまいます。しっかり断熱された家で、壁などの表面温度が</a:t>
            </a:r>
            <a:r>
              <a:rPr kumimoji="1" lang="en-US" altLang="ja-JP" sz="1200" dirty="0" smtClean="0">
                <a:latin typeface="+mn-lt"/>
                <a:ea typeface="+mn-ea"/>
              </a:rPr>
              <a:t>18</a:t>
            </a:r>
            <a:r>
              <a:rPr kumimoji="1" lang="ja-JP" altLang="en-US" sz="1200" dirty="0" smtClean="0">
                <a:latin typeface="+mn-lt"/>
                <a:ea typeface="+mn-ea"/>
              </a:rPr>
              <a:t>℃の場合の体感温度は</a:t>
            </a:r>
            <a:r>
              <a:rPr kumimoji="1" lang="en-US" altLang="ja-JP" sz="1200" dirty="0" smtClean="0">
                <a:latin typeface="+mn-lt"/>
                <a:ea typeface="+mn-ea"/>
              </a:rPr>
              <a:t>19</a:t>
            </a:r>
            <a:r>
              <a:rPr kumimoji="1" lang="ja-JP" altLang="en-US" sz="1200" dirty="0" smtClean="0">
                <a:latin typeface="+mn-lt"/>
                <a:ea typeface="+mn-ea"/>
              </a:rPr>
              <a:t>℃になります。同じだけ部屋の空気を暖めても、周りのものの表面温度の影響を受けて寒く感じたり暖かく感じたりします。」</a:t>
            </a:r>
            <a:endParaRPr kumimoji="1" lang="en-US" altLang="ja-JP" sz="1200" dirty="0" smtClean="0">
              <a:latin typeface="+mn-lt"/>
              <a:ea typeface="+mn-ea"/>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22</a:t>
            </a:fld>
            <a:endParaRPr kumimoji="1" lang="ja-JP" altLang="en-US"/>
          </a:p>
        </p:txBody>
      </p:sp>
    </p:spTree>
    <p:extLst>
      <p:ext uri="{BB962C8B-B14F-4D97-AF65-F5344CB8AC3E}">
        <p14:creationId xmlns:p14="http://schemas.microsoft.com/office/powerpoint/2010/main" val="3645783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ts val="3000"/>
              </a:lnSpc>
              <a:spcBef>
                <a:spcPts val="2000"/>
              </a:spcBef>
            </a:pP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声かけの例</a:t>
            </a:r>
            <a:r>
              <a:rPr lang="en-US" altLang="ja-JP" sz="1200" dirty="0" smtClean="0">
                <a:latin typeface="Meiryo UI" panose="020B0604030504040204" pitchFamily="50" charset="-128"/>
                <a:ea typeface="Meiryo UI" panose="020B0604030504040204" pitchFamily="50" charset="-128"/>
              </a:rPr>
              <a:t>】</a:t>
            </a:r>
          </a:p>
          <a:p>
            <a:pPr algn="just">
              <a:lnSpc>
                <a:spcPts val="3000"/>
              </a:lnSpc>
              <a:spcBef>
                <a:spcPts val="2000"/>
              </a:spcBef>
            </a:pPr>
            <a:r>
              <a:rPr lang="ja-JP" altLang="en-US" sz="1200" dirty="0" smtClean="0">
                <a:latin typeface="Meiryo UI" panose="020B0604030504040204" pitchFamily="50" charset="-128"/>
                <a:ea typeface="Meiryo UI" panose="020B0604030504040204" pitchFamily="50" charset="-128"/>
              </a:rPr>
              <a:t>「また、断熱をしっかりすることで、温度差によるヒートショックも軽減できます。意外と知られていませんが、家の中の温度差によるヒートショックでなくなってしまう方は、交通事故の</a:t>
            </a:r>
            <a:r>
              <a:rPr lang="en-US" altLang="ja-JP" sz="1200" dirty="0" smtClean="0">
                <a:latin typeface="Meiryo UI" panose="020B0604030504040204" pitchFamily="50" charset="-128"/>
                <a:ea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rPr>
              <a:t>倍以上にもなります。」</a:t>
            </a:r>
            <a:endParaRPr lang="en-US" altLang="ja-JP" sz="1200" dirty="0" smtClean="0">
              <a:latin typeface="Meiryo UI" panose="020B0604030504040204" pitchFamily="50" charset="-128"/>
              <a:ea typeface="Meiryo UI" panose="020B0604030504040204" pitchFamily="50" charset="-128"/>
            </a:endParaRPr>
          </a:p>
          <a:p>
            <a:pPr algn="just">
              <a:lnSpc>
                <a:spcPts val="3000"/>
              </a:lnSpc>
              <a:spcBef>
                <a:spcPts val="2000"/>
              </a:spcBef>
            </a:pPr>
            <a:r>
              <a:rPr lang="ja-JP" altLang="en-US" sz="1200" dirty="0" smtClean="0">
                <a:latin typeface="Meiryo UI" panose="020B0604030504040204" pitchFamily="50" charset="-128"/>
                <a:ea typeface="Meiryo UI" panose="020B0604030504040204" pitchFamily="50" charset="-128"/>
              </a:rPr>
              <a:t>「断熱性能の高い住宅とは、省エネで、快適で、健康な住宅ということになります。」</a:t>
            </a:r>
            <a:endParaRPr lang="en-US" altLang="ja-JP" sz="1200" dirty="0" smtClean="0">
              <a:latin typeface="Meiryo UI" panose="020B0604030504040204" pitchFamily="50" charset="-128"/>
              <a:ea typeface="Meiryo UI" panose="020B0604030504040204" pitchFamily="50" charset="-128"/>
            </a:endParaRPr>
          </a:p>
          <a:p>
            <a:pPr algn="just">
              <a:lnSpc>
                <a:spcPts val="3000"/>
              </a:lnSpc>
              <a:spcBef>
                <a:spcPts val="2000"/>
              </a:spcBef>
            </a:pPr>
            <a:endParaRPr lang="en-US" altLang="ja-JP" sz="1200" dirty="0" smtClean="0">
              <a:latin typeface="Meiryo UI" panose="020B0604030504040204" pitchFamily="50" charset="-128"/>
              <a:ea typeface="Meiryo UI" panose="020B0604030504040204" pitchFamily="50" charset="-128"/>
            </a:endParaRPr>
          </a:p>
          <a:p>
            <a:pPr algn="just">
              <a:lnSpc>
                <a:spcPts val="3000"/>
              </a:lnSpc>
              <a:spcBef>
                <a:spcPts val="2000"/>
              </a:spcBef>
            </a:pP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グラフ：地方独立行政法人東京都健康長寿医療センター「冬場の住居内の温度管理と健康について」より京都府地球温暖化防止活動推進センターが作図</a:t>
            </a:r>
            <a:endParaRPr lang="en-US" altLang="ja-JP" sz="12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23</a:t>
            </a:fld>
            <a:endParaRPr kumimoji="1" lang="ja-JP" altLang="en-US"/>
          </a:p>
        </p:txBody>
      </p:sp>
    </p:spTree>
    <p:extLst>
      <p:ext uri="{BB962C8B-B14F-4D97-AF65-F5344CB8AC3E}">
        <p14:creationId xmlns:p14="http://schemas.microsoft.com/office/powerpoint/2010/main" val="1845157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声かけの例</a:t>
            </a:r>
            <a:r>
              <a:rPr kumimoji="1" lang="en-US" altLang="ja-JP" dirty="0" smtClean="0"/>
              <a:t>】</a:t>
            </a:r>
          </a:p>
          <a:p>
            <a:pPr algn="just">
              <a:lnSpc>
                <a:spcPct val="100000"/>
              </a:lnSpc>
              <a:spcBef>
                <a:spcPts val="2000"/>
              </a:spcBef>
            </a:pPr>
            <a:r>
              <a:rPr lang="ja-JP" altLang="en-US" sz="1200" dirty="0" smtClean="0">
                <a:latin typeface="Meiryo UI" panose="020B0604030504040204" pitchFamily="50" charset="-128"/>
                <a:ea typeface="Meiryo UI" panose="020B0604030504040204" pitchFamily="50" charset="-128"/>
              </a:rPr>
              <a:t>「太陽光、風力、水力、バイオマス（植物由来）エネルギーなど、繰り返しつくることができるエネルギーを</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再生可能エネルギー</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と呼びます。</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自然エネルギー</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と呼ぶこともあります。これらは、発電などのときに温暖化の原因となる</a:t>
            </a:r>
            <a:r>
              <a:rPr lang="en-US" altLang="ja-JP" sz="1200" dirty="0" smtClean="0">
                <a:latin typeface="Meiryo UI" panose="020B0604030504040204" pitchFamily="50" charset="-128"/>
                <a:ea typeface="Meiryo UI" panose="020B0604030504040204" pitchFamily="50" charset="-128"/>
              </a:rPr>
              <a:t>CO</a:t>
            </a:r>
            <a:r>
              <a:rPr lang="en-US" altLang="ja-JP" sz="1000" dirty="0" smtClean="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を増やしません。太陽光発電システムは太陽の光を電気に変え、太陽熱利用システムは太陽のエネルギーで給湯でき、風力発電は風の力を電気に変えます。薪ストーブの燃料など植物からつくられるエネルギーをバイオマスエネルギーと呼びます。ところで、木を燃やすことは</a:t>
            </a:r>
            <a:r>
              <a:rPr lang="en-US" altLang="ja-JP" sz="1200" dirty="0" smtClean="0">
                <a:latin typeface="Meiryo UI" panose="020B0604030504040204" pitchFamily="50" charset="-128"/>
                <a:ea typeface="Meiryo UI" panose="020B0604030504040204" pitchFamily="50" charset="-128"/>
              </a:rPr>
              <a:t>CO</a:t>
            </a:r>
            <a:r>
              <a:rPr lang="en-US" altLang="ja-JP" sz="1000" dirty="0" smtClean="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増加につながるでしょうか？」</a:t>
            </a:r>
            <a:endParaRPr lang="en-US" altLang="ja-JP" sz="1200" dirty="0" smtClean="0">
              <a:latin typeface="Meiryo UI" panose="020B0604030504040204" pitchFamily="50" charset="-128"/>
              <a:ea typeface="Meiryo UI" panose="020B0604030504040204" pitchFamily="50" charset="-128"/>
            </a:endParaRPr>
          </a:p>
          <a:p>
            <a:pPr algn="just">
              <a:lnSpc>
                <a:spcPct val="100000"/>
              </a:lnSpc>
              <a:spcBef>
                <a:spcPts val="2000"/>
              </a:spcBef>
            </a:pPr>
            <a:r>
              <a:rPr lang="ja-JP" altLang="en-US" sz="1200" dirty="0" smtClean="0">
                <a:latin typeface="Meiryo UI" panose="020B0604030504040204" pitchFamily="50" charset="-128"/>
                <a:ea typeface="Meiryo UI" panose="020B0604030504040204" pitchFamily="50" charset="-128"/>
              </a:rPr>
              <a:t>「化石燃料との違いを考えてみましょう。数億年</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数千万年前の生き物が、地中でとても長い時間をかけて形を変えたのが化石燃料です。限りがあるエネルギー資源で、地球上のごく一部の地域でしか採ることができません。地面の下から掘り出した化石燃料を燃やすと、空気中の</a:t>
            </a:r>
            <a:r>
              <a:rPr lang="en-US" altLang="ja-JP" sz="1200" dirty="0" smtClean="0">
                <a:latin typeface="Meiryo UI" panose="020B0604030504040204" pitchFamily="50" charset="-128"/>
                <a:ea typeface="Meiryo UI" panose="020B0604030504040204" pitchFamily="50" charset="-128"/>
              </a:rPr>
              <a:t>CO</a:t>
            </a:r>
            <a:r>
              <a:rPr lang="en-US" altLang="ja-JP" sz="1000" dirty="0" smtClean="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は増えてしまいます。」</a:t>
            </a:r>
            <a:endParaRPr lang="en-US" altLang="ja-JP" sz="1200" dirty="0" smtClean="0">
              <a:latin typeface="Meiryo UI" panose="020B0604030504040204" pitchFamily="50" charset="-128"/>
              <a:ea typeface="Meiryo UI" panose="020B0604030504040204" pitchFamily="50" charset="-128"/>
            </a:endParaRPr>
          </a:p>
          <a:p>
            <a:pPr algn="just">
              <a:lnSpc>
                <a:spcPct val="100000"/>
              </a:lnSpc>
              <a:spcBef>
                <a:spcPts val="2000"/>
              </a:spcBef>
            </a:pPr>
            <a:r>
              <a:rPr lang="ja-JP" altLang="en-US" sz="1200" dirty="0" smtClean="0">
                <a:latin typeface="Meiryo UI" panose="020B0604030504040204" pitchFamily="50" charset="-128"/>
                <a:ea typeface="Meiryo UI" panose="020B0604030504040204" pitchFamily="50" charset="-128"/>
              </a:rPr>
              <a:t>「一方で、木は成長するときに、光合成により空気中の</a:t>
            </a:r>
            <a:r>
              <a:rPr lang="en-US" altLang="ja-JP" sz="1200" dirty="0" smtClean="0">
                <a:latin typeface="Meiryo UI" panose="020B0604030504040204" pitchFamily="50" charset="-128"/>
                <a:ea typeface="Meiryo UI" panose="020B0604030504040204" pitchFamily="50" charset="-128"/>
              </a:rPr>
              <a:t>CO</a:t>
            </a:r>
            <a:r>
              <a:rPr lang="en-US" altLang="ja-JP" sz="1000" dirty="0" smtClean="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を取り込み、自分の体をつくっています。木を燃やすと二酸化炭素が発生しますが、もともと木が成長するときに吸収したものなので、空気中の</a:t>
            </a:r>
            <a:r>
              <a:rPr lang="en-US" altLang="ja-JP" sz="1200" dirty="0" smtClean="0">
                <a:latin typeface="Meiryo UI" panose="020B0604030504040204" pitchFamily="50" charset="-128"/>
                <a:ea typeface="Meiryo UI" panose="020B0604030504040204" pitchFamily="50" charset="-128"/>
              </a:rPr>
              <a:t>CO</a:t>
            </a:r>
            <a:r>
              <a:rPr lang="en-US" altLang="ja-JP" sz="1000" dirty="0" smtClean="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の量は全体として変わりません（</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カーボン・ニュートラル）。」</a:t>
            </a:r>
            <a:endParaRPr lang="en-US" altLang="ja-JP" sz="1200" dirty="0" smtClean="0">
              <a:latin typeface="Meiryo UI" panose="020B0604030504040204" pitchFamily="50" charset="-128"/>
              <a:ea typeface="Meiryo UI" panose="020B0604030504040204" pitchFamily="50" charset="-128"/>
            </a:endParaRPr>
          </a:p>
          <a:p>
            <a:pPr algn="just">
              <a:lnSpc>
                <a:spcPct val="100000"/>
              </a:lnSpc>
              <a:spcBef>
                <a:spcPts val="2000"/>
              </a:spcBef>
            </a:pPr>
            <a:r>
              <a:rPr lang="ja-JP" altLang="en-US" sz="1200" dirty="0" smtClean="0">
                <a:latin typeface="Meiryo UI" panose="020B0604030504040204" pitchFamily="50" charset="-128"/>
                <a:ea typeface="Meiryo UI" panose="020B0604030504040204" pitchFamily="50" charset="-128"/>
              </a:rPr>
              <a:t>「再生可能エネルギーは、太陽光発電、太陽熱温水器、薪・ペレットストーブなど家庭でも導入でき、災害でライフラインが断たれた時にも役立ちます。省エネと再エネを合わせて、</a:t>
            </a:r>
            <a:r>
              <a:rPr lang="en-US" altLang="ja-JP" sz="1200" dirty="0" smtClean="0">
                <a:latin typeface="Meiryo UI" panose="020B0604030504040204" pitchFamily="50" charset="-128"/>
                <a:ea typeface="Meiryo UI" panose="020B0604030504040204" pitchFamily="50" charset="-128"/>
              </a:rPr>
              <a:t>CO</a:t>
            </a:r>
            <a:r>
              <a:rPr lang="en-US" altLang="ja-JP" sz="1000" dirty="0" smtClean="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排出量がゼロになる住宅も増えています。新築やリフォームの機会がある時には、メリットデメリットをしっかり確認して、一度検討をしてみてください。」</a:t>
            </a:r>
            <a:endParaRPr lang="en-US" altLang="ja-JP" sz="12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24</a:t>
            </a:fld>
            <a:endParaRPr kumimoji="1" lang="ja-JP" altLang="en-US"/>
          </a:p>
        </p:txBody>
      </p:sp>
    </p:spTree>
    <p:extLst>
      <p:ext uri="{BB962C8B-B14F-4D97-AF65-F5344CB8AC3E}">
        <p14:creationId xmlns:p14="http://schemas.microsoft.com/office/powerpoint/2010/main" val="3070849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声かけの例</a:t>
            </a:r>
            <a:r>
              <a:rPr kumimoji="1" lang="en-US" altLang="ja-JP" dirty="0" smtClean="0"/>
              <a:t>】</a:t>
            </a:r>
          </a:p>
          <a:p>
            <a:pPr algn="just">
              <a:lnSpc>
                <a:spcPct val="100000"/>
              </a:lnSpc>
              <a:spcBef>
                <a:spcPts val="2000"/>
              </a:spcBef>
            </a:pPr>
            <a:r>
              <a:rPr lang="ja-JP" altLang="en-US" sz="1200" dirty="0" smtClean="0">
                <a:latin typeface="Meiryo UI" panose="020B0604030504040204" pitchFamily="50" charset="-128"/>
                <a:ea typeface="Meiryo UI" panose="020B0604030504040204" pitchFamily="50" charset="-128"/>
              </a:rPr>
              <a:t>「温室効果ガスの排出が実質ゼロに近づく将来とは、どんな暮らしになるのでしょうか。これは、環境省が平成</a:t>
            </a:r>
            <a:r>
              <a:rPr lang="en-US" altLang="ja-JP" sz="1200" dirty="0" smtClean="0">
                <a:latin typeface="Meiryo UI" panose="020B0604030504040204" pitchFamily="50" charset="-128"/>
                <a:ea typeface="Meiryo UI" panose="020B0604030504040204" pitchFamily="50" charset="-128"/>
              </a:rPr>
              <a:t>29</a:t>
            </a:r>
            <a:r>
              <a:rPr lang="ja-JP" altLang="en-US"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rPr>
              <a:t>月にまとめた</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長期低炭素ビジョン</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に掲載されたイメージ図です。」</a:t>
            </a:r>
          </a:p>
          <a:p>
            <a:pPr algn="just">
              <a:lnSpc>
                <a:spcPct val="100000"/>
              </a:lnSpc>
              <a:spcBef>
                <a:spcPts val="2000"/>
              </a:spcBef>
            </a:pPr>
            <a:r>
              <a:rPr lang="ja-JP" altLang="en-US" sz="1200" dirty="0" smtClean="0">
                <a:latin typeface="Meiryo UI" panose="020B0604030504040204" pitchFamily="50" charset="-128"/>
                <a:ea typeface="Meiryo UI" panose="020B0604030504040204" pitchFamily="50" charset="-128"/>
              </a:rPr>
              <a:t>「ここでは、こんな暮らしが描かれています。建物は快適かつ省エネが両立されています。新築の建物はゼロエミッション（廃棄物ゼロ）を達成しており、ライフサイクル全体でカーボン・マイナスとなる住宅も普及。既存の建物も断熱リフォームや省エネ・創エネ機器導入が普及して、光熱費削減＆快適性＆健康性も向上しています。また、建物で使うエネルギーは、その建物に設置された太陽光パネルで賄われ、需要超過分のエネルギーは融通されたり蓄電や水素として貯蓄されます。他にも、</a:t>
            </a:r>
            <a:r>
              <a:rPr lang="en-US" altLang="ja-JP" sz="1200" dirty="0" smtClean="0">
                <a:latin typeface="Meiryo UI" panose="020B0604030504040204" pitchFamily="50" charset="-128"/>
                <a:ea typeface="Meiryo UI" panose="020B0604030504040204" pitchFamily="50" charset="-128"/>
              </a:rPr>
              <a:t>ICT</a:t>
            </a:r>
            <a:r>
              <a:rPr lang="ja-JP" altLang="en-US" sz="1200" dirty="0" smtClean="0">
                <a:latin typeface="Meiryo UI" panose="020B0604030504040204" pitchFamily="50" charset="-128"/>
                <a:ea typeface="Meiryo UI" panose="020B0604030504040204" pitchFamily="50" charset="-128"/>
              </a:rPr>
              <a:t>（情報通信技術）の進展により、在宅勤務など個人のライフスタイルに合わせた労働形態が可能になる社会です。」</a:t>
            </a:r>
          </a:p>
          <a:p>
            <a:pPr algn="just">
              <a:lnSpc>
                <a:spcPct val="100000"/>
              </a:lnSpc>
              <a:spcBef>
                <a:spcPts val="2000"/>
              </a:spcBef>
            </a:pPr>
            <a:r>
              <a:rPr lang="ja-JP" altLang="en-US" sz="1200" dirty="0" smtClean="0">
                <a:latin typeface="Meiryo UI" panose="020B0604030504040204" pitchFamily="50" charset="-128"/>
                <a:ea typeface="Meiryo UI" panose="020B0604030504040204" pitchFamily="50" charset="-128"/>
              </a:rPr>
              <a:t>「さて次に、こちらはそう遠くない未来に当たり前になりそうです。最近、</a:t>
            </a:r>
            <a:r>
              <a:rPr lang="en-US" altLang="ja-JP" sz="1200" dirty="0" smtClean="0">
                <a:latin typeface="Meiryo UI" panose="020B0604030504040204" pitchFamily="50" charset="-128"/>
                <a:ea typeface="Meiryo UI" panose="020B0604030504040204" pitchFamily="50" charset="-128"/>
              </a:rPr>
              <a:t>ZEH</a:t>
            </a:r>
            <a:r>
              <a:rPr lang="ja-JP" altLang="en-US" sz="1200" dirty="0" smtClean="0">
                <a:latin typeface="Meiryo UI" panose="020B0604030504040204" pitchFamily="50" charset="-128"/>
                <a:ea typeface="Meiryo UI" panose="020B0604030504040204" pitchFamily="50" charset="-128"/>
              </a:rPr>
              <a:t>（ネット・ゼロ・エネルギー・ハウス）という言葉を聞かれたことはありますか？　太陽光発電などがつけられており、断熱もしっかりしていて、冷暖房などの効率も良い家です。家で使うエネルギーよりも、家で創るエネルギーの方が多い家のことです。実は、もうすでに</a:t>
            </a:r>
            <a:r>
              <a:rPr lang="en-US" altLang="ja-JP" sz="1200" dirty="0" smtClean="0">
                <a:latin typeface="Meiryo UI" panose="020B0604030504040204" pitchFamily="50" charset="-128"/>
                <a:ea typeface="Meiryo UI" panose="020B0604030504040204" pitchFamily="50" charset="-128"/>
              </a:rPr>
              <a:t>ZEH</a:t>
            </a:r>
            <a:r>
              <a:rPr lang="ja-JP" altLang="en-US" sz="1200" dirty="0" smtClean="0">
                <a:latin typeface="Meiryo UI" panose="020B0604030504040204" pitchFamily="50" charset="-128"/>
                <a:ea typeface="Meiryo UI" panose="020B0604030504040204" pitchFamily="50" charset="-128"/>
              </a:rPr>
              <a:t>は建てられており、日本では、</a:t>
            </a:r>
            <a:r>
              <a:rPr lang="en-US" altLang="ja-JP" sz="1200" dirty="0" smtClean="0">
                <a:latin typeface="Meiryo UI" panose="020B0604030504040204" pitchFamily="50" charset="-128"/>
                <a:ea typeface="Meiryo UI" panose="020B0604030504040204" pitchFamily="50" charset="-128"/>
              </a:rPr>
              <a:t>2020</a:t>
            </a:r>
            <a:r>
              <a:rPr lang="ja-JP" altLang="en-US" sz="1200" dirty="0" smtClean="0">
                <a:latin typeface="Meiryo UI" panose="020B0604030504040204" pitchFamily="50" charset="-128"/>
                <a:ea typeface="Meiryo UI" panose="020B0604030504040204" pitchFamily="50" charset="-128"/>
              </a:rPr>
              <a:t>年までに標準的な新築住宅で、</a:t>
            </a:r>
            <a:r>
              <a:rPr lang="en-US" altLang="ja-JP" sz="1200" dirty="0" smtClean="0">
                <a:latin typeface="Meiryo UI" panose="020B0604030504040204" pitchFamily="50" charset="-128"/>
                <a:ea typeface="Meiryo UI" panose="020B0604030504040204" pitchFamily="50" charset="-128"/>
              </a:rPr>
              <a:t>2030</a:t>
            </a:r>
            <a:r>
              <a:rPr lang="ja-JP" altLang="en-US" sz="1200" dirty="0" smtClean="0">
                <a:latin typeface="Meiryo UI" panose="020B0604030504040204" pitchFamily="50" charset="-128"/>
                <a:ea typeface="Meiryo UI" panose="020B0604030504040204" pitchFamily="50" charset="-128"/>
              </a:rPr>
              <a:t>年までに新築住宅の平均で</a:t>
            </a:r>
            <a:r>
              <a:rPr lang="en-US" altLang="ja-JP" sz="1200" dirty="0" smtClean="0">
                <a:latin typeface="Meiryo UI" panose="020B0604030504040204" pitchFamily="50" charset="-128"/>
                <a:ea typeface="Meiryo UI" panose="020B0604030504040204" pitchFamily="50" charset="-128"/>
              </a:rPr>
              <a:t>ZHE</a:t>
            </a:r>
            <a:r>
              <a:rPr lang="ja-JP" altLang="en-US" sz="1200" dirty="0" smtClean="0">
                <a:latin typeface="Meiryo UI" panose="020B0604030504040204" pitchFamily="50" charset="-128"/>
                <a:ea typeface="Meiryo UI" panose="020B0604030504040204" pitchFamily="50" charset="-128"/>
              </a:rPr>
              <a:t>を実現（＝</a:t>
            </a:r>
            <a:r>
              <a:rPr lang="en-US" altLang="ja-JP" sz="1200" dirty="0" smtClean="0">
                <a:latin typeface="Meiryo UI" panose="020B0604030504040204" pitchFamily="50" charset="-128"/>
                <a:ea typeface="Meiryo UI" panose="020B0604030504040204" pitchFamily="50" charset="-128"/>
              </a:rPr>
              <a:t>ZEH</a:t>
            </a:r>
            <a:r>
              <a:rPr lang="ja-JP" altLang="en-US" sz="1200" dirty="0" smtClean="0">
                <a:latin typeface="Meiryo UI" panose="020B0604030504040204" pitchFamily="50" charset="-128"/>
                <a:ea typeface="Meiryo UI" panose="020B0604030504040204" pitchFamily="50" charset="-128"/>
              </a:rPr>
              <a:t>が当たり前）という目標を立てています。」</a:t>
            </a:r>
            <a:endParaRPr lang="en-US" altLang="ja-JP" sz="1200" dirty="0" smtClean="0">
              <a:latin typeface="Meiryo UI" panose="020B0604030504040204" pitchFamily="50" charset="-128"/>
              <a:ea typeface="Meiryo UI" panose="020B0604030504040204" pitchFamily="50" charset="-128"/>
            </a:endParaRPr>
          </a:p>
          <a:p>
            <a:pPr algn="just">
              <a:lnSpc>
                <a:spcPct val="100000"/>
              </a:lnSpc>
              <a:spcBef>
                <a:spcPts val="2000"/>
              </a:spcBef>
            </a:pPr>
            <a:endParaRPr lang="en-US" altLang="ja-JP" sz="1200" dirty="0" smtClean="0">
              <a:latin typeface="Meiryo UI" panose="020B0604030504040204" pitchFamily="50" charset="-128"/>
              <a:ea typeface="Meiryo UI" panose="020B0604030504040204" pitchFamily="50" charset="-128"/>
            </a:endParaRPr>
          </a:p>
          <a:p>
            <a:pPr algn="just">
              <a:lnSpc>
                <a:spcPct val="100000"/>
              </a:lnSpc>
              <a:spcBef>
                <a:spcPts val="2000"/>
              </a:spcBef>
            </a:pPr>
            <a:r>
              <a:rPr lang="ja-JP" altLang="en-US" sz="1200" dirty="0" smtClean="0">
                <a:latin typeface="Meiryo UI" panose="020B0604030504040204" pitchFamily="50" charset="-128"/>
                <a:ea typeface="Meiryo UI" panose="020B0604030504040204" pitchFamily="50" charset="-128"/>
              </a:rPr>
              <a:t>左の画像：環境省「長期低炭素ビジョン」平成</a:t>
            </a:r>
            <a:r>
              <a:rPr lang="en-US" altLang="ja-JP" sz="1200" dirty="0" smtClean="0">
                <a:latin typeface="Meiryo UI" panose="020B0604030504040204" pitchFamily="50" charset="-128"/>
                <a:ea typeface="Meiryo UI" panose="020B0604030504040204" pitchFamily="50" charset="-128"/>
              </a:rPr>
              <a:t>29</a:t>
            </a:r>
            <a:r>
              <a:rPr lang="ja-JP" altLang="en-US"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rPr>
              <a:t>月　より</a:t>
            </a:r>
            <a:endParaRPr lang="en-US" altLang="ja-JP" sz="1200" dirty="0" smtClean="0">
              <a:latin typeface="Meiryo UI" panose="020B0604030504040204" pitchFamily="50" charset="-128"/>
              <a:ea typeface="Meiryo UI" panose="020B0604030504040204" pitchFamily="50" charset="-128"/>
            </a:endParaRPr>
          </a:p>
          <a:p>
            <a:pPr algn="just">
              <a:lnSpc>
                <a:spcPct val="100000"/>
              </a:lnSpc>
              <a:spcBef>
                <a:spcPts val="2000"/>
              </a:spcBef>
            </a:pPr>
            <a:r>
              <a:rPr lang="ja-JP" altLang="en-US" sz="1200" dirty="0" smtClean="0">
                <a:latin typeface="Meiryo UI" panose="020B0604030504040204" pitchFamily="50" charset="-128"/>
                <a:ea typeface="Meiryo UI" panose="020B0604030504040204" pitchFamily="50" charset="-128"/>
              </a:rPr>
              <a:t>右の画像：経済産業省ホームページより</a:t>
            </a:r>
            <a:endParaRPr lang="en-US" altLang="ja-JP" sz="12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25</a:t>
            </a:fld>
            <a:endParaRPr kumimoji="1" lang="ja-JP" altLang="en-US"/>
          </a:p>
        </p:txBody>
      </p:sp>
    </p:spTree>
    <p:extLst>
      <p:ext uri="{BB962C8B-B14F-4D97-AF65-F5344CB8AC3E}">
        <p14:creationId xmlns:p14="http://schemas.microsoft.com/office/powerpoint/2010/main" val="1821352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ts val="3000"/>
              </a:lnSpc>
              <a:spcBef>
                <a:spcPts val="2000"/>
              </a:spcBef>
            </a:pP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声かけの例</a:t>
            </a:r>
            <a:r>
              <a:rPr lang="en-US" altLang="ja-JP" sz="1200" dirty="0" smtClean="0">
                <a:latin typeface="Meiryo UI" panose="020B0604030504040204" pitchFamily="50" charset="-128"/>
                <a:ea typeface="Meiryo UI" panose="020B0604030504040204" pitchFamily="50" charset="-128"/>
              </a:rPr>
              <a:t>】</a:t>
            </a:r>
          </a:p>
          <a:p>
            <a:pPr algn="just">
              <a:lnSpc>
                <a:spcPts val="3000"/>
              </a:lnSpc>
              <a:spcBef>
                <a:spcPts val="2000"/>
              </a:spcBef>
            </a:pPr>
            <a:r>
              <a:rPr lang="ja-JP" altLang="en-US" sz="1200" dirty="0" smtClean="0">
                <a:latin typeface="Meiryo UI" panose="020B0604030504040204" pitchFamily="50" charset="-128"/>
                <a:ea typeface="Meiryo UI" panose="020B0604030504040204" pitchFamily="50" charset="-128"/>
              </a:rPr>
              <a:t>「温室効果ガスの排出が実質ゼロに近づく将来とは、どんな社会でしょうか。これは、環境省が平成</a:t>
            </a:r>
            <a:r>
              <a:rPr lang="en-US" altLang="ja-JP" sz="1200" dirty="0" smtClean="0">
                <a:latin typeface="Meiryo UI" panose="020B0604030504040204" pitchFamily="50" charset="-128"/>
                <a:ea typeface="Meiryo UI" panose="020B0604030504040204" pitchFamily="50" charset="-128"/>
              </a:rPr>
              <a:t>29</a:t>
            </a:r>
            <a:r>
              <a:rPr lang="ja-JP" altLang="en-US"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rPr>
              <a:t>月にまとめた</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長期低炭素ビジョン</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に掲載されたイメージ図です。」</a:t>
            </a:r>
            <a:endParaRPr lang="en-US" altLang="ja-JP" sz="1200" dirty="0" smtClean="0">
              <a:latin typeface="Meiryo UI" panose="020B0604030504040204" pitchFamily="50" charset="-128"/>
              <a:ea typeface="Meiryo UI" panose="020B0604030504040204" pitchFamily="50" charset="-128"/>
            </a:endParaRPr>
          </a:p>
          <a:p>
            <a:pPr algn="just">
              <a:lnSpc>
                <a:spcPts val="3000"/>
              </a:lnSpc>
              <a:spcBef>
                <a:spcPts val="2000"/>
              </a:spcBef>
            </a:pPr>
            <a:r>
              <a:rPr lang="ja-JP" altLang="en-US" sz="1200" dirty="0" smtClean="0">
                <a:latin typeface="Meiryo UI" panose="020B0604030504040204" pitchFamily="50" charset="-128"/>
                <a:ea typeface="Meiryo UI" panose="020B0604030504040204" pitchFamily="50" charset="-128"/>
              </a:rPr>
              <a:t>「ここでは、こんな社会が描かれています。それぞれの地域に合わせた再生可能エネルギー発電がなされていて、再生可能エネルギーなどで</a:t>
            </a:r>
            <a:r>
              <a:rPr lang="en-US" altLang="ja-JP" sz="1200" dirty="0" smtClean="0">
                <a:latin typeface="Meiryo UI" panose="020B0604030504040204" pitchFamily="50" charset="-128"/>
                <a:ea typeface="Meiryo UI" panose="020B0604030504040204" pitchFamily="50" charset="-128"/>
              </a:rPr>
              <a:t>9</a:t>
            </a:r>
            <a:r>
              <a:rPr lang="ja-JP" altLang="en-US" sz="1200" dirty="0" smtClean="0">
                <a:latin typeface="Meiryo UI" panose="020B0604030504040204" pitchFamily="50" charset="-128"/>
                <a:ea typeface="Meiryo UI" panose="020B0604030504040204" pitchFamily="50" charset="-128"/>
              </a:rPr>
              <a:t>割以上の電気が作られる社会です。そして地域での再エネ普及の事業が、地元の雇用を生み出したり、国内企業の活動原資にもなっています。都市はコンパクト化し、公共交通なども便利になり、移動も効率的。建物の省エネ化も進んでいます。乗用車は、電気自動車やプラグインハイブリット自動車が主流になり、ライドシェアやカーシェアなども普及しています。」</a:t>
            </a:r>
            <a:endParaRPr lang="en-US" altLang="ja-JP" sz="1200" dirty="0" smtClean="0">
              <a:latin typeface="Meiryo UI" panose="020B0604030504040204" pitchFamily="50" charset="-128"/>
              <a:ea typeface="Meiryo UI" panose="020B0604030504040204" pitchFamily="50" charset="-128"/>
            </a:endParaRPr>
          </a:p>
          <a:p>
            <a:pPr algn="just">
              <a:lnSpc>
                <a:spcPts val="3000"/>
              </a:lnSpc>
              <a:spcBef>
                <a:spcPts val="2000"/>
              </a:spcBef>
            </a:pPr>
            <a:r>
              <a:rPr lang="ja-JP" altLang="en-US" sz="1200" dirty="0" smtClean="0">
                <a:latin typeface="Meiryo UI" panose="020B0604030504040204" pitchFamily="50" charset="-128"/>
                <a:ea typeface="Meiryo UI" panose="020B0604030504040204" pitchFamily="50" charset="-128"/>
              </a:rPr>
              <a:t>「それぞれの地域が、温暖化対策という視点で、その地域の課題の解決を図りながらより豊かになる方法を選択することで、温室効果ガスを出さないけれども、快適で豊かな地域になる。そんな将来が描かれています。」</a:t>
            </a:r>
            <a:endParaRPr lang="en-US" altLang="ja-JP" sz="1200" dirty="0" smtClean="0">
              <a:latin typeface="Meiryo UI" panose="020B0604030504040204" pitchFamily="50" charset="-128"/>
              <a:ea typeface="Meiryo UI" panose="020B0604030504040204" pitchFamily="50" charset="-128"/>
            </a:endParaRPr>
          </a:p>
          <a:p>
            <a:pPr algn="just">
              <a:lnSpc>
                <a:spcPts val="3000"/>
              </a:lnSpc>
              <a:spcBef>
                <a:spcPts val="2000"/>
              </a:spcBef>
            </a:pPr>
            <a:endParaRPr lang="en-US" altLang="ja-JP" sz="1200" dirty="0" smtClean="0">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ts val="3000"/>
              </a:lnSpc>
              <a:spcBef>
                <a:spcPts val="200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rPr>
              <a:t>画像：環境省「長期低炭素ビジョン」平成</a:t>
            </a:r>
            <a:r>
              <a:rPr lang="en-US" altLang="ja-JP" sz="1200" dirty="0" smtClean="0">
                <a:latin typeface="Meiryo UI" panose="020B0604030504040204" pitchFamily="50" charset="-128"/>
                <a:ea typeface="Meiryo UI" panose="020B0604030504040204" pitchFamily="50" charset="-128"/>
              </a:rPr>
              <a:t>29</a:t>
            </a:r>
            <a:r>
              <a:rPr lang="ja-JP" altLang="en-US"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rPr>
              <a:t>月　より</a:t>
            </a:r>
            <a:endParaRPr lang="en-US" altLang="ja-JP" sz="12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26</a:t>
            </a:fld>
            <a:endParaRPr kumimoji="1" lang="ja-JP" altLang="en-US"/>
          </a:p>
        </p:txBody>
      </p:sp>
    </p:spTree>
    <p:extLst>
      <p:ext uri="{BB962C8B-B14F-4D97-AF65-F5344CB8AC3E}">
        <p14:creationId xmlns:p14="http://schemas.microsoft.com/office/powerpoint/2010/main" val="3279450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京都府地球温暖化防止活動推進センターでは、京都府内での温暖化防止に関する活動を支援しています。学習会等で活用できる教材の貸出や、参考資料（チラシ・冊子等）の提供などが可能です。ぜひ一度ご相談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27</a:t>
            </a:fld>
            <a:endParaRPr kumimoji="1" lang="ja-JP" altLang="en-US"/>
          </a:p>
        </p:txBody>
      </p:sp>
    </p:spTree>
    <p:extLst>
      <p:ext uri="{BB962C8B-B14F-4D97-AF65-F5344CB8AC3E}">
        <p14:creationId xmlns:p14="http://schemas.microsoft.com/office/powerpoint/2010/main" val="1135408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『COOL CHOICE</a:t>
            </a:r>
            <a:r>
              <a:rPr kumimoji="1" lang="ja-JP" altLang="en-US" dirty="0" smtClean="0"/>
              <a:t>　地球温暖化防止 学習プログラム　スライド集</a:t>
            </a:r>
            <a:r>
              <a:rPr kumimoji="1" lang="en-US" altLang="ja-JP" dirty="0" smtClean="0"/>
              <a:t>』</a:t>
            </a:r>
          </a:p>
          <a:p>
            <a:r>
              <a:rPr kumimoji="1" lang="ja-JP" altLang="en-US" dirty="0" smtClean="0"/>
              <a:t>４</a:t>
            </a:r>
            <a:r>
              <a:rPr kumimoji="1" lang="en-US" altLang="ja-JP" dirty="0" smtClean="0"/>
              <a:t>【</a:t>
            </a:r>
            <a:r>
              <a:rPr kumimoji="1" lang="ja-JP" altLang="en-US" dirty="0" smtClean="0"/>
              <a:t>大人向け</a:t>
            </a:r>
            <a:r>
              <a:rPr kumimoji="1" lang="en-US" altLang="ja-JP" dirty="0" smtClean="0"/>
              <a:t>】COOL CHOICE</a:t>
            </a:r>
            <a:r>
              <a:rPr kumimoji="1" lang="ja-JP" altLang="en-US" dirty="0" smtClean="0"/>
              <a:t>具体例</a:t>
            </a:r>
            <a:endParaRPr kumimoji="1" lang="en-US" altLang="ja-JP" dirty="0" smtClean="0"/>
          </a:p>
          <a:p>
            <a:endParaRPr kumimoji="1" lang="en-US" altLang="ja-JP" dirty="0" smtClean="0"/>
          </a:p>
          <a:p>
            <a:pPr>
              <a:defRPr/>
            </a:pP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作成</a:t>
            </a:r>
            <a:r>
              <a:rPr kumimoji="1" lang="en-US" altLang="ja-JP" sz="1200" dirty="0" smtClean="0">
                <a:latin typeface="Meiryo UI" panose="020B0604030504040204" pitchFamily="50" charset="-128"/>
                <a:ea typeface="Meiryo UI" panose="020B0604030504040204" pitchFamily="50" charset="-128"/>
              </a:rPr>
              <a:t>】2018</a:t>
            </a:r>
            <a:r>
              <a:rPr kumimoji="1" lang="ja-JP" altLang="en-US" sz="1200" dirty="0" smtClean="0">
                <a:latin typeface="Meiryo UI" panose="020B0604030504040204" pitchFamily="50" charset="-128"/>
                <a:ea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月</a:t>
            </a:r>
            <a:endParaRPr kumimoji="1" lang="en-US" altLang="ja-JP" sz="1200" dirty="0" smtClean="0">
              <a:latin typeface="Meiryo UI" panose="020B0604030504040204" pitchFamily="50" charset="-128"/>
              <a:ea typeface="Meiryo UI" panose="020B0604030504040204" pitchFamily="50" charset="-128"/>
            </a:endParaRPr>
          </a:p>
          <a:p>
            <a:pPr>
              <a:defRPr/>
            </a:pPr>
            <a:r>
              <a:rPr kumimoji="1" lang="ja-JP" altLang="en-US" sz="1200" dirty="0" smtClean="0">
                <a:latin typeface="Meiryo UI" panose="020B0604030504040204" pitchFamily="50" charset="-128"/>
                <a:ea typeface="Meiryo UI" panose="020B0604030504040204" pitchFamily="50" charset="-128"/>
              </a:rPr>
              <a:t>京都府地球温暖化防止活動推進センター</a:t>
            </a:r>
            <a:endParaRPr kumimoji="1" lang="en-US" altLang="ja-JP" sz="1200" dirty="0" smtClean="0">
              <a:latin typeface="Meiryo UI" panose="020B0604030504040204" pitchFamily="50" charset="-128"/>
              <a:ea typeface="Meiryo UI" panose="020B0604030504040204" pitchFamily="50" charset="-128"/>
            </a:endParaRPr>
          </a:p>
          <a:p>
            <a:pPr>
              <a:defRPr/>
            </a:pPr>
            <a:r>
              <a:rPr kumimoji="1" lang="ja-JP" altLang="en-US" sz="1200" dirty="0" smtClean="0">
                <a:latin typeface="Meiryo UI" panose="020B0604030504040204" pitchFamily="50" charset="-128"/>
                <a:ea typeface="Meiryo UI" panose="020B0604030504040204" pitchFamily="50" charset="-128"/>
              </a:rPr>
              <a:t>（特定非営利活動法人　京都地球温暖化防止府民会議）</a:t>
            </a:r>
            <a:endParaRPr kumimoji="1" lang="en-US" altLang="ja-JP" dirty="0" smtClean="0"/>
          </a:p>
          <a:p>
            <a:endParaRPr kumimoji="1" lang="en-US" altLang="ja-JP" dirty="0" smtClean="0"/>
          </a:p>
          <a:p>
            <a:pPr>
              <a:defRPr/>
            </a:pP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このプログラムは、環境省平成</a:t>
            </a:r>
            <a:r>
              <a:rPr kumimoji="1" lang="en-US" altLang="ja-JP" sz="1200" dirty="0" smtClean="0">
                <a:latin typeface="Meiryo UI" panose="020B0604030504040204" pitchFamily="50" charset="-128"/>
                <a:ea typeface="Meiryo UI" panose="020B0604030504040204" pitchFamily="50" charset="-128"/>
              </a:rPr>
              <a:t>29</a:t>
            </a:r>
            <a:r>
              <a:rPr kumimoji="1" lang="ja-JP" altLang="en-US" sz="1200" dirty="0" smtClean="0">
                <a:latin typeface="Meiryo UI" panose="020B0604030504040204" pitchFamily="50" charset="-128"/>
                <a:ea typeface="Meiryo UI" panose="020B0604030504040204" pitchFamily="50" charset="-128"/>
              </a:rPr>
              <a:t>年度二酸化炭素排出抑制対策事業費等補助金（地域における地球温暖化防止活動促進事業）の一環で作成しました。</a:t>
            </a:r>
            <a:endParaRPr kumimoji="1" lang="en-US" altLang="ja-JP" sz="12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28</a:t>
            </a:fld>
            <a:endParaRPr kumimoji="1" lang="ja-JP" altLang="en-US"/>
          </a:p>
        </p:txBody>
      </p:sp>
    </p:spTree>
    <p:extLst>
      <p:ext uri="{BB962C8B-B14F-4D97-AF65-F5344CB8AC3E}">
        <p14:creationId xmlns:p14="http://schemas.microsoft.com/office/powerpoint/2010/main" val="218239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声かけの例</a:t>
            </a:r>
            <a:r>
              <a:rPr kumimoji="1" lang="en-US" altLang="ja-JP" dirty="0" smtClean="0"/>
              <a:t>】</a:t>
            </a:r>
          </a:p>
          <a:p>
            <a:pPr algn="just">
              <a:lnSpc>
                <a:spcPct val="100000"/>
              </a:lnSpc>
              <a:spcBef>
                <a:spcPts val="2000"/>
              </a:spcBef>
            </a:pPr>
            <a:r>
              <a:rPr lang="ja-JP" altLang="en-US" sz="1200" dirty="0" smtClean="0">
                <a:latin typeface="Meiryo UI" panose="020B0604030504040204" pitchFamily="50" charset="-128"/>
                <a:ea typeface="Meiryo UI" panose="020B0604030504040204" pitchFamily="50" charset="-128"/>
              </a:rPr>
              <a:t>「正解は</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冷房</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です。冷房による</a:t>
            </a:r>
            <a:r>
              <a:rPr lang="en-US" altLang="ja-JP" sz="1200" dirty="0" smtClean="0">
                <a:latin typeface="Meiryo UI" panose="020B0604030504040204" pitchFamily="50" charset="-128"/>
                <a:ea typeface="Meiryo UI" panose="020B0604030504040204" pitchFamily="50" charset="-128"/>
              </a:rPr>
              <a:t>CO</a:t>
            </a:r>
            <a:r>
              <a:rPr lang="en-US" altLang="ja-JP" sz="1000" dirty="0" smtClean="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排出が少ないのではなく、他の用途がさらに多いととらえたほうが良いと思います。暖房は冷房の数倍（約</a:t>
            </a:r>
            <a:r>
              <a:rPr lang="en-US" altLang="ja-JP" sz="1200" dirty="0" smtClean="0">
                <a:latin typeface="Meiryo UI" panose="020B0604030504040204" pitchFamily="50" charset="-128"/>
                <a:ea typeface="Meiryo UI" panose="020B0604030504040204" pitchFamily="50" charset="-128"/>
              </a:rPr>
              <a:t>6</a:t>
            </a:r>
            <a:r>
              <a:rPr lang="ja-JP" altLang="en-US" sz="1200" dirty="0" smtClean="0">
                <a:latin typeface="Meiryo UI" panose="020B0604030504040204" pitchFamily="50" charset="-128"/>
                <a:ea typeface="Meiryo UI" panose="020B0604030504040204" pitchFamily="50" charset="-128"/>
              </a:rPr>
              <a:t>倍）の</a:t>
            </a:r>
            <a:r>
              <a:rPr lang="en-US" altLang="ja-JP" sz="1200" dirty="0" smtClean="0">
                <a:latin typeface="Meiryo UI" panose="020B0604030504040204" pitchFamily="50" charset="-128"/>
                <a:ea typeface="Meiryo UI" panose="020B0604030504040204" pitchFamily="50" charset="-128"/>
              </a:rPr>
              <a:t>CO</a:t>
            </a:r>
            <a:r>
              <a:rPr lang="en-US" altLang="ja-JP" sz="1000" dirty="0" smtClean="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を出していることがわかりますね。</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照明家電製品</a:t>
            </a:r>
            <a:r>
              <a:rPr lang="en-US" altLang="ja-JP" sz="1200" dirty="0" smtClean="0">
                <a:latin typeface="Meiryo UI" panose="020B0604030504040204" pitchFamily="50" charset="-128"/>
                <a:ea typeface="Meiryo UI" panose="020B0604030504040204" pitchFamily="50" charset="-128"/>
              </a:rPr>
              <a:t>』</a:t>
            </a:r>
            <a:r>
              <a:rPr lang="ja-JP" altLang="en-US" sz="1200" dirty="0" err="1"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自動車</a:t>
            </a:r>
            <a:r>
              <a:rPr lang="en-US" altLang="ja-JP" sz="1200" dirty="0" smtClean="0">
                <a:latin typeface="Meiryo UI" panose="020B0604030504040204" pitchFamily="50" charset="-128"/>
                <a:ea typeface="Meiryo UI" panose="020B0604030504040204" pitchFamily="50" charset="-128"/>
              </a:rPr>
              <a:t>』</a:t>
            </a:r>
            <a:r>
              <a:rPr lang="ja-JP" altLang="en-US" sz="1200" dirty="0" err="1"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給湯</a:t>
            </a:r>
            <a:r>
              <a:rPr lang="en-US" altLang="ja-JP" sz="1200" dirty="0" smtClean="0">
                <a:latin typeface="Meiryo UI" panose="020B0604030504040204" pitchFamily="50" charset="-128"/>
                <a:ea typeface="Meiryo UI" panose="020B0604030504040204" pitchFamily="50" charset="-128"/>
              </a:rPr>
              <a:t>』</a:t>
            </a:r>
            <a:r>
              <a:rPr lang="ja-JP" altLang="en-US" sz="1200" dirty="0" err="1"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暖房</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の</a:t>
            </a:r>
            <a:r>
              <a:rPr lang="en-US" altLang="ja-JP" sz="1200" dirty="0" smtClean="0">
                <a:latin typeface="Meiryo UI" panose="020B0604030504040204" pitchFamily="50" charset="-128"/>
                <a:ea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rPr>
              <a:t>つで、全体の</a:t>
            </a:r>
            <a:r>
              <a:rPr lang="en-US" altLang="ja-JP" sz="1200" dirty="0" smtClean="0">
                <a:latin typeface="Meiryo UI" panose="020B0604030504040204" pitchFamily="50" charset="-128"/>
                <a:ea typeface="Meiryo UI" panose="020B0604030504040204" pitchFamily="50" charset="-128"/>
              </a:rPr>
              <a:t>85</a:t>
            </a:r>
            <a:r>
              <a:rPr lang="ja-JP" altLang="en-US" sz="1200" dirty="0" smtClean="0">
                <a:latin typeface="Meiryo UI" panose="020B0604030504040204" pitchFamily="50" charset="-128"/>
                <a:ea typeface="Meiryo UI" panose="020B0604030504040204" pitchFamily="50" charset="-128"/>
              </a:rPr>
              <a:t>％を占めます。」</a:t>
            </a:r>
          </a:p>
          <a:p>
            <a:pPr algn="just">
              <a:lnSpc>
                <a:spcPct val="100000"/>
              </a:lnSpc>
              <a:spcBef>
                <a:spcPts val="2000"/>
              </a:spcBef>
            </a:pP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ごみ</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や</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冷房</a:t>
            </a:r>
            <a:r>
              <a:rPr lang="en-US" altLang="ja-JP" sz="1200" dirty="0" smtClean="0">
                <a:latin typeface="Meiryo UI" panose="020B0604030504040204" pitchFamily="50" charset="-128"/>
                <a:ea typeface="Meiryo UI" panose="020B0604030504040204" pitchFamily="50" charset="-128"/>
              </a:rPr>
              <a:t>』</a:t>
            </a:r>
            <a:r>
              <a:rPr lang="ja-JP" altLang="en-US" sz="1200" dirty="0" err="1" smtClean="0">
                <a:latin typeface="Meiryo UI" panose="020B0604030504040204" pitchFamily="50" charset="-128"/>
                <a:ea typeface="Meiryo UI" panose="020B0604030504040204" pitchFamily="50" charset="-128"/>
              </a:rPr>
              <a:t>での</a:t>
            </a:r>
            <a:r>
              <a:rPr lang="ja-JP" altLang="en-US" sz="1200" dirty="0" smtClean="0">
                <a:latin typeface="Meiryo UI" panose="020B0604030504040204" pitchFamily="50" charset="-128"/>
                <a:ea typeface="Meiryo UI" panose="020B0604030504040204" pitchFamily="50" charset="-128"/>
              </a:rPr>
              <a:t>取り組みももちろん重要ですが、それだけでは十分ではありません。たくさん使っている用途での対策に取り組んでみましょう。ただし、ガマンは禁物。</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かしこく選ぶ</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ことが重要です。」</a:t>
            </a:r>
          </a:p>
          <a:p>
            <a:endParaRPr kumimoji="1" lang="en-US" altLang="ja-JP" dirty="0" smtClean="0"/>
          </a:p>
          <a:p>
            <a:r>
              <a:rPr kumimoji="1" lang="en-US" altLang="ja-JP" dirty="0" smtClean="0"/>
              <a:t>※</a:t>
            </a:r>
            <a:r>
              <a:rPr kumimoji="1" lang="ja-JP" altLang="en-US" dirty="0" smtClean="0"/>
              <a:t>グラフ：</a:t>
            </a:r>
            <a:endParaRPr kumimoji="1" lang="en-US" altLang="ja-JP" dirty="0" smtClean="0"/>
          </a:p>
          <a:p>
            <a:r>
              <a:rPr kumimoji="1" lang="ja-JP" altLang="en-US" dirty="0" smtClean="0"/>
              <a:t>出典</a:t>
            </a:r>
            <a:r>
              <a:rPr kumimoji="1" lang="en-US" altLang="ja-JP" dirty="0" smtClean="0"/>
              <a:t>)</a:t>
            </a:r>
            <a:r>
              <a:rPr kumimoji="1" lang="ja-JP" altLang="en-US" dirty="0" smtClean="0"/>
              <a:t>温室効果ガスインベントリオフィス</a:t>
            </a:r>
          </a:p>
          <a:p>
            <a:r>
              <a:rPr kumimoji="1" lang="ja-JP" altLang="en-US" dirty="0" smtClean="0"/>
              <a:t>全国地球温暖化防止活動推進センターウェブサイト（</a:t>
            </a:r>
            <a:r>
              <a:rPr kumimoji="1" lang="en-US" altLang="ja-JP" dirty="0" smtClean="0"/>
              <a:t>http://www.jccca.org/</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3</a:t>
            </a:fld>
            <a:endParaRPr kumimoji="1" lang="ja-JP" altLang="en-US"/>
          </a:p>
        </p:txBody>
      </p:sp>
    </p:spTree>
    <p:extLst>
      <p:ext uri="{BB962C8B-B14F-4D97-AF65-F5344CB8AC3E}">
        <p14:creationId xmlns:p14="http://schemas.microsoft.com/office/powerpoint/2010/main" val="2659540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声かけの例</a:t>
            </a:r>
            <a:r>
              <a:rPr kumimoji="1" lang="en-US" altLang="ja-JP"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rPr>
              <a:t>「お湯を作るエネルギーに関係するクイズです」</a:t>
            </a:r>
            <a:endParaRPr lang="en-US" altLang="ja-JP" sz="12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rPr>
              <a:t>「シャワーを浴びている時に、水をお湯にするために使われるエネルギーは、テレビ何台分ぐらいでしょうか？</a:t>
            </a:r>
            <a:r>
              <a:rPr lang="en-US" altLang="ja-JP" sz="1200" dirty="0" smtClean="0">
                <a:latin typeface="Meiryo UI" panose="020B0604030504040204" pitchFamily="50" charset="-128"/>
                <a:ea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rPr>
              <a:t> 約</a:t>
            </a:r>
            <a:r>
              <a:rPr lang="en-US" altLang="ja-JP" sz="1200" dirty="0" smtClean="0">
                <a:latin typeface="Meiryo UI" panose="020B0604030504040204" pitchFamily="50" charset="-128"/>
                <a:ea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rPr>
              <a:t>台分</a:t>
            </a:r>
            <a:r>
              <a:rPr lang="en-US" altLang="ja-JP" sz="1200" dirty="0" smtClean="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 約</a:t>
            </a:r>
            <a:r>
              <a:rPr lang="en-US" altLang="ja-JP" sz="1200" dirty="0" smtClean="0">
                <a:latin typeface="Meiryo UI" panose="020B0604030504040204" pitchFamily="50" charset="-128"/>
                <a:ea typeface="Meiryo UI" panose="020B0604030504040204" pitchFamily="50" charset="-128"/>
              </a:rPr>
              <a:t>30</a:t>
            </a:r>
            <a:r>
              <a:rPr lang="ja-JP" altLang="en-US" sz="1200" dirty="0" smtClean="0">
                <a:latin typeface="Meiryo UI" panose="020B0604030504040204" pitchFamily="50" charset="-128"/>
                <a:ea typeface="Meiryo UI" panose="020B0604030504040204" pitchFamily="50" charset="-128"/>
              </a:rPr>
              <a:t>台分</a:t>
            </a:r>
            <a:r>
              <a:rPr lang="en-US" altLang="ja-JP" sz="1200" dirty="0" smtClean="0">
                <a:latin typeface="Meiryo UI" panose="020B0604030504040204" pitchFamily="50" charset="-128"/>
                <a:ea typeface="Meiryo UI" panose="020B0604030504040204" pitchFamily="50" charset="-128"/>
              </a:rPr>
              <a:t>』『3 </a:t>
            </a:r>
            <a:r>
              <a:rPr lang="ja-JP" altLang="en-US" sz="1200" dirty="0" smtClean="0">
                <a:latin typeface="Meiryo UI" panose="020B0604030504040204" pitchFamily="50" charset="-128"/>
                <a:ea typeface="Meiryo UI" panose="020B0604030504040204" pitchFamily="50" charset="-128"/>
              </a:rPr>
              <a:t>約</a:t>
            </a:r>
            <a:r>
              <a:rPr lang="en-US" altLang="ja-JP" sz="1200" dirty="0" smtClean="0">
                <a:latin typeface="Meiryo UI" panose="020B0604030504040204" pitchFamily="50" charset="-128"/>
                <a:ea typeface="Meiryo UI" panose="020B0604030504040204" pitchFamily="50" charset="-128"/>
              </a:rPr>
              <a:t>300</a:t>
            </a:r>
            <a:r>
              <a:rPr lang="ja-JP" altLang="en-US" sz="1200" dirty="0" smtClean="0">
                <a:latin typeface="Meiryo UI" panose="020B0604030504040204" pitchFamily="50" charset="-128"/>
                <a:ea typeface="Meiryo UI" panose="020B0604030504040204" pitchFamily="50" charset="-128"/>
              </a:rPr>
              <a:t>台分</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のどれかで答えてください。」</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4</a:t>
            </a:fld>
            <a:endParaRPr kumimoji="1" lang="ja-JP" altLang="en-US"/>
          </a:p>
        </p:txBody>
      </p:sp>
    </p:spTree>
    <p:extLst>
      <p:ext uri="{BB962C8B-B14F-4D97-AF65-F5344CB8AC3E}">
        <p14:creationId xmlns:p14="http://schemas.microsoft.com/office/powerpoint/2010/main" val="1503684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声かけの例</a:t>
            </a:r>
            <a:r>
              <a:rPr kumimoji="1" lang="en-US" altLang="ja-JP" dirty="0" smtClean="0"/>
              <a:t>】</a:t>
            </a:r>
          </a:p>
          <a:p>
            <a:pPr algn="just">
              <a:lnSpc>
                <a:spcPts val="3000"/>
              </a:lnSpc>
              <a:spcBef>
                <a:spcPts val="2000"/>
              </a:spcBef>
            </a:pPr>
            <a:r>
              <a:rPr lang="ja-JP" altLang="en-US" sz="1200" dirty="0" smtClean="0">
                <a:latin typeface="Meiryo UI" panose="020B0604030504040204" pitchFamily="50" charset="-128"/>
                <a:ea typeface="Meiryo UI" panose="020B0604030504040204" pitchFamily="50" charset="-128"/>
              </a:rPr>
              <a:t>「答えは、</a:t>
            </a:r>
            <a:r>
              <a:rPr lang="en-US" altLang="ja-JP" sz="1200" dirty="0" smtClean="0">
                <a:latin typeface="Meiryo UI" panose="020B0604030504040204" pitchFamily="50" charset="-128"/>
                <a:ea typeface="Meiryo UI" panose="020B0604030504040204" pitchFamily="50" charset="-128"/>
              </a:rPr>
              <a:t> 『3 </a:t>
            </a:r>
            <a:r>
              <a:rPr lang="ja-JP" altLang="en-US" sz="1200" dirty="0" smtClean="0">
                <a:latin typeface="Meiryo UI" panose="020B0604030504040204" pitchFamily="50" charset="-128"/>
                <a:ea typeface="Meiryo UI" panose="020B0604030504040204" pitchFamily="50" charset="-128"/>
              </a:rPr>
              <a:t>約</a:t>
            </a:r>
            <a:r>
              <a:rPr lang="en-US" altLang="ja-JP" sz="1200" dirty="0" smtClean="0">
                <a:latin typeface="Meiryo UI" panose="020B0604030504040204" pitchFamily="50" charset="-128"/>
                <a:ea typeface="Meiryo UI" panose="020B0604030504040204" pitchFamily="50" charset="-128"/>
              </a:rPr>
              <a:t>300</a:t>
            </a:r>
            <a:r>
              <a:rPr lang="ja-JP" altLang="en-US" sz="1200" dirty="0" smtClean="0">
                <a:latin typeface="Meiryo UI" panose="020B0604030504040204" pitchFamily="50" charset="-128"/>
                <a:ea typeface="Meiryo UI" panose="020B0604030504040204" pitchFamily="50" charset="-128"/>
              </a:rPr>
              <a:t>台分</a:t>
            </a:r>
            <a:r>
              <a:rPr lang="en-US" altLang="ja-JP" sz="1200" dirty="0" smtClean="0">
                <a:latin typeface="Meiryo UI" panose="020B0604030504040204" pitchFamily="50" charset="-128"/>
                <a:ea typeface="Meiryo UI" panose="020B0604030504040204" pitchFamily="50" charset="-128"/>
              </a:rPr>
              <a:t>』</a:t>
            </a:r>
            <a:r>
              <a:rPr lang="ja-JP" altLang="en-US" sz="1050" dirty="0" smtClean="0">
                <a:solidFill>
                  <a:srgbClr val="0070C0"/>
                </a:solidFill>
                <a:latin typeface="Meiryo UI" panose="020B0604030504040204" pitchFamily="50" charset="-128"/>
                <a:ea typeface="Meiryo UI" panose="020B0604030504040204" pitchFamily="50" charset="-128"/>
              </a:rPr>
              <a:t>（</a:t>
            </a:r>
            <a:r>
              <a:rPr lang="en-US" altLang="ja-JP" sz="1050" dirty="0" smtClean="0">
                <a:solidFill>
                  <a:srgbClr val="0070C0"/>
                </a:solidFill>
                <a:latin typeface="Meiryo UI" panose="020B0604030504040204" pitchFamily="50" charset="-128"/>
                <a:ea typeface="Meiryo UI" panose="020B0604030504040204" pitchFamily="50" charset="-128"/>
              </a:rPr>
              <a:t>※</a:t>
            </a:r>
            <a:r>
              <a:rPr lang="ja-JP" altLang="en-US" sz="1050" dirty="0" smtClean="0">
                <a:solidFill>
                  <a:srgbClr val="0070C0"/>
                </a:solidFill>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です。あまり意識しませんが、お湯を作るにはたくさんのエネルギーが必要です。冬は水が冷たくなるので、より多くのエネルギーが消費されます。もしあなたが</a:t>
            </a:r>
            <a:r>
              <a:rPr lang="en-US" altLang="ja-JP" sz="1200" dirty="0" smtClean="0">
                <a:latin typeface="Meiryo UI" panose="020B0604030504040204" pitchFamily="50" charset="-128"/>
                <a:ea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rPr>
              <a:t>分間シャワーを短くしたら、テレビ</a:t>
            </a:r>
            <a:r>
              <a:rPr lang="en-US" altLang="ja-JP" sz="1200" dirty="0" smtClean="0">
                <a:latin typeface="Meiryo UI" panose="020B0604030504040204" pitchFamily="50" charset="-128"/>
                <a:ea typeface="Meiryo UI" panose="020B0604030504040204" pitchFamily="50" charset="-128"/>
              </a:rPr>
              <a:t>300</a:t>
            </a:r>
            <a:r>
              <a:rPr lang="ja-JP" altLang="en-US" sz="1200" dirty="0" smtClean="0">
                <a:latin typeface="Meiryo UI" panose="020B0604030504040204" pitchFamily="50" charset="-128"/>
                <a:ea typeface="Meiryo UI" panose="020B0604030504040204" pitchFamily="50" charset="-128"/>
              </a:rPr>
              <a:t>台を</a:t>
            </a:r>
            <a:r>
              <a:rPr lang="en-US" altLang="ja-JP" sz="1200" dirty="0" smtClean="0">
                <a:latin typeface="Meiryo UI" panose="020B0604030504040204" pitchFamily="50" charset="-128"/>
                <a:ea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rPr>
              <a:t>分間消したのと同じだけの省エネ効果があります。無駄なエネルギーを省くためにも、シャワーの出しっぱなしは控えたいところです。」</a:t>
            </a:r>
            <a:endParaRPr lang="en-US" altLang="ja-JP" sz="1200" dirty="0" smtClean="0">
              <a:latin typeface="Meiryo UI" panose="020B0604030504040204" pitchFamily="50" charset="-128"/>
              <a:ea typeface="Meiryo UI" panose="020B0604030504040204" pitchFamily="50" charset="-128"/>
            </a:endParaRPr>
          </a:p>
          <a:p>
            <a:pPr algn="just">
              <a:lnSpc>
                <a:spcPts val="3000"/>
              </a:lnSpc>
              <a:spcBef>
                <a:spcPts val="2000"/>
              </a:spcBef>
            </a:pPr>
            <a:r>
              <a:rPr lang="ja-JP" altLang="en-US" sz="1200" dirty="0" smtClean="0">
                <a:latin typeface="Meiryo UI" panose="020B0604030504040204" pitchFamily="50" charset="-128"/>
                <a:ea typeface="Meiryo UI" panose="020B0604030504040204" pitchFamily="50" charset="-128"/>
              </a:rPr>
              <a:t>「節水グッズを利用するという方法もあります。節水タイプのシャワーヘッドは、標準シャワーヘッドに比べて、水の出る穴を小さくしたり水圧を高くするなどの工夫をすることで、お湯が出てくる勢いをさほど変えることなく節水ができます。ものにもよりますが、付け替えるだけで約</a:t>
            </a:r>
            <a:r>
              <a:rPr lang="en-US" altLang="ja-JP" sz="1200" dirty="0" smtClean="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rPr>
              <a:t>割の節水（節湯）効果があります。」</a:t>
            </a:r>
            <a:endParaRPr lang="en-US" altLang="ja-JP" sz="1200" dirty="0" smtClean="0">
              <a:latin typeface="Meiryo UI" panose="020B0604030504040204" pitchFamily="50" charset="-128"/>
              <a:ea typeface="Meiryo UI" panose="020B0604030504040204" pitchFamily="50" charset="-128"/>
            </a:endParaRPr>
          </a:p>
          <a:p>
            <a:pPr algn="just">
              <a:lnSpc>
                <a:spcPts val="3000"/>
              </a:lnSpc>
              <a:spcBef>
                <a:spcPts val="2000"/>
              </a:spcBef>
            </a:pPr>
            <a:endParaRPr lang="en-US" altLang="ja-JP" sz="1200" dirty="0" smtClean="0">
              <a:latin typeface="Meiryo UI" panose="020B0604030504040204" pitchFamily="50" charset="-128"/>
              <a:ea typeface="Meiryo UI" panose="020B0604030504040204" pitchFamily="50" charset="-128"/>
            </a:endParaRPr>
          </a:p>
          <a:p>
            <a:pPr algn="just">
              <a:lnSpc>
                <a:spcPts val="3000"/>
              </a:lnSpc>
              <a:spcBef>
                <a:spcPts val="2000"/>
              </a:spcBef>
            </a:pP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参考</a:t>
            </a:r>
            <a:r>
              <a:rPr lang="en-US" altLang="ja-JP" sz="1200" dirty="0" smtClean="0">
                <a:latin typeface="Meiryo UI" panose="020B0604030504040204" pitchFamily="50" charset="-128"/>
                <a:ea typeface="Meiryo UI" panose="020B0604030504040204" pitchFamily="50" charset="-128"/>
              </a:rPr>
              <a:t>】</a:t>
            </a:r>
          </a:p>
          <a:p>
            <a:pPr lvl="0">
              <a:defRPr/>
            </a:pPr>
            <a:r>
              <a:rPr kumimoji="1" lang="ja-JP" altLang="en-US" sz="1200" dirty="0" smtClean="0">
                <a:solidFill>
                  <a:srgbClr val="0070C0"/>
                </a:solidFill>
                <a:latin typeface="Meiryo UI" panose="020B0604030504040204" pitchFamily="50" charset="-128"/>
                <a:ea typeface="Meiryo UI" panose="020B0604030504040204" pitchFamily="50" charset="-128"/>
              </a:rPr>
              <a:t>（</a:t>
            </a:r>
            <a:r>
              <a:rPr kumimoji="1" lang="en-US" altLang="ja-JP" sz="1200" dirty="0" smtClean="0">
                <a:solidFill>
                  <a:srgbClr val="0070C0"/>
                </a:solidFill>
                <a:latin typeface="Meiryo UI" panose="020B0604030504040204" pitchFamily="50" charset="-128"/>
                <a:ea typeface="Meiryo UI" panose="020B0604030504040204" pitchFamily="50" charset="-128"/>
              </a:rPr>
              <a:t>※</a:t>
            </a:r>
            <a:r>
              <a:rPr kumimoji="1" lang="ja-JP" altLang="en-US" sz="1200" dirty="0" smtClean="0">
                <a:solidFill>
                  <a:srgbClr val="0070C0"/>
                </a:solidFill>
                <a:latin typeface="Meiryo UI" panose="020B0604030504040204" pitchFamily="50" charset="-128"/>
                <a:ea typeface="Meiryo UI" panose="020B0604030504040204" pitchFamily="50" charset="-128"/>
              </a:rPr>
              <a:t>）液晶テレビの消費電力を</a:t>
            </a:r>
            <a:r>
              <a:rPr kumimoji="1" lang="en-US" altLang="ja-JP" sz="1200" dirty="0" smtClean="0">
                <a:solidFill>
                  <a:srgbClr val="0070C0"/>
                </a:solidFill>
                <a:latin typeface="Meiryo UI" panose="020B0604030504040204" pitchFamily="50" charset="-128"/>
                <a:ea typeface="Meiryo UI" panose="020B0604030504040204" pitchFamily="50" charset="-128"/>
              </a:rPr>
              <a:t>60W</a:t>
            </a:r>
            <a:r>
              <a:rPr kumimoji="1" lang="ja-JP" altLang="en-US" sz="1200" dirty="0" err="1" smtClean="0">
                <a:solidFill>
                  <a:srgbClr val="0070C0"/>
                </a:solidFill>
                <a:latin typeface="Meiryo UI" panose="020B0604030504040204" pitchFamily="50" charset="-128"/>
                <a:ea typeface="Meiryo UI" panose="020B0604030504040204" pitchFamily="50" charset="-128"/>
              </a:rPr>
              <a:t>、</a:t>
            </a:r>
            <a:r>
              <a:rPr kumimoji="1" lang="ja-JP" altLang="en-US" sz="1200" dirty="0" smtClean="0">
                <a:solidFill>
                  <a:srgbClr val="0070C0"/>
                </a:solidFill>
                <a:latin typeface="Meiryo UI" panose="020B0604030504040204" pitchFamily="50" charset="-128"/>
                <a:ea typeface="Meiryo UI" panose="020B0604030504040204" pitchFamily="50" charset="-128"/>
              </a:rPr>
              <a:t>シャワーは水</a:t>
            </a:r>
            <a:r>
              <a:rPr kumimoji="1" lang="en-US" altLang="ja-JP" sz="1200" dirty="0" smtClean="0">
                <a:solidFill>
                  <a:srgbClr val="0070C0"/>
                </a:solidFill>
                <a:latin typeface="Meiryo UI" panose="020B0604030504040204" pitchFamily="50" charset="-128"/>
                <a:ea typeface="Meiryo UI" panose="020B0604030504040204" pitchFamily="50" charset="-128"/>
              </a:rPr>
              <a:t>15℃</a:t>
            </a:r>
            <a:r>
              <a:rPr kumimoji="1" lang="ja-JP" altLang="en-US" sz="1200" dirty="0" smtClean="0">
                <a:solidFill>
                  <a:srgbClr val="0070C0"/>
                </a:solidFill>
                <a:latin typeface="Meiryo UI" panose="020B0604030504040204" pitchFamily="50" charset="-128"/>
                <a:ea typeface="Meiryo UI" panose="020B0604030504040204" pitchFamily="50" charset="-128"/>
              </a:rPr>
              <a:t>から</a:t>
            </a:r>
            <a:r>
              <a:rPr kumimoji="1" lang="en-US" altLang="ja-JP" sz="1200" dirty="0" smtClean="0">
                <a:solidFill>
                  <a:srgbClr val="0070C0"/>
                </a:solidFill>
                <a:latin typeface="Meiryo UI" panose="020B0604030504040204" pitchFamily="50" charset="-128"/>
                <a:ea typeface="Meiryo UI" panose="020B0604030504040204" pitchFamily="50" charset="-128"/>
              </a:rPr>
              <a:t>40℃</a:t>
            </a:r>
            <a:r>
              <a:rPr kumimoji="1" lang="ja-JP" altLang="en-US" sz="1200" dirty="0" smtClean="0">
                <a:solidFill>
                  <a:srgbClr val="0070C0"/>
                </a:solidFill>
                <a:latin typeface="Meiryo UI" panose="020B0604030504040204" pitchFamily="50" charset="-128"/>
                <a:ea typeface="Meiryo UI" panose="020B0604030504040204" pitchFamily="50" charset="-128"/>
              </a:rPr>
              <a:t>のお湯へ温めると仮定すると、テレビ約</a:t>
            </a:r>
            <a:r>
              <a:rPr kumimoji="1" lang="en-US" altLang="ja-JP" sz="1200" dirty="0" smtClean="0">
                <a:solidFill>
                  <a:srgbClr val="0070C0"/>
                </a:solidFill>
                <a:latin typeface="Meiryo UI" panose="020B0604030504040204" pitchFamily="50" charset="-128"/>
                <a:ea typeface="Meiryo UI" panose="020B0604030504040204" pitchFamily="50" charset="-128"/>
              </a:rPr>
              <a:t>300</a:t>
            </a:r>
            <a:r>
              <a:rPr kumimoji="1" lang="ja-JP" altLang="en-US" sz="1200" dirty="0" smtClean="0">
                <a:solidFill>
                  <a:srgbClr val="0070C0"/>
                </a:solidFill>
                <a:latin typeface="Meiryo UI" panose="020B0604030504040204" pitchFamily="50" charset="-128"/>
                <a:ea typeface="Meiryo UI" panose="020B0604030504040204" pitchFamily="50" charset="-128"/>
              </a:rPr>
              <a:t>台分に相当する。（参考：ひのでやエコライフ研究所）</a:t>
            </a:r>
            <a:endParaRPr kumimoji="1" lang="en-US" altLang="ja-JP" sz="1200" dirty="0" smtClean="0">
              <a:solidFill>
                <a:srgbClr val="0070C0"/>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5</a:t>
            </a:fld>
            <a:endParaRPr kumimoji="1" lang="ja-JP" altLang="en-US"/>
          </a:p>
        </p:txBody>
      </p:sp>
    </p:spTree>
    <p:extLst>
      <p:ext uri="{BB962C8B-B14F-4D97-AF65-F5344CB8AC3E}">
        <p14:creationId xmlns:p14="http://schemas.microsoft.com/office/powerpoint/2010/main" val="1460496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声かけの例</a:t>
            </a:r>
            <a:r>
              <a:rPr kumimoji="1" lang="en-US" altLang="ja-JP"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rPr>
              <a:t>「シングルレバー混合水栓は、レバーの位置によってお湯または水が出ます。</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水だけ</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が出る角度は、次の</a:t>
            </a:r>
            <a:r>
              <a:rPr lang="en-US" altLang="ja-JP" sz="1200" dirty="0" smtClean="0">
                <a:latin typeface="Meiryo UI" panose="020B0604030504040204" pitchFamily="50" charset="-128"/>
                <a:ea typeface="Meiryo UI" panose="020B0604030504040204" pitchFamily="50" charset="-128"/>
              </a:rPr>
              <a:t>3</a:t>
            </a:r>
            <a:r>
              <a:rPr lang="ja-JP" altLang="en-US" sz="1200" dirty="0" err="1" smtClean="0">
                <a:latin typeface="Meiryo UI" panose="020B0604030504040204" pitchFamily="50" charset="-128"/>
                <a:ea typeface="Meiryo UI" panose="020B0604030504040204" pitchFamily="50" charset="-128"/>
              </a:rPr>
              <a:t>つの</a:t>
            </a:r>
            <a:r>
              <a:rPr lang="ja-JP" altLang="en-US" sz="1200" dirty="0" smtClean="0">
                <a:latin typeface="Meiryo UI" panose="020B0604030504040204" pitchFamily="50" charset="-128"/>
                <a:ea typeface="Meiryo UI" panose="020B0604030504040204" pitchFamily="50" charset="-128"/>
              </a:rPr>
              <a:t>うちどれでしょうか？</a:t>
            </a:r>
            <a:r>
              <a:rPr lang="en-US" altLang="ja-JP" sz="1200" dirty="0" smtClean="0">
                <a:latin typeface="Meiryo UI" panose="020B0604030504040204" pitchFamily="50" charset="-128"/>
                <a:ea typeface="Meiryo UI" panose="020B0604030504040204" pitchFamily="50" charset="-128"/>
              </a:rPr>
              <a:t> 『1</a:t>
            </a:r>
            <a:r>
              <a:rPr lang="ja-JP" altLang="en-US" sz="1200" dirty="0" smtClean="0">
                <a:latin typeface="Meiryo UI" panose="020B0604030504040204" pitchFamily="50" charset="-128"/>
                <a:ea typeface="Meiryo UI" panose="020B0604030504040204" pitchFamily="50" charset="-128"/>
              </a:rPr>
              <a:t> 水だけは右端のみ</a:t>
            </a:r>
            <a:r>
              <a:rPr lang="en-US" altLang="ja-JP" sz="1200" dirty="0" smtClean="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 真ん中から右</a:t>
            </a:r>
            <a:r>
              <a:rPr lang="en-US" altLang="ja-JP" sz="1200" dirty="0" smtClean="0">
                <a:latin typeface="Meiryo UI" panose="020B0604030504040204" pitchFamily="50" charset="-128"/>
                <a:ea typeface="Meiryo UI" panose="020B0604030504040204" pitchFamily="50" charset="-128"/>
              </a:rPr>
              <a:t>』『3 </a:t>
            </a:r>
            <a:r>
              <a:rPr lang="ja-JP" altLang="en-US" sz="1200" dirty="0" smtClean="0">
                <a:latin typeface="Meiryo UI" panose="020B0604030504040204" pitchFamily="50" charset="-128"/>
                <a:ea typeface="Meiryo UI" panose="020B0604030504040204" pitchFamily="50" charset="-128"/>
              </a:rPr>
              <a:t>左端以外全部</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のどれかで答えてください。」</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6</a:t>
            </a:fld>
            <a:endParaRPr kumimoji="1" lang="ja-JP" altLang="en-US"/>
          </a:p>
        </p:txBody>
      </p:sp>
    </p:spTree>
    <p:extLst>
      <p:ext uri="{BB962C8B-B14F-4D97-AF65-F5344CB8AC3E}">
        <p14:creationId xmlns:p14="http://schemas.microsoft.com/office/powerpoint/2010/main" val="2591818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声かけの例</a:t>
            </a:r>
            <a:r>
              <a:rPr kumimoji="1" lang="en-US" altLang="ja-JP" dirty="0" smtClean="0"/>
              <a:t>】</a:t>
            </a:r>
          </a:p>
          <a:p>
            <a:pPr algn="just">
              <a:lnSpc>
                <a:spcPts val="3000"/>
              </a:lnSpc>
              <a:spcBef>
                <a:spcPts val="2000"/>
              </a:spcBef>
            </a:pPr>
            <a:r>
              <a:rPr lang="ja-JP" altLang="en-US" sz="1200" dirty="0" smtClean="0">
                <a:latin typeface="Meiryo UI" panose="020B0604030504040204" pitchFamily="50" charset="-128"/>
                <a:ea typeface="Meiryo UI" panose="020B0604030504040204" pitchFamily="50" charset="-128"/>
              </a:rPr>
              <a:t>「答えは、</a:t>
            </a:r>
            <a:r>
              <a:rPr lang="en-US" altLang="ja-JP"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１</a:t>
            </a:r>
            <a:r>
              <a:rPr lang="en-US" altLang="ja-JP"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水だけが出るのは右端のみ</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です。レバーが真ん中だと、お湯と水が混ざって出てきます。左端にするとお湯だけが出ます。調査によると、約</a:t>
            </a:r>
            <a:r>
              <a:rPr lang="en-US" altLang="ja-JP" sz="1200" dirty="0" smtClean="0">
                <a:latin typeface="Meiryo UI" panose="020B0604030504040204" pitchFamily="50" charset="-128"/>
                <a:ea typeface="Meiryo UI" panose="020B0604030504040204" pitchFamily="50" charset="-128"/>
              </a:rPr>
              <a:t>8</a:t>
            </a:r>
            <a:r>
              <a:rPr lang="ja-JP" altLang="en-US" sz="1200" dirty="0" smtClean="0">
                <a:latin typeface="Meiryo UI" panose="020B0604030504040204" pitchFamily="50" charset="-128"/>
                <a:ea typeface="Meiryo UI" panose="020B0604030504040204" pitchFamily="50" charset="-128"/>
              </a:rPr>
              <a:t>割の人が</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思い違い</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をしています</a:t>
            </a:r>
            <a:r>
              <a:rPr lang="ja-JP" altLang="en-US" sz="1050" dirty="0" smtClean="0">
                <a:solidFill>
                  <a:srgbClr val="0070C0"/>
                </a:solidFill>
                <a:latin typeface="Meiryo UI" panose="020B0604030504040204" pitchFamily="50" charset="-128"/>
                <a:ea typeface="Meiryo UI" panose="020B0604030504040204" pitchFamily="50" charset="-128"/>
              </a:rPr>
              <a:t>（</a:t>
            </a:r>
            <a:r>
              <a:rPr lang="en-US" altLang="ja-JP" sz="1050" dirty="0" smtClean="0">
                <a:solidFill>
                  <a:srgbClr val="0070C0"/>
                </a:solidFill>
                <a:latin typeface="Meiryo UI" panose="020B0604030504040204" pitchFamily="50" charset="-128"/>
                <a:ea typeface="Meiryo UI" panose="020B0604030504040204" pitchFamily="50" charset="-128"/>
              </a:rPr>
              <a:t>※1</a:t>
            </a:r>
            <a:r>
              <a:rPr lang="ja-JP" altLang="en-US" sz="1050" dirty="0" smtClean="0">
                <a:solidFill>
                  <a:srgbClr val="0070C0"/>
                </a:solidFill>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つまり、水を使うつもりでお湯も使っているかもしれません。最近では、正面でレバー操作をすると水だけが出るエコタイプ（節湯型）のシングルレバー混合水栓も発売されています。水を使うつもりでお湯が出ることが少なくなり、従来型に比べて年平均約</a:t>
            </a:r>
            <a:r>
              <a:rPr lang="en-US" altLang="ja-JP" sz="1200" dirty="0" smtClean="0">
                <a:latin typeface="Meiryo UI" panose="020B0604030504040204" pitchFamily="50" charset="-128"/>
                <a:ea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rPr>
              <a:t>割</a:t>
            </a:r>
            <a:r>
              <a:rPr lang="ja-JP" altLang="en-US" sz="1050" dirty="0" smtClean="0">
                <a:solidFill>
                  <a:srgbClr val="0070C0"/>
                </a:solidFill>
                <a:latin typeface="Meiryo UI" panose="020B0604030504040204" pitchFamily="50" charset="-128"/>
                <a:ea typeface="Meiryo UI" panose="020B0604030504040204" pitchFamily="50" charset="-128"/>
              </a:rPr>
              <a:t>（</a:t>
            </a:r>
            <a:r>
              <a:rPr lang="en-US" altLang="ja-JP" sz="1050" dirty="0" smtClean="0">
                <a:solidFill>
                  <a:srgbClr val="0070C0"/>
                </a:solidFill>
                <a:latin typeface="Meiryo UI" panose="020B0604030504040204" pitchFamily="50" charset="-128"/>
                <a:ea typeface="Meiryo UI" panose="020B0604030504040204" pitchFamily="50" charset="-128"/>
              </a:rPr>
              <a:t>※2</a:t>
            </a:r>
            <a:r>
              <a:rPr lang="ja-JP" altLang="en-US" sz="1050" dirty="0" smtClean="0">
                <a:solidFill>
                  <a:srgbClr val="0070C0"/>
                </a:solidFill>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のお湯が節約されます。」</a:t>
            </a:r>
            <a:endParaRPr lang="en-US" altLang="ja-JP" sz="1200" dirty="0" smtClean="0">
              <a:latin typeface="Meiryo UI" panose="020B0604030504040204" pitchFamily="50" charset="-128"/>
              <a:ea typeface="Meiryo UI" panose="020B0604030504040204" pitchFamily="50" charset="-128"/>
            </a:endParaRPr>
          </a:p>
          <a:p>
            <a:pPr algn="just">
              <a:lnSpc>
                <a:spcPts val="3000"/>
              </a:lnSpc>
              <a:spcBef>
                <a:spcPts val="2000"/>
              </a:spcBef>
            </a:pPr>
            <a:endParaRPr lang="en-US" altLang="ja-JP" sz="1200" dirty="0" smtClean="0">
              <a:latin typeface="Meiryo UI" panose="020B0604030504040204" pitchFamily="50" charset="-128"/>
              <a:ea typeface="Meiryo UI" panose="020B0604030504040204" pitchFamily="50" charset="-128"/>
            </a:endParaRPr>
          </a:p>
          <a:p>
            <a:pPr algn="just">
              <a:lnSpc>
                <a:spcPts val="3000"/>
              </a:lnSpc>
              <a:spcBef>
                <a:spcPts val="2000"/>
              </a:spcBef>
            </a:pP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参考</a:t>
            </a:r>
            <a:r>
              <a:rPr lang="en-US" altLang="ja-JP" sz="1200" dirty="0" smtClean="0">
                <a:latin typeface="Meiryo UI" panose="020B0604030504040204" pitchFamily="50" charset="-128"/>
                <a:ea typeface="Meiryo UI" panose="020B0604030504040204" pitchFamily="50" charset="-128"/>
              </a:rPr>
              <a:t>】</a:t>
            </a:r>
          </a:p>
          <a:p>
            <a:pPr lvl="0">
              <a:defRPr/>
            </a:pPr>
            <a:r>
              <a:rPr kumimoji="1" lang="en-US" altLang="ja-JP" sz="1200" dirty="0" smtClean="0">
                <a:solidFill>
                  <a:srgbClr val="0070C0"/>
                </a:solidFill>
                <a:latin typeface="Meiryo UI" panose="020B0604030504040204" pitchFamily="50" charset="-128"/>
                <a:ea typeface="Meiryo UI" panose="020B0604030504040204" pitchFamily="50" charset="-128"/>
              </a:rPr>
              <a:t>※1</a:t>
            </a:r>
            <a:r>
              <a:rPr kumimoji="1" lang="ja-JP" altLang="en-US" sz="1200" dirty="0" smtClean="0">
                <a:solidFill>
                  <a:srgbClr val="0070C0"/>
                </a:solidFill>
                <a:latin typeface="Meiryo UI" panose="020B0604030504040204" pitchFamily="50" charset="-128"/>
                <a:ea typeface="Meiryo UI" panose="020B0604030504040204" pitchFamily="50" charset="-128"/>
              </a:rPr>
              <a:t>クール・ネット東京</a:t>
            </a:r>
            <a:r>
              <a:rPr kumimoji="1" lang="en-US" altLang="ja-JP" sz="1200" dirty="0" smtClean="0">
                <a:solidFill>
                  <a:srgbClr val="0070C0"/>
                </a:solidFill>
                <a:latin typeface="Meiryo UI" panose="020B0604030504040204" pitchFamily="50" charset="-128"/>
                <a:ea typeface="Meiryo UI" panose="020B0604030504040204" pitchFamily="50" charset="-128"/>
              </a:rPr>
              <a:t>『</a:t>
            </a:r>
            <a:r>
              <a:rPr kumimoji="1" lang="ja-JP" altLang="en-US" sz="1200" dirty="0" smtClean="0">
                <a:solidFill>
                  <a:srgbClr val="0070C0"/>
                </a:solidFill>
                <a:latin typeface="Meiryo UI" panose="020B0604030504040204" pitchFamily="50" charset="-128"/>
                <a:ea typeface="Meiryo UI" panose="020B0604030504040204" pitchFamily="50" charset="-128"/>
              </a:rPr>
              <a:t>家庭の省エネ「思い違い」調査結果</a:t>
            </a:r>
            <a:r>
              <a:rPr kumimoji="1" lang="en-US" altLang="ja-JP" sz="1200" dirty="0" smtClean="0">
                <a:solidFill>
                  <a:srgbClr val="0070C0"/>
                </a:solidFill>
                <a:latin typeface="Meiryo UI" panose="020B0604030504040204" pitchFamily="50" charset="-128"/>
                <a:ea typeface="Meiryo UI" panose="020B0604030504040204" pitchFamily="50" charset="-128"/>
              </a:rPr>
              <a:t>』2014</a:t>
            </a:r>
          </a:p>
          <a:p>
            <a:pPr lvl="0">
              <a:defRPr/>
            </a:pPr>
            <a:r>
              <a:rPr kumimoji="1" lang="en-US" altLang="ja-JP" sz="1200" dirty="0" smtClean="0">
                <a:solidFill>
                  <a:srgbClr val="0070C0"/>
                </a:solidFill>
                <a:latin typeface="Meiryo UI" panose="020B0604030504040204" pitchFamily="50" charset="-128"/>
                <a:ea typeface="Meiryo UI" panose="020B0604030504040204" pitchFamily="50" charset="-128"/>
              </a:rPr>
              <a:t>※2</a:t>
            </a:r>
            <a:r>
              <a:rPr kumimoji="1" lang="ja-JP" altLang="en-US" sz="1200" dirty="0" smtClean="0">
                <a:solidFill>
                  <a:srgbClr val="0070C0"/>
                </a:solidFill>
                <a:latin typeface="Meiryo UI" panose="020B0604030504040204" pitchFamily="50" charset="-128"/>
                <a:ea typeface="Meiryo UI" panose="020B0604030504040204" pitchFamily="50" charset="-128"/>
              </a:rPr>
              <a:t>「節水型シングルレバー水栓の開発とその節水効果」大塚</a:t>
            </a:r>
            <a:r>
              <a:rPr kumimoji="1" lang="en-US" altLang="ja-JP" sz="1200" dirty="0" smtClean="0">
                <a:solidFill>
                  <a:srgbClr val="0070C0"/>
                </a:solidFill>
                <a:latin typeface="Meiryo UI" panose="020B0604030504040204" pitchFamily="50" charset="-128"/>
                <a:ea typeface="Meiryo UI" panose="020B0604030504040204" pitchFamily="50" charset="-128"/>
              </a:rPr>
              <a:t>2013</a:t>
            </a:r>
            <a:r>
              <a:rPr kumimoji="1" lang="ja-JP" altLang="en-US" sz="1200" dirty="0" smtClean="0">
                <a:solidFill>
                  <a:srgbClr val="0070C0"/>
                </a:solidFill>
                <a:latin typeface="Meiryo UI" panose="020B0604030504040204" pitchFamily="50" charset="-128"/>
                <a:ea typeface="Meiryo UI" panose="020B0604030504040204" pitchFamily="50" charset="-128"/>
              </a:rPr>
              <a:t>　建築設備＆昇降機 第</a:t>
            </a:r>
            <a:r>
              <a:rPr kumimoji="1" lang="en-US" altLang="ja-JP" sz="1200" dirty="0" smtClean="0">
                <a:solidFill>
                  <a:srgbClr val="0070C0"/>
                </a:solidFill>
                <a:latin typeface="Meiryo UI" panose="020B0604030504040204" pitchFamily="50" charset="-128"/>
                <a:ea typeface="Meiryo UI" panose="020B0604030504040204" pitchFamily="50" charset="-128"/>
              </a:rPr>
              <a:t>101</a:t>
            </a:r>
            <a:r>
              <a:rPr kumimoji="1" lang="ja-JP" altLang="en-US" sz="1200" dirty="0" smtClean="0">
                <a:solidFill>
                  <a:srgbClr val="0070C0"/>
                </a:solidFill>
                <a:latin typeface="Meiryo UI" panose="020B0604030504040204" pitchFamily="50" charset="-128"/>
                <a:ea typeface="Meiryo UI" panose="020B0604030504040204" pitchFamily="50" charset="-128"/>
              </a:rPr>
              <a:t>号</a:t>
            </a:r>
            <a:endParaRPr kumimoji="1" lang="en-US" altLang="ja-JP" sz="1200" dirty="0" smtClean="0">
              <a:solidFill>
                <a:srgbClr val="0070C0"/>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7</a:t>
            </a:fld>
            <a:endParaRPr kumimoji="1" lang="ja-JP" altLang="en-US"/>
          </a:p>
        </p:txBody>
      </p:sp>
    </p:spTree>
    <p:extLst>
      <p:ext uri="{BB962C8B-B14F-4D97-AF65-F5344CB8AC3E}">
        <p14:creationId xmlns:p14="http://schemas.microsoft.com/office/powerpoint/2010/main" val="2145532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声かけの例</a:t>
            </a:r>
            <a:r>
              <a:rPr kumimoji="1" lang="en-US" altLang="ja-JP" dirty="0" smtClean="0"/>
              <a:t>】</a:t>
            </a:r>
          </a:p>
          <a:p>
            <a:pPr algn="just">
              <a:lnSpc>
                <a:spcPts val="3000"/>
              </a:lnSpc>
              <a:spcBef>
                <a:spcPts val="2000"/>
              </a:spcBef>
            </a:pPr>
            <a:r>
              <a:rPr lang="ja-JP" altLang="en-US" sz="1200" dirty="0" smtClean="0">
                <a:latin typeface="Meiryo UI" panose="020B0604030504040204" pitchFamily="50" charset="-128"/>
                <a:ea typeface="Meiryo UI" panose="020B0604030504040204" pitchFamily="50" charset="-128"/>
              </a:rPr>
              <a:t>「多くの家庭で最もエネルギーを消費しているのは</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給湯</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なので、どのような給湯器を選ぶかは省エネにおいてとても重要です。」</a:t>
            </a:r>
            <a:endParaRPr lang="en-US" altLang="ja-JP" sz="1200" dirty="0" smtClean="0">
              <a:latin typeface="Meiryo UI" panose="020B0604030504040204" pitchFamily="50" charset="-128"/>
              <a:ea typeface="Meiryo UI" panose="020B0604030504040204" pitchFamily="50" charset="-128"/>
            </a:endParaRPr>
          </a:p>
          <a:p>
            <a:pPr algn="just">
              <a:lnSpc>
                <a:spcPts val="3000"/>
              </a:lnSpc>
              <a:spcBef>
                <a:spcPts val="2000"/>
              </a:spcBef>
            </a:pPr>
            <a:r>
              <a:rPr lang="ja-JP" altLang="en-US" sz="1200" dirty="0" smtClean="0">
                <a:latin typeface="Meiryo UI" panose="020B0604030504040204" pitchFamily="50" charset="-128"/>
                <a:ea typeface="Meiryo UI" panose="020B0604030504040204" pitchFamily="50" charset="-128"/>
              </a:rPr>
              <a:t>「熱源がガスの場合は、ガス給湯器を使われていると思います。</a:t>
            </a:r>
            <a:r>
              <a:rPr lang="en-US" altLang="ja-JP" sz="1200" dirty="0" smtClean="0">
                <a:latin typeface="Meiryo UI" panose="020B0604030504040204" pitchFamily="50" charset="-128"/>
                <a:ea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rPr>
              <a:t>年に</a:t>
            </a:r>
            <a:r>
              <a:rPr lang="en-US" altLang="ja-JP" sz="1200" dirty="0" smtClean="0">
                <a:latin typeface="Meiryo UI" panose="020B0604030504040204" pitchFamily="50" charset="-128"/>
                <a:ea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rPr>
              <a:t>回程度おとずれる買い替えのタイミングで、エコジョーズと呼ばれる高効率給湯器を選ぶと、ガス使用量を</a:t>
            </a:r>
            <a:r>
              <a:rPr lang="en-US" altLang="ja-JP" sz="1200" dirty="0" smtClean="0">
                <a:latin typeface="Meiryo UI" panose="020B0604030504040204" pitchFamily="50" charset="-128"/>
                <a:ea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15</a:t>
            </a:r>
            <a:r>
              <a:rPr lang="ja-JP" altLang="en-US" sz="1200" dirty="0" smtClean="0">
                <a:latin typeface="Meiryo UI" panose="020B0604030504040204" pitchFamily="50" charset="-128"/>
                <a:ea typeface="Meiryo UI" panose="020B0604030504040204" pitchFamily="50" charset="-128"/>
              </a:rPr>
              <a:t>％削減できます。また、エネファームという給湯しながら発電できる機械も普及してきています。」</a:t>
            </a:r>
            <a:endParaRPr lang="en-US" altLang="ja-JP" sz="1200" dirty="0" smtClean="0">
              <a:latin typeface="Meiryo UI" panose="020B0604030504040204" pitchFamily="50" charset="-128"/>
              <a:ea typeface="Meiryo UI" panose="020B0604030504040204" pitchFamily="50" charset="-128"/>
            </a:endParaRPr>
          </a:p>
          <a:p>
            <a:pPr algn="just">
              <a:lnSpc>
                <a:spcPts val="3000"/>
              </a:lnSpc>
              <a:spcBef>
                <a:spcPts val="2000"/>
              </a:spcBef>
            </a:pPr>
            <a:r>
              <a:rPr lang="ja-JP" altLang="en-US" sz="1200" dirty="0" smtClean="0">
                <a:latin typeface="Meiryo UI" panose="020B0604030504040204" pitchFamily="50" charset="-128"/>
                <a:ea typeface="Meiryo UI" panose="020B0604030504040204" pitchFamily="50" charset="-128"/>
              </a:rPr>
              <a:t>「熱源が電気の場合は、外気の熱を活用してお湯を沸かすヒートポンプ方式の「エコキュート」を選びましょう（</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稼働時に室外機からモータ音が出ます。隣家に迷惑にならないよう適切な場所へ設置しましょう）。電気温水器といわれるヒーターで直接水を温める方式のものは、消費電力がエコキュートの</a:t>
            </a:r>
            <a:r>
              <a:rPr lang="en-US" altLang="ja-JP" sz="1200" dirty="0" smtClean="0">
                <a:latin typeface="Meiryo UI" panose="020B0604030504040204" pitchFamily="50" charset="-128"/>
                <a:ea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rPr>
              <a:t>倍以上なので、非常に大きな二酸化炭素の排出源になってしまいます。」</a:t>
            </a:r>
            <a:endParaRPr lang="en-US" altLang="ja-JP" sz="1200" dirty="0" smtClean="0">
              <a:solidFill>
                <a:srgbClr val="FF0000"/>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8</a:t>
            </a:fld>
            <a:endParaRPr kumimoji="1" lang="ja-JP" altLang="en-US"/>
          </a:p>
        </p:txBody>
      </p:sp>
    </p:spTree>
    <p:extLst>
      <p:ext uri="{BB962C8B-B14F-4D97-AF65-F5344CB8AC3E}">
        <p14:creationId xmlns:p14="http://schemas.microsoft.com/office/powerpoint/2010/main" val="2013560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声かけの例</a:t>
            </a:r>
            <a:r>
              <a:rPr lang="en-US" altLang="ja-JP" sz="1200" dirty="0" smtClean="0">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rPr>
              <a:t>「家庭で最も多くの電気を消費する家電製品の一つが冷蔵庫です。冷蔵庫は</a:t>
            </a:r>
            <a:r>
              <a:rPr lang="en-US" altLang="ja-JP" sz="1200" dirty="0" smtClean="0">
                <a:latin typeface="Meiryo UI" panose="020B0604030504040204" pitchFamily="50" charset="-128"/>
                <a:ea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rPr>
              <a:t>年ぐらいもの間、一日中稼働し続けるものですから、買い替え時に省エネ性能の高いものにするだけで、大きな省エネになります。省エネ性能も高くなってきて、</a:t>
            </a:r>
            <a:r>
              <a:rPr lang="en-US" altLang="ja-JP" sz="1200" dirty="0" smtClean="0">
                <a:latin typeface="Meiryo UI" panose="020B0604030504040204" pitchFamily="50" charset="-128"/>
                <a:ea typeface="Meiryo UI" panose="020B0604030504040204" pitchFamily="50" charset="-128"/>
              </a:rPr>
              <a:t>9</a:t>
            </a:r>
            <a:r>
              <a:rPr lang="ja-JP" altLang="en-US" sz="1200" dirty="0" smtClean="0">
                <a:latin typeface="Meiryo UI" panose="020B0604030504040204" pitchFamily="50" charset="-128"/>
                <a:ea typeface="Meiryo UI" panose="020B0604030504040204" pitchFamily="50" charset="-128"/>
              </a:rPr>
              <a:t>年前に比べると</a:t>
            </a:r>
            <a:r>
              <a:rPr lang="en-US" altLang="ja-JP" sz="1200" dirty="0" smtClean="0">
                <a:latin typeface="Meiryo UI" panose="020B0604030504040204" pitchFamily="50" charset="-128"/>
                <a:ea typeface="Meiryo UI" panose="020B0604030504040204" pitchFamily="50" charset="-128"/>
              </a:rPr>
              <a:t>43</a:t>
            </a:r>
            <a:r>
              <a:rPr lang="ja-JP" altLang="en-US" sz="1200" dirty="0" smtClean="0">
                <a:latin typeface="Meiryo UI" panose="020B0604030504040204" pitchFamily="50" charset="-128"/>
                <a:ea typeface="Meiryo UI" panose="020B0604030504040204" pitchFamily="50" charset="-128"/>
              </a:rPr>
              <a:t>％も省エネです。あるご家庭で実際に測定したところ、</a:t>
            </a:r>
            <a:r>
              <a:rPr lang="en-US" altLang="ja-JP" sz="1200" dirty="0" smtClean="0">
                <a:latin typeface="Meiryo UI" panose="020B0604030504040204" pitchFamily="50" charset="-128"/>
                <a:ea typeface="Meiryo UI" panose="020B0604030504040204" pitchFamily="50" charset="-128"/>
              </a:rPr>
              <a:t>16</a:t>
            </a:r>
            <a:r>
              <a:rPr lang="ja-JP" altLang="en-US" sz="1200" dirty="0" smtClean="0">
                <a:latin typeface="Meiryo UI" panose="020B0604030504040204" pitchFamily="50" charset="-128"/>
                <a:ea typeface="Meiryo UI" panose="020B0604030504040204" pitchFamily="50" charset="-128"/>
              </a:rPr>
              <a:t>年前の冷蔵庫と比べると約</a:t>
            </a:r>
            <a:r>
              <a:rPr lang="en-US" altLang="ja-JP" sz="1200" dirty="0" smtClean="0">
                <a:latin typeface="Meiryo UI" panose="020B0604030504040204" pitchFamily="50" charset="-128"/>
                <a:ea typeface="Meiryo UI" panose="020B0604030504040204" pitchFamily="50" charset="-128"/>
              </a:rPr>
              <a:t>60</a:t>
            </a:r>
            <a:r>
              <a:rPr lang="ja-JP" altLang="en-US" sz="1200" dirty="0" smtClean="0">
                <a:latin typeface="Meiryo UI" panose="020B0604030504040204" pitchFamily="50" charset="-128"/>
                <a:ea typeface="Meiryo UI" panose="020B0604030504040204" pitchFamily="50" charset="-128"/>
              </a:rPr>
              <a:t>％も省エネに。買い替えの際には、ランニングコスト＝</a:t>
            </a:r>
            <a:r>
              <a:rPr lang="en-US" altLang="ja-JP" sz="1200" dirty="0" smtClean="0">
                <a:latin typeface="Meiryo UI" panose="020B0604030504040204" pitchFamily="50" charset="-128"/>
                <a:ea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rPr>
              <a:t>年間の電気代も確認して、かしこく選びたいところですね。」</a:t>
            </a:r>
            <a:endParaRPr lang="en-US" altLang="ja-JP" sz="12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データ測定：京都府地球温暖化防止活動推進センター。ただし、このデータについてはあくまで一事例です。</a:t>
            </a:r>
            <a:endParaRPr lang="en-US" altLang="ja-JP" sz="12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9</a:t>
            </a:fld>
            <a:endParaRPr kumimoji="1" lang="ja-JP" altLang="en-US"/>
          </a:p>
        </p:txBody>
      </p:sp>
    </p:spTree>
    <p:extLst>
      <p:ext uri="{BB962C8B-B14F-4D97-AF65-F5344CB8AC3E}">
        <p14:creationId xmlns:p14="http://schemas.microsoft.com/office/powerpoint/2010/main" val="3016098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9CF9523-E3B5-416B-9CE5-F7907EA0484E}" type="datetimeFigureOut">
              <a:rPr kumimoji="1" lang="ja-JP" altLang="en-US" smtClean="0"/>
              <a:t>2018/2/18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1647962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9CF9523-E3B5-416B-9CE5-F7907EA0484E}" type="datetimeFigureOut">
              <a:rPr kumimoji="1" lang="ja-JP" altLang="en-US" smtClean="0"/>
              <a:t>2018/2/18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2359646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9CF9523-E3B5-416B-9CE5-F7907EA0484E}" type="datetimeFigureOut">
              <a:rPr kumimoji="1" lang="ja-JP" altLang="en-US" smtClean="0"/>
              <a:t>2018/2/18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1103180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各ページレイアウト">
    <p:spTree>
      <p:nvGrpSpPr>
        <p:cNvPr id="1" name=""/>
        <p:cNvGrpSpPr/>
        <p:nvPr/>
      </p:nvGrpSpPr>
      <p:grpSpPr>
        <a:xfrm>
          <a:off x="0" y="0"/>
          <a:ext cx="0" cy="0"/>
          <a:chOff x="0" y="0"/>
          <a:chExt cx="0" cy="0"/>
        </a:xfrm>
      </p:grpSpPr>
      <p:sp>
        <p:nvSpPr>
          <p:cNvPr id="2" name="スライド番号プレースホルダ 3">
            <a:extLst>
              <a:ext uri="{FF2B5EF4-FFF2-40B4-BE49-F238E27FC236}">
                <a16:creationId xmlns="" xmlns:a16="http://schemas.microsoft.com/office/drawing/2014/main" id="{A8A3A230-3FEC-49A2-B1A5-386A757471EF}"/>
              </a:ext>
            </a:extLst>
          </p:cNvPr>
          <p:cNvSpPr txBox="1">
            <a:spLocks/>
          </p:cNvSpPr>
          <p:nvPr userDrawn="1"/>
        </p:nvSpPr>
        <p:spPr>
          <a:xfrm>
            <a:off x="2488821" y="6445728"/>
            <a:ext cx="4166358" cy="36291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446A1010-6C18-457C-BE7C-075EC13DFFBA}" type="slidenum">
              <a:rPr lang="en-US" altLang="ja-JP" smtClean="0"/>
              <a:pPr algn="ctr">
                <a:defRPr/>
              </a:pPr>
              <a:t>‹#›</a:t>
            </a:fld>
            <a:endParaRPr lang="en-US" altLang="ja-JP" dirty="0"/>
          </a:p>
        </p:txBody>
      </p:sp>
      <p:sp>
        <p:nvSpPr>
          <p:cNvPr id="3" name="Title 1"/>
          <p:cNvSpPr>
            <a:spLocks noGrp="1"/>
          </p:cNvSpPr>
          <p:nvPr>
            <p:ph type="ctrTitle"/>
          </p:nvPr>
        </p:nvSpPr>
        <p:spPr>
          <a:xfrm>
            <a:off x="1843314" y="978072"/>
            <a:ext cx="6910816" cy="737420"/>
          </a:xfrm>
          <a:solidFill>
            <a:srgbClr val="FFFFCC"/>
          </a:solidFill>
        </p:spPr>
        <p:txBody>
          <a:bodyPr anchor="b" anchorCtr="0">
            <a:normAutofit/>
          </a:bodyPr>
          <a:lstStyle>
            <a:lvl1pPr algn="l">
              <a:defRPr sz="3600" b="1">
                <a:latin typeface="Meiryo UI" panose="020B0604030504040204" pitchFamily="50" charset="-128"/>
                <a:ea typeface="Meiryo UI" panose="020B0604030504040204" pitchFamily="50" charset="-128"/>
              </a:defRPr>
            </a:lvl1pPr>
          </a:lstStyle>
          <a:p>
            <a:r>
              <a:rPr lang="ja-JP" altLang="en-US" dirty="0"/>
              <a:t>マスター タイトルの書式設定</a:t>
            </a:r>
            <a:endParaRPr lang="en-US" dirty="0"/>
          </a:p>
        </p:txBody>
      </p:sp>
      <p:grpSp>
        <p:nvGrpSpPr>
          <p:cNvPr id="4" name="グループ化 3">
            <a:extLst>
              <a:ext uri="{FF2B5EF4-FFF2-40B4-BE49-F238E27FC236}">
                <a16:creationId xmlns="" xmlns:a16="http://schemas.microsoft.com/office/drawing/2014/main" id="{3B8F0675-3873-4C48-B0AE-D105F77020A3}"/>
              </a:ext>
            </a:extLst>
          </p:cNvPr>
          <p:cNvGrpSpPr/>
          <p:nvPr userDrawn="1"/>
        </p:nvGrpSpPr>
        <p:grpSpPr>
          <a:xfrm>
            <a:off x="5789283" y="409953"/>
            <a:ext cx="2964847" cy="413568"/>
            <a:chOff x="5789283" y="409953"/>
            <a:chExt cx="2964847" cy="413568"/>
          </a:xfrm>
        </p:grpSpPr>
        <p:sp>
          <p:nvSpPr>
            <p:cNvPr id="5" name="正方形/長方形 4">
              <a:extLst>
                <a:ext uri="{FF2B5EF4-FFF2-40B4-BE49-F238E27FC236}">
                  <a16:creationId xmlns="" xmlns:a16="http://schemas.microsoft.com/office/drawing/2014/main" id="{97BB8AF3-2BCF-4DE9-B7BC-2E27A50B61EF}"/>
                </a:ext>
              </a:extLst>
            </p:cNvPr>
            <p:cNvSpPr>
              <a:spLocks noChangeAspect="1"/>
            </p:cNvSpPr>
            <p:nvPr userDrawn="1"/>
          </p:nvSpPr>
          <p:spPr bwMode="auto">
            <a:xfrm flipH="1">
              <a:off x="5789283" y="409953"/>
              <a:ext cx="414480" cy="413568"/>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a:p>
          </p:txBody>
        </p:sp>
        <p:sp>
          <p:nvSpPr>
            <p:cNvPr id="6" name="正方形/長方形 5">
              <a:extLst>
                <a:ext uri="{FF2B5EF4-FFF2-40B4-BE49-F238E27FC236}">
                  <a16:creationId xmlns="" xmlns:a16="http://schemas.microsoft.com/office/drawing/2014/main" id="{78F93EB2-FD13-445E-B4DB-FC7909360A79}"/>
                </a:ext>
              </a:extLst>
            </p:cNvPr>
            <p:cNvSpPr>
              <a:spLocks noChangeAspect="1"/>
            </p:cNvSpPr>
            <p:nvPr userDrawn="1"/>
          </p:nvSpPr>
          <p:spPr bwMode="auto">
            <a:xfrm flipH="1">
              <a:off x="6299539" y="409953"/>
              <a:ext cx="414480" cy="41356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a:p>
          </p:txBody>
        </p:sp>
        <p:sp>
          <p:nvSpPr>
            <p:cNvPr id="7" name="正方形/長方形 6">
              <a:extLst>
                <a:ext uri="{FF2B5EF4-FFF2-40B4-BE49-F238E27FC236}">
                  <a16:creationId xmlns="" xmlns:a16="http://schemas.microsoft.com/office/drawing/2014/main" id="{8DD954D0-8255-4637-AEDB-B2E99510714F}"/>
                </a:ext>
              </a:extLst>
            </p:cNvPr>
            <p:cNvSpPr>
              <a:spLocks noChangeAspect="1"/>
            </p:cNvSpPr>
            <p:nvPr userDrawn="1"/>
          </p:nvSpPr>
          <p:spPr bwMode="auto">
            <a:xfrm flipH="1">
              <a:off x="6809795" y="409953"/>
              <a:ext cx="414480" cy="413568"/>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2700000" scaled="1"/>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a:p>
          </p:txBody>
        </p:sp>
        <p:sp>
          <p:nvSpPr>
            <p:cNvPr id="8" name="正方形/長方形 7">
              <a:extLst>
                <a:ext uri="{FF2B5EF4-FFF2-40B4-BE49-F238E27FC236}">
                  <a16:creationId xmlns="" xmlns:a16="http://schemas.microsoft.com/office/drawing/2014/main" id="{D592AA86-F547-4623-8C55-72B70D6B7FA2}"/>
                </a:ext>
              </a:extLst>
            </p:cNvPr>
            <p:cNvSpPr>
              <a:spLocks noChangeAspect="1"/>
            </p:cNvSpPr>
            <p:nvPr userDrawn="1"/>
          </p:nvSpPr>
          <p:spPr bwMode="auto">
            <a:xfrm flipH="1">
              <a:off x="7320051" y="409953"/>
              <a:ext cx="414480" cy="413568"/>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a:p>
          </p:txBody>
        </p:sp>
        <p:sp>
          <p:nvSpPr>
            <p:cNvPr id="9" name="正方形/長方形 8">
              <a:extLst>
                <a:ext uri="{FF2B5EF4-FFF2-40B4-BE49-F238E27FC236}">
                  <a16:creationId xmlns="" xmlns:a16="http://schemas.microsoft.com/office/drawing/2014/main" id="{037BA921-4187-4465-9E1F-32CBB8BBC03E}"/>
                </a:ext>
              </a:extLst>
            </p:cNvPr>
            <p:cNvSpPr>
              <a:spLocks noChangeAspect="1"/>
            </p:cNvSpPr>
            <p:nvPr userDrawn="1"/>
          </p:nvSpPr>
          <p:spPr bwMode="auto">
            <a:xfrm flipH="1">
              <a:off x="7830307" y="409953"/>
              <a:ext cx="414480" cy="413568"/>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a:p>
          </p:txBody>
        </p:sp>
        <p:sp>
          <p:nvSpPr>
            <p:cNvPr id="10" name="正方形/長方形 9">
              <a:extLst>
                <a:ext uri="{FF2B5EF4-FFF2-40B4-BE49-F238E27FC236}">
                  <a16:creationId xmlns="" xmlns:a16="http://schemas.microsoft.com/office/drawing/2014/main" id="{A05E88AC-5684-46C6-93F7-0F957E06C139}"/>
                </a:ext>
              </a:extLst>
            </p:cNvPr>
            <p:cNvSpPr>
              <a:spLocks noChangeAspect="1"/>
            </p:cNvSpPr>
            <p:nvPr userDrawn="1"/>
          </p:nvSpPr>
          <p:spPr bwMode="auto">
            <a:xfrm flipH="1">
              <a:off x="8340563" y="409953"/>
              <a:ext cx="413567" cy="413568"/>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a:p>
          </p:txBody>
        </p:sp>
      </p:grpSp>
    </p:spTree>
    <p:extLst>
      <p:ext uri="{BB962C8B-B14F-4D97-AF65-F5344CB8AC3E}">
        <p14:creationId xmlns:p14="http://schemas.microsoft.com/office/powerpoint/2010/main" val="150999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E51E9AC4-4608-1348-8A0E-C037F663380C}" type="datetime1">
              <a:rPr lang="ja-JP" altLang="en-US"/>
              <a:pPr>
                <a:defRPr/>
              </a:pPr>
              <a:t>2018/2/18</a:t>
            </a:fld>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CF72063F-666B-B140-AFE6-9C7589917405}" type="slidenum">
              <a:rPr lang="ja-JP" altLang="en-US"/>
              <a:pPr>
                <a:defRPr/>
              </a:pPr>
              <a:t>‹#›</a:t>
            </a:fld>
            <a:endParaRPr lang="en-US" altLang="ja-JP" dirty="0"/>
          </a:p>
        </p:txBody>
      </p:sp>
    </p:spTree>
    <p:extLst>
      <p:ext uri="{BB962C8B-B14F-4D97-AF65-F5344CB8AC3E}">
        <p14:creationId xmlns:p14="http://schemas.microsoft.com/office/powerpoint/2010/main" val="3295254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6" name="正方形/長方形 5">
            <a:extLst>
              <a:ext uri="{FF2B5EF4-FFF2-40B4-BE49-F238E27FC236}">
                <a16:creationId xmlns="" xmlns:a16="http://schemas.microsoft.com/office/drawing/2014/main" id="{FAE6DF7D-5134-4A88-AC2D-137635EC3FFC}"/>
              </a:ext>
            </a:extLst>
          </p:cNvPr>
          <p:cNvSpPr>
            <a:spLocks noChangeAspect="1"/>
          </p:cNvSpPr>
          <p:nvPr userDrawn="1"/>
        </p:nvSpPr>
        <p:spPr bwMode="auto">
          <a:xfrm>
            <a:off x="344609" y="307339"/>
            <a:ext cx="1080000" cy="108000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7" name="Title 1"/>
          <p:cNvSpPr>
            <a:spLocks noGrp="1"/>
          </p:cNvSpPr>
          <p:nvPr>
            <p:ph type="ctrTitle"/>
          </p:nvPr>
        </p:nvSpPr>
        <p:spPr>
          <a:xfrm>
            <a:off x="1547037" y="307339"/>
            <a:ext cx="7200000" cy="1080000"/>
          </a:xfrm>
          <a:solidFill>
            <a:srgbClr val="FFFFCC"/>
          </a:solidFill>
        </p:spPr>
        <p:txBody>
          <a:bodyPr anchor="ctr" anchorCtr="0">
            <a:normAutofit/>
          </a:bodyPr>
          <a:lstStyle>
            <a:lvl1pPr algn="ctr">
              <a:defRPr sz="3600" b="1">
                <a:latin typeface="Meiryo UI" panose="020B0604030504040204" pitchFamily="50" charset="-128"/>
                <a:ea typeface="Meiryo UI" panose="020B0604030504040204" pitchFamily="50" charset="-128"/>
              </a:defRPr>
            </a:lvl1pPr>
          </a:lstStyle>
          <a:p>
            <a:r>
              <a:rPr lang="ja-JP" altLang="en-US" dirty="0"/>
              <a:t>マスター タイトル</a:t>
            </a:r>
            <a:r>
              <a:rPr lang="ja-JP" altLang="en-US" dirty="0" smtClean="0"/>
              <a:t>の書式</a:t>
            </a:r>
            <a:r>
              <a:rPr lang="ja-JP" altLang="en-US" dirty="0"/>
              <a:t>設定</a:t>
            </a:r>
            <a:endParaRPr lang="en-US" dirty="0"/>
          </a:p>
        </p:txBody>
      </p:sp>
      <p:pic>
        <p:nvPicPr>
          <p:cNvPr id="4" name="図 8">
            <a:extLst>
              <a:ext uri="{FF2B5EF4-FFF2-40B4-BE49-F238E27FC236}">
                <a16:creationId xmlns:a16="http://schemas.microsoft.com/office/drawing/2014/main" xmlns="" id="{3ABB2ED2-B68D-49FF-92FD-F4ECFB39ADB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7695" y="535518"/>
            <a:ext cx="977626" cy="63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84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9CF9523-E3B5-416B-9CE5-F7907EA0484E}" type="datetimeFigureOut">
              <a:rPr kumimoji="1" lang="ja-JP" altLang="en-US" smtClean="0"/>
              <a:t>2018/2/18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3775410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9CF9523-E3B5-416B-9CE5-F7907EA0484E}" type="datetimeFigureOut">
              <a:rPr kumimoji="1" lang="ja-JP" altLang="en-US" smtClean="0"/>
              <a:t>2018/2/18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1375986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9CF9523-E3B5-416B-9CE5-F7907EA0484E}" type="datetimeFigureOut">
              <a:rPr kumimoji="1" lang="ja-JP" altLang="en-US" smtClean="0"/>
              <a:t>2018/2/18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1930238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9CF9523-E3B5-416B-9CE5-F7907EA0484E}" type="datetimeFigureOut">
              <a:rPr kumimoji="1" lang="ja-JP" altLang="en-US" smtClean="0"/>
              <a:t>2018/2/18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2612704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F9523-E3B5-416B-9CE5-F7907EA0484E}" type="datetimeFigureOut">
              <a:rPr kumimoji="1" lang="ja-JP" altLang="en-US" smtClean="0"/>
              <a:t>2018/2/18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112065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9CF9523-E3B5-416B-9CE5-F7907EA0484E}" type="datetimeFigureOut">
              <a:rPr kumimoji="1" lang="ja-JP" altLang="en-US" smtClean="0"/>
              <a:t>2018/2/18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2316571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9CF9523-E3B5-416B-9CE5-F7907EA0484E}" type="datetimeFigureOut">
              <a:rPr kumimoji="1" lang="ja-JP" altLang="en-US" smtClean="0"/>
              <a:t>2018/2/18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4197203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F9523-E3B5-416B-9CE5-F7907EA0484E}" type="datetimeFigureOut">
              <a:rPr kumimoji="1" lang="ja-JP" altLang="en-US" smtClean="0"/>
              <a:t>2018/2/18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4017322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5.jp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10" Type="http://schemas.openxmlformats.org/officeDocument/2006/relationships/image" Target="../media/image57.png"/><Relationship Id="rId4" Type="http://schemas.openxmlformats.org/officeDocument/2006/relationships/image" Target="../media/image51.jpg"/><Relationship Id="rId9" Type="http://schemas.openxmlformats.org/officeDocument/2006/relationships/image" Target="../media/image56.jp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xmlns="" id="{0EA39E04-152A-4A9B-B503-114DCAC8416C}"/>
              </a:ext>
            </a:extLst>
          </p:cNvPr>
          <p:cNvSpPr>
            <a:spLocks noChangeAspect="1"/>
          </p:cNvSpPr>
          <p:nvPr/>
        </p:nvSpPr>
        <p:spPr bwMode="auto">
          <a:xfrm>
            <a:off x="2416814" y="262784"/>
            <a:ext cx="653829" cy="652389"/>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7" name="正方形/長方形 6">
            <a:extLst>
              <a:ext uri="{FF2B5EF4-FFF2-40B4-BE49-F238E27FC236}">
                <a16:creationId xmlns:a16="http://schemas.microsoft.com/office/drawing/2014/main" xmlns="" id="{22B9B99B-80DC-4782-9C41-D2B36469D40D}"/>
              </a:ext>
            </a:extLst>
          </p:cNvPr>
          <p:cNvSpPr>
            <a:spLocks noChangeAspect="1"/>
          </p:cNvSpPr>
          <p:nvPr/>
        </p:nvSpPr>
        <p:spPr bwMode="auto">
          <a:xfrm>
            <a:off x="3135450" y="262784"/>
            <a:ext cx="653829" cy="65238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8" name="正方形/長方形 7">
            <a:extLst>
              <a:ext uri="{FF2B5EF4-FFF2-40B4-BE49-F238E27FC236}">
                <a16:creationId xmlns:a16="http://schemas.microsoft.com/office/drawing/2014/main" xmlns="" id="{18F2666A-4F0B-471B-9294-33934A766EBA}"/>
              </a:ext>
            </a:extLst>
          </p:cNvPr>
          <p:cNvSpPr>
            <a:spLocks noChangeAspect="1"/>
          </p:cNvSpPr>
          <p:nvPr/>
        </p:nvSpPr>
        <p:spPr bwMode="auto">
          <a:xfrm>
            <a:off x="3854085" y="262784"/>
            <a:ext cx="653829" cy="652389"/>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2700000" scaled="1"/>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9" name="正方形/長方形 8">
            <a:extLst>
              <a:ext uri="{FF2B5EF4-FFF2-40B4-BE49-F238E27FC236}">
                <a16:creationId xmlns:a16="http://schemas.microsoft.com/office/drawing/2014/main" xmlns="" id="{0BC15358-20D0-40B7-BA5E-A1E13C68F89A}"/>
              </a:ext>
            </a:extLst>
          </p:cNvPr>
          <p:cNvSpPr>
            <a:spLocks noChangeAspect="1"/>
          </p:cNvSpPr>
          <p:nvPr/>
        </p:nvSpPr>
        <p:spPr bwMode="auto">
          <a:xfrm>
            <a:off x="4572721" y="262784"/>
            <a:ext cx="653829" cy="652389"/>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10" name="正方形/長方形 9">
            <a:extLst>
              <a:ext uri="{FF2B5EF4-FFF2-40B4-BE49-F238E27FC236}">
                <a16:creationId xmlns:a16="http://schemas.microsoft.com/office/drawing/2014/main" xmlns="" id="{942717D3-FE7D-4E8F-8113-334B97E67AC6}"/>
              </a:ext>
            </a:extLst>
          </p:cNvPr>
          <p:cNvSpPr>
            <a:spLocks noChangeAspect="1"/>
          </p:cNvSpPr>
          <p:nvPr/>
        </p:nvSpPr>
        <p:spPr bwMode="auto">
          <a:xfrm>
            <a:off x="5291356" y="262784"/>
            <a:ext cx="653829" cy="652389"/>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11" name="正方形/長方形 10">
            <a:extLst>
              <a:ext uri="{FF2B5EF4-FFF2-40B4-BE49-F238E27FC236}">
                <a16:creationId xmlns:a16="http://schemas.microsoft.com/office/drawing/2014/main" xmlns="" id="{FAE6DF7D-5134-4A88-AC2D-137635EC3FFC}"/>
              </a:ext>
            </a:extLst>
          </p:cNvPr>
          <p:cNvSpPr>
            <a:spLocks noChangeAspect="1"/>
          </p:cNvSpPr>
          <p:nvPr/>
        </p:nvSpPr>
        <p:spPr bwMode="auto">
          <a:xfrm>
            <a:off x="6009992" y="262784"/>
            <a:ext cx="652388" cy="652389"/>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12" name="テキスト ボックス 13">
            <a:extLst>
              <a:ext uri="{FF2B5EF4-FFF2-40B4-BE49-F238E27FC236}">
                <a16:creationId xmlns:a16="http://schemas.microsoft.com/office/drawing/2014/main" xmlns="" id="{B583A2EA-55B0-46D7-BE40-F45B7D675905}"/>
              </a:ext>
            </a:extLst>
          </p:cNvPr>
          <p:cNvSpPr txBox="1">
            <a:spLocks noChangeArrowheads="1"/>
          </p:cNvSpPr>
          <p:nvPr/>
        </p:nvSpPr>
        <p:spPr bwMode="auto">
          <a:xfrm>
            <a:off x="334480" y="1009704"/>
            <a:ext cx="8491131"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1" lang="en-US" altLang="ja-JP" sz="3200" b="1" dirty="0">
                <a:latin typeface="Meiryo UI" panose="020B0604030504040204" pitchFamily="50" charset="-128"/>
                <a:ea typeface="Meiryo UI" panose="020B0604030504040204" pitchFamily="50" charset="-128"/>
              </a:rPr>
              <a:t>COOL CHOICE</a:t>
            </a:r>
          </a:p>
          <a:p>
            <a:pPr algn="ctr"/>
            <a:r>
              <a:rPr kumimoji="1" lang="ja-JP" altLang="en-US" sz="1600" dirty="0">
                <a:latin typeface="Meiryo UI" panose="020B0604030504040204" pitchFamily="50" charset="-128"/>
                <a:ea typeface="Meiryo UI" panose="020B0604030504040204" pitchFamily="50" charset="-128"/>
              </a:rPr>
              <a:t>地球温暖化防止 学習プログラム</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2000" dirty="0" smtClean="0">
                <a:latin typeface="Meiryo UI" panose="020B0604030504040204" pitchFamily="50" charset="-128"/>
                <a:ea typeface="Meiryo UI" panose="020B0604030504040204" pitchFamily="50" charset="-128"/>
              </a:rPr>
              <a:t>スライド集</a:t>
            </a:r>
            <a:endParaRPr kumimoji="1" lang="en-US" altLang="ja-JP" sz="2000" dirty="0" smtClean="0">
              <a:latin typeface="Meiryo UI" panose="020B0604030504040204" pitchFamily="50" charset="-128"/>
              <a:ea typeface="Meiryo UI" panose="020B0604030504040204" pitchFamily="50" charset="-128"/>
            </a:endParaRPr>
          </a:p>
        </p:txBody>
      </p:sp>
      <p:pic>
        <p:nvPicPr>
          <p:cNvPr id="13" name="図 8">
            <a:extLst>
              <a:ext uri="{FF2B5EF4-FFF2-40B4-BE49-F238E27FC236}">
                <a16:creationId xmlns:a16="http://schemas.microsoft.com/office/drawing/2014/main" xmlns="" id="{3ABB2ED2-B68D-49FF-92FD-F4ECFB39AD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13515" y="2164852"/>
            <a:ext cx="1250790" cy="81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a:extLst>
              <a:ext uri="{FF2B5EF4-FFF2-40B4-BE49-F238E27FC236}">
                <a16:creationId xmlns="" xmlns:a16="http://schemas.microsoft.com/office/drawing/2014/main" id="{11607BB4-06C6-4384-B637-4BC56DECB9A8}"/>
              </a:ext>
            </a:extLst>
          </p:cNvPr>
          <p:cNvSpPr txBox="1"/>
          <p:nvPr/>
        </p:nvSpPr>
        <p:spPr>
          <a:xfrm>
            <a:off x="-8686" y="2687187"/>
            <a:ext cx="9152686" cy="1015663"/>
          </a:xfrm>
          <a:prstGeom prst="rect">
            <a:avLst/>
          </a:prstGeom>
          <a:noFill/>
        </p:spPr>
        <p:txBody>
          <a:bodyPr wrap="square">
            <a:spAutoFit/>
          </a:bodyPr>
          <a:lstStyle/>
          <a:p>
            <a:pPr algn="ctr">
              <a:defRPr/>
            </a:pPr>
            <a:r>
              <a:rPr kumimoji="1" lang="en-US" altLang="ja-JP" sz="6000" b="1" dirty="0">
                <a:latin typeface="Meiryo UI" panose="020B0604030504040204" pitchFamily="50" charset="-128"/>
                <a:ea typeface="Meiryo UI" panose="020B0604030504040204" pitchFamily="50" charset="-128"/>
              </a:rPr>
              <a:t>4</a:t>
            </a:r>
            <a:r>
              <a:rPr kumimoji="1" lang="ja-JP" altLang="en-US" sz="3600" b="1" dirty="0">
                <a:latin typeface="Meiryo UI" panose="020B0604030504040204" pitchFamily="50" charset="-128"/>
                <a:ea typeface="Meiryo UI" panose="020B0604030504040204" pitchFamily="50" charset="-128"/>
              </a:rPr>
              <a:t> </a:t>
            </a:r>
            <a:r>
              <a:rPr kumimoji="1" lang="en-US" altLang="ja-JP" sz="3200" dirty="0">
                <a:latin typeface="Meiryo UI" panose="020B0604030504040204" pitchFamily="50" charset="-128"/>
                <a:ea typeface="Meiryo UI" panose="020B0604030504040204" pitchFamily="50" charset="-128"/>
              </a:rPr>
              <a:t>【</a:t>
            </a:r>
            <a:r>
              <a:rPr kumimoji="1" lang="ja-JP" altLang="en-US" sz="3200" dirty="0">
                <a:latin typeface="Meiryo UI" panose="020B0604030504040204" pitchFamily="50" charset="-128"/>
                <a:ea typeface="Meiryo UI" panose="020B0604030504040204" pitchFamily="50" charset="-128"/>
              </a:rPr>
              <a:t>大人向け</a:t>
            </a:r>
            <a:r>
              <a:rPr kumimoji="1" lang="en-US" altLang="ja-JP" sz="3200" dirty="0">
                <a:latin typeface="Meiryo UI" panose="020B0604030504040204" pitchFamily="50" charset="-128"/>
                <a:ea typeface="Meiryo UI" panose="020B0604030504040204" pitchFamily="50" charset="-128"/>
              </a:rPr>
              <a:t>】</a:t>
            </a:r>
            <a:r>
              <a:rPr kumimoji="1" lang="en-US" altLang="ja-JP" sz="3600" b="1" dirty="0">
                <a:latin typeface="Meiryo UI" panose="020B0604030504040204" pitchFamily="50" charset="-128"/>
                <a:ea typeface="Meiryo UI" panose="020B0604030504040204" pitchFamily="50" charset="-128"/>
              </a:rPr>
              <a:t>COOL CHOICE </a:t>
            </a:r>
            <a:r>
              <a:rPr kumimoji="1" lang="ja-JP" altLang="en-US" sz="3600" b="1" dirty="0">
                <a:latin typeface="Meiryo UI" panose="020B0604030504040204" pitchFamily="50" charset="-128"/>
                <a:ea typeface="Meiryo UI" panose="020B0604030504040204" pitchFamily="50" charset="-128"/>
              </a:rPr>
              <a:t>具体例</a:t>
            </a:r>
            <a:endParaRPr kumimoji="1" lang="en-US" altLang="ja-JP" sz="3600" b="1" dirty="0">
              <a:latin typeface="Meiryo UI" panose="020B0604030504040204" pitchFamily="50" charset="-128"/>
              <a:ea typeface="Meiryo UI" panose="020B0604030504040204" pitchFamily="50" charset="-128"/>
            </a:endParaRPr>
          </a:p>
        </p:txBody>
      </p:sp>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585" y="4079758"/>
            <a:ext cx="1379134" cy="1034351"/>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75290" y="4073587"/>
            <a:ext cx="1495998" cy="1994663"/>
          </a:xfrm>
          <a:prstGeom prst="rect">
            <a:avLst/>
          </a:prstGeom>
        </p:spPr>
      </p:pic>
      <p:pic>
        <p:nvPicPr>
          <p:cNvPr id="20" name="図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1113" y="5151797"/>
            <a:ext cx="1373606" cy="916453"/>
          </a:xfrm>
          <a:prstGeom prst="rect">
            <a:avLst/>
          </a:prstGeom>
        </p:spPr>
      </p:pic>
      <p:pic>
        <p:nvPicPr>
          <p:cNvPr id="21" name="図 20">
            <a:extLst>
              <a:ext uri="{FF2B5EF4-FFF2-40B4-BE49-F238E27FC236}">
                <a16:creationId xmlns="" xmlns:a16="http://schemas.microsoft.com/office/drawing/2014/main" id="{55065DB3-73C6-42F0-80FE-5C0E8C78D2B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0119" y="4044123"/>
            <a:ext cx="1323344" cy="1985512"/>
          </a:xfrm>
          <a:prstGeom prst="rect">
            <a:avLst/>
          </a:prstGeom>
        </p:spPr>
      </p:pic>
    </p:spTree>
    <p:extLst>
      <p:ext uri="{BB962C8B-B14F-4D97-AF65-F5344CB8AC3E}">
        <p14:creationId xmlns:p14="http://schemas.microsoft.com/office/powerpoint/2010/main" val="776038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冷蔵庫の選び方</a:t>
            </a:r>
            <a:endParaRPr kumimoji="1" lang="ja-JP" altLang="en-US" dirty="0"/>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4129" y="2397374"/>
            <a:ext cx="3793053" cy="3842132"/>
          </a:xfrm>
          <a:prstGeom prst="rect">
            <a:avLst/>
          </a:prstGeom>
        </p:spPr>
      </p:pic>
      <p:sp>
        <p:nvSpPr>
          <p:cNvPr id="4" name="テキスト ボックス 3"/>
          <p:cNvSpPr txBox="1"/>
          <p:nvPr/>
        </p:nvSpPr>
        <p:spPr>
          <a:xfrm>
            <a:off x="5055470" y="1699624"/>
            <a:ext cx="3581712" cy="707886"/>
          </a:xfrm>
          <a:prstGeom prst="rect">
            <a:avLst/>
          </a:prstGeom>
          <a:noFill/>
        </p:spPr>
        <p:txBody>
          <a:bodyPr wrap="square" rtlCol="0">
            <a:spAutoFit/>
          </a:bodyPr>
          <a:lstStyle/>
          <a:p>
            <a:r>
              <a:rPr kumimoji="1" lang="en-US" altLang="ja-JP" sz="2000" b="1" dirty="0">
                <a:latin typeface="Meiryo UI" panose="020B0604030504040204" pitchFamily="50" charset="-128"/>
                <a:ea typeface="Meiryo UI" panose="020B0604030504040204" pitchFamily="50" charset="-128"/>
              </a:rPr>
              <a:t>2016</a:t>
            </a:r>
            <a:r>
              <a:rPr kumimoji="1" lang="ja-JP" altLang="en-US" sz="2000" b="1" dirty="0">
                <a:latin typeface="Meiryo UI" panose="020B0604030504040204" pitchFamily="50" charset="-128"/>
                <a:ea typeface="Meiryo UI" panose="020B0604030504040204" pitchFamily="50" charset="-128"/>
              </a:rPr>
              <a:t>年の定格内容積別</a:t>
            </a:r>
            <a:r>
              <a:rPr kumimoji="1" lang="ja-JP" altLang="en-US" sz="2000" b="1" dirty="0" smtClean="0">
                <a:latin typeface="Meiryo UI" panose="020B0604030504040204" pitchFamily="50" charset="-128"/>
                <a:ea typeface="Meiryo UI" panose="020B0604030504040204" pitchFamily="50" charset="-128"/>
              </a:rPr>
              <a:t>比較</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2000" b="1" dirty="0" smtClean="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年間消費電力量）</a:t>
            </a:r>
            <a:endParaRPr kumimoji="1" lang="en-US" altLang="ja-JP" sz="2000" b="1"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493" y="2407510"/>
            <a:ext cx="3181731" cy="3511545"/>
          </a:xfrm>
          <a:prstGeom prst="rect">
            <a:avLst/>
          </a:prstGeom>
        </p:spPr>
      </p:pic>
      <p:sp>
        <p:nvSpPr>
          <p:cNvPr id="6" name="テキスト ボックス 5"/>
          <p:cNvSpPr txBox="1"/>
          <p:nvPr/>
        </p:nvSpPr>
        <p:spPr>
          <a:xfrm>
            <a:off x="870493" y="1761179"/>
            <a:ext cx="2735019"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統一省エネルギーラベル</a:t>
            </a:r>
          </a:p>
        </p:txBody>
      </p:sp>
      <p:sp>
        <p:nvSpPr>
          <p:cNvPr id="7" name="テキスト ボックス 6">
            <a:extLst>
              <a:ext uri="{FF2B5EF4-FFF2-40B4-BE49-F238E27FC236}">
                <a16:creationId xmlns="" xmlns:a16="http://schemas.microsoft.com/office/drawing/2014/main" id="{BE5D3F99-17E6-4D82-AD1B-C56A0FAC7100}"/>
              </a:ext>
            </a:extLst>
          </p:cNvPr>
          <p:cNvSpPr txBox="1"/>
          <p:nvPr/>
        </p:nvSpPr>
        <p:spPr>
          <a:xfrm>
            <a:off x="6740655" y="6239506"/>
            <a:ext cx="1921585"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省エネ性能カタログ</a:t>
            </a:r>
            <a:r>
              <a:rPr kumimoji="1" lang="en-US" altLang="ja-JP" sz="1050" dirty="0">
                <a:latin typeface="Meiryo UI" panose="020B0604030504040204" pitchFamily="50" charset="-128"/>
                <a:ea typeface="Meiryo UI" panose="020B0604030504040204" pitchFamily="50" charset="-128"/>
              </a:rPr>
              <a:t>2017</a:t>
            </a:r>
            <a:r>
              <a:rPr kumimoji="1" lang="ja-JP" altLang="en-US" sz="1050" dirty="0">
                <a:latin typeface="Meiryo UI" panose="020B0604030504040204" pitchFamily="50" charset="-128"/>
                <a:ea typeface="Meiryo UI" panose="020B0604030504040204" pitchFamily="50" charset="-128"/>
              </a:rPr>
              <a:t>夏より</a:t>
            </a:r>
          </a:p>
        </p:txBody>
      </p:sp>
      <p:sp>
        <p:nvSpPr>
          <p:cNvPr id="8" name="テキスト ボックス 7">
            <a:extLst>
              <a:ext uri="{FF2B5EF4-FFF2-40B4-BE49-F238E27FC236}">
                <a16:creationId xmlns="" xmlns:a16="http://schemas.microsoft.com/office/drawing/2014/main" id="{BE5D3F99-17E6-4D82-AD1B-C56A0FAC7100}"/>
              </a:ext>
            </a:extLst>
          </p:cNvPr>
          <p:cNvSpPr txBox="1"/>
          <p:nvPr/>
        </p:nvSpPr>
        <p:spPr>
          <a:xfrm>
            <a:off x="2971794" y="5985590"/>
            <a:ext cx="1267435"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資源エネルギー庁</a:t>
            </a:r>
          </a:p>
        </p:txBody>
      </p:sp>
    </p:spTree>
    <p:extLst>
      <p:ext uri="{BB962C8B-B14F-4D97-AF65-F5344CB8AC3E}">
        <p14:creationId xmlns:p14="http://schemas.microsoft.com/office/powerpoint/2010/main" val="63809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 xmlns:a16="http://schemas.microsoft.com/office/drawing/2014/main" id="{7EB13BAC-BBEF-4B03-97D1-72406BF14242}"/>
              </a:ext>
            </a:extLst>
          </p:cNvPr>
          <p:cNvSpPr>
            <a:spLocks noChangeAspect="1"/>
          </p:cNvSpPr>
          <p:nvPr/>
        </p:nvSpPr>
        <p:spPr bwMode="auto">
          <a:xfrm>
            <a:off x="389869" y="3488967"/>
            <a:ext cx="2119415" cy="461665"/>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2700000" scaled="1"/>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nchor="ctr"/>
          <a:lstStyle/>
          <a:p>
            <a:pPr algn="ctr">
              <a:lnSpc>
                <a:spcPct val="93000"/>
              </a:lnSpc>
              <a:buClr>
                <a:srgbClr val="000000"/>
              </a:buClr>
              <a:buSzPct val="100000"/>
              <a:defRPr/>
            </a:pPr>
            <a:r>
              <a:rPr lang="ja-JP" altLang="en-US" sz="2400" dirty="0">
                <a:latin typeface="A-OTF 新ゴ Pro B" panose="020B0700000000000000" pitchFamily="34" charset="-128"/>
                <a:ea typeface="A-OTF 新ゴ Pro B" panose="020B0700000000000000" pitchFamily="34" charset="-128"/>
              </a:rPr>
              <a:t>エコドライブ</a:t>
            </a:r>
          </a:p>
        </p:txBody>
      </p:sp>
      <p:sp>
        <p:nvSpPr>
          <p:cNvPr id="20" name="正方形/長方形 19">
            <a:extLst>
              <a:ext uri="{FF2B5EF4-FFF2-40B4-BE49-F238E27FC236}">
                <a16:creationId xmlns="" xmlns:a16="http://schemas.microsoft.com/office/drawing/2014/main" id="{886ACFE9-B840-464D-818C-24D21B279369}"/>
              </a:ext>
            </a:extLst>
          </p:cNvPr>
          <p:cNvSpPr>
            <a:spLocks noChangeAspect="1"/>
          </p:cNvSpPr>
          <p:nvPr/>
        </p:nvSpPr>
        <p:spPr bwMode="auto">
          <a:xfrm>
            <a:off x="389870" y="4876878"/>
            <a:ext cx="2119413" cy="51389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nchor="ctr"/>
          <a:lstStyle/>
          <a:p>
            <a:pPr algn="ctr">
              <a:lnSpc>
                <a:spcPct val="93000"/>
              </a:lnSpc>
              <a:buClr>
                <a:srgbClr val="000000"/>
              </a:buClr>
              <a:buSzPct val="100000"/>
              <a:defRPr/>
            </a:pPr>
            <a:r>
              <a:rPr lang="ja-JP" altLang="en-US" sz="2400" dirty="0">
                <a:latin typeface="A-OTF 新ゴ Pro B" panose="020B0700000000000000" pitchFamily="34" charset="-128"/>
                <a:ea typeface="A-OTF 新ゴ Pro B" panose="020B0700000000000000" pitchFamily="34" charset="-128"/>
              </a:rPr>
              <a:t>低燃費車</a:t>
            </a:r>
          </a:p>
        </p:txBody>
      </p:sp>
      <p:sp>
        <p:nvSpPr>
          <p:cNvPr id="21" name="正方形/長方形 20">
            <a:extLst>
              <a:ext uri="{FF2B5EF4-FFF2-40B4-BE49-F238E27FC236}">
                <a16:creationId xmlns="" xmlns:a16="http://schemas.microsoft.com/office/drawing/2014/main" id="{D1CE1800-5BD2-46B5-87C7-762E8B3CB65D}"/>
              </a:ext>
            </a:extLst>
          </p:cNvPr>
          <p:cNvSpPr>
            <a:spLocks noChangeAspect="1"/>
          </p:cNvSpPr>
          <p:nvPr/>
        </p:nvSpPr>
        <p:spPr bwMode="auto">
          <a:xfrm>
            <a:off x="380734" y="2055706"/>
            <a:ext cx="2128549" cy="499744"/>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nchor="ctr"/>
          <a:lstStyle/>
          <a:p>
            <a:pPr algn="ctr" eaLnBrk="1">
              <a:lnSpc>
                <a:spcPct val="93000"/>
              </a:lnSpc>
              <a:buClr>
                <a:srgbClr val="000000"/>
              </a:buClr>
              <a:buSzPct val="100000"/>
              <a:buFont typeface="Times New Roman" panose="02020603050405020304" pitchFamily="18" charset="0"/>
              <a:buNone/>
              <a:defRPr/>
            </a:pPr>
            <a:r>
              <a:rPr lang="ja-JP" altLang="en-US" sz="2400" dirty="0">
                <a:latin typeface="A-OTF 新ゴ Pro B" panose="020B0700000000000000" pitchFamily="34" charset="-128"/>
                <a:ea typeface="A-OTF 新ゴ Pro B" panose="020B0700000000000000" pitchFamily="34" charset="-128"/>
              </a:rPr>
              <a:t>使わない</a:t>
            </a:r>
          </a:p>
        </p:txBody>
      </p:sp>
      <p:pic>
        <p:nvPicPr>
          <p:cNvPr id="3074" name="Picture 2" descr="http://www.jccca.org/chart/img/chart05_01_img01.jpg">
            <a:extLst>
              <a:ext uri="{FF2B5EF4-FFF2-40B4-BE49-F238E27FC236}">
                <a16:creationId xmlns="" xmlns:a16="http://schemas.microsoft.com/office/drawing/2014/main" id="{B527E6FA-3453-410B-A2F6-B82F186523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871" y="2055705"/>
            <a:ext cx="4137701" cy="4137701"/>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a:extLst>
              <a:ext uri="{FF2B5EF4-FFF2-40B4-BE49-F238E27FC236}">
                <a16:creationId xmlns="" xmlns:a16="http://schemas.microsoft.com/office/drawing/2014/main" id="{E240AC0C-E921-4B06-8CAF-7867E73C43AC}"/>
              </a:ext>
            </a:extLst>
          </p:cNvPr>
          <p:cNvSpPr txBox="1">
            <a:spLocks noChangeArrowheads="1"/>
          </p:cNvSpPr>
          <p:nvPr/>
        </p:nvSpPr>
        <p:spPr bwMode="auto">
          <a:xfrm>
            <a:off x="389869" y="2606707"/>
            <a:ext cx="4340258" cy="707886"/>
          </a:xfrm>
          <a:prstGeom prst="rect">
            <a:avLst/>
          </a:prstGeom>
          <a:noFill/>
          <a:ln w="9525">
            <a:noFill/>
            <a:miter lim="800000"/>
            <a:headEnd/>
            <a:tailEnd/>
          </a:ln>
        </p:spPr>
        <p:txBody>
          <a:bodyPr wrap="square">
            <a:spAutoFit/>
          </a:bodyPr>
          <a:lstStyle/>
          <a:p>
            <a:r>
              <a:rPr kumimoji="1" lang="ja-JP" altLang="en-US" sz="2000" dirty="0">
                <a:latin typeface="Meiryo UI" panose="020B0604030504040204" pitchFamily="50" charset="-128"/>
                <a:ea typeface="Meiryo UI" panose="020B0604030504040204" pitchFamily="50" charset="-128"/>
              </a:rPr>
              <a:t>徒歩・自転車で健康に。</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バス・電車を使ってみんなで便利に。</a:t>
            </a:r>
            <a:endParaRPr kumimoji="1" lang="en-US" altLang="ja-JP" sz="20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 xmlns:a16="http://schemas.microsoft.com/office/drawing/2014/main" id="{5900141C-3295-4118-A1E1-F23C6C440629}"/>
              </a:ext>
            </a:extLst>
          </p:cNvPr>
          <p:cNvSpPr txBox="1">
            <a:spLocks noChangeArrowheads="1"/>
          </p:cNvSpPr>
          <p:nvPr/>
        </p:nvSpPr>
        <p:spPr bwMode="auto">
          <a:xfrm>
            <a:off x="339154" y="3998886"/>
            <a:ext cx="3871339" cy="707886"/>
          </a:xfrm>
          <a:prstGeom prst="rect">
            <a:avLst/>
          </a:prstGeom>
          <a:noFill/>
          <a:ln w="9525">
            <a:noFill/>
            <a:miter lim="800000"/>
            <a:headEnd/>
            <a:tailEnd/>
          </a:ln>
        </p:spPr>
        <p:txBody>
          <a:bodyPr wrap="square">
            <a:spAutoFit/>
          </a:bodyPr>
          <a:lstStyle/>
          <a:p>
            <a:r>
              <a:rPr kumimoji="1" lang="ja-JP" altLang="en-US" sz="2000" dirty="0">
                <a:latin typeface="Meiryo UI" panose="020B0604030504040204" pitchFamily="50" charset="-128"/>
                <a:ea typeface="Meiryo UI" panose="020B0604030504040204" pitchFamily="50" charset="-128"/>
              </a:rPr>
              <a:t>ふんわりアクセル、早めのアクセルオフで安全運転。</a:t>
            </a:r>
            <a:r>
              <a:rPr kumimoji="1" lang="en-US" altLang="ja-JP" sz="2000" dirty="0">
                <a:latin typeface="Meiryo UI" panose="020B0604030504040204" pitchFamily="50" charset="-128"/>
                <a:ea typeface="Meiryo UI" panose="020B0604030504040204" pitchFamily="50" charset="-128"/>
              </a:rPr>
              <a:t>10</a:t>
            </a:r>
            <a:r>
              <a:rPr kumimoji="1" lang="ja-JP" altLang="en-US" sz="2000" dirty="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20</a:t>
            </a:r>
            <a:r>
              <a:rPr kumimoji="1" lang="ja-JP" altLang="en-US" sz="2000" dirty="0">
                <a:latin typeface="Meiryo UI" panose="020B0604030504040204" pitchFamily="50" charset="-128"/>
                <a:ea typeface="Meiryo UI" panose="020B0604030504040204" pitchFamily="50" charset="-128"/>
              </a:rPr>
              <a:t>％の省エネに。</a:t>
            </a:r>
            <a:endParaRPr kumimoji="1" lang="en-US" altLang="ja-JP" sz="20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 xmlns:a16="http://schemas.microsoft.com/office/drawing/2014/main" id="{E13F763D-282F-4E7A-BB1D-279414E238F1}"/>
              </a:ext>
            </a:extLst>
          </p:cNvPr>
          <p:cNvSpPr txBox="1">
            <a:spLocks noChangeArrowheads="1"/>
          </p:cNvSpPr>
          <p:nvPr/>
        </p:nvSpPr>
        <p:spPr bwMode="auto">
          <a:xfrm>
            <a:off x="339154" y="5442322"/>
            <a:ext cx="3871339" cy="1015663"/>
          </a:xfrm>
          <a:prstGeom prst="rect">
            <a:avLst/>
          </a:prstGeom>
          <a:noFill/>
          <a:ln w="9525">
            <a:noFill/>
            <a:miter lim="800000"/>
            <a:headEnd/>
            <a:tailEnd/>
          </a:ln>
        </p:spPr>
        <p:txBody>
          <a:bodyPr wrap="square">
            <a:spAutoFit/>
          </a:bodyPr>
          <a:lstStyle/>
          <a:p>
            <a:pPr algn="just"/>
            <a:r>
              <a:rPr kumimoji="1" lang="ja-JP" altLang="en-US" sz="2000" dirty="0" smtClean="0">
                <a:latin typeface="Meiryo UI" panose="020B0604030504040204" pitchFamily="50" charset="-128"/>
                <a:ea typeface="Meiryo UI" panose="020B0604030504040204" pitchFamily="50" charset="-128"/>
              </a:rPr>
              <a:t>買い替えの際には燃費</a:t>
            </a:r>
            <a:r>
              <a:rPr kumimoji="1" lang="ja-JP" altLang="en-US" sz="2000" dirty="0">
                <a:latin typeface="Meiryo UI" panose="020B0604030504040204" pitchFamily="50" charset="-128"/>
                <a:ea typeface="Meiryo UI" panose="020B0604030504040204" pitchFamily="50" charset="-128"/>
              </a:rPr>
              <a:t>の良いものを。平均燃費は向上。小型車は低燃費。</a:t>
            </a:r>
            <a:r>
              <a:rPr kumimoji="1" lang="en-US" altLang="ja-JP" sz="2000" dirty="0">
                <a:latin typeface="Meiryo UI" panose="020B0604030504040204" pitchFamily="50" charset="-128"/>
                <a:ea typeface="Meiryo UI" panose="020B0604030504040204" pitchFamily="50" charset="-128"/>
              </a:rPr>
              <a:t>EV</a:t>
            </a:r>
            <a:r>
              <a:rPr kumimoji="1" lang="ja-JP" altLang="en-US" sz="2000" dirty="0">
                <a:latin typeface="Meiryo UI" panose="020B0604030504040204" pitchFamily="50" charset="-128"/>
                <a:ea typeface="Meiryo UI" panose="020B0604030504040204" pitchFamily="50" charset="-128"/>
              </a:rPr>
              <a:t>や</a:t>
            </a:r>
            <a:r>
              <a:rPr kumimoji="1" lang="en-US" altLang="ja-JP" sz="2000" dirty="0">
                <a:latin typeface="Meiryo UI" panose="020B0604030504040204" pitchFamily="50" charset="-128"/>
                <a:ea typeface="Meiryo UI" panose="020B0604030504040204" pitchFamily="50" charset="-128"/>
              </a:rPr>
              <a:t>FCV</a:t>
            </a:r>
            <a:r>
              <a:rPr kumimoji="1" lang="ja-JP" altLang="en-US" sz="2000" dirty="0" err="1">
                <a:latin typeface="Meiryo UI" panose="020B0604030504040204" pitchFamily="50" charset="-128"/>
                <a:ea typeface="Meiryo UI" panose="020B0604030504040204" pitchFamily="50" charset="-128"/>
              </a:rPr>
              <a:t>にも</a:t>
            </a:r>
            <a:r>
              <a:rPr kumimoji="1" lang="ja-JP" altLang="en-US" sz="2000" dirty="0">
                <a:latin typeface="Meiryo UI" panose="020B0604030504040204" pitchFamily="50" charset="-128"/>
                <a:ea typeface="Meiryo UI" panose="020B0604030504040204" pitchFamily="50" charset="-128"/>
              </a:rPr>
              <a:t>注目。</a:t>
            </a:r>
            <a:endParaRPr kumimoji="1" lang="en-US" altLang="ja-JP" sz="20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 xmlns:a16="http://schemas.microsoft.com/office/drawing/2014/main" id="{4B26F171-DB6C-440E-A9B1-5FF81226B18A}"/>
              </a:ext>
            </a:extLst>
          </p:cNvPr>
          <p:cNvPicPr>
            <a:picLocks noChangeAspect="1"/>
          </p:cNvPicPr>
          <p:nvPr/>
        </p:nvPicPr>
        <p:blipFill>
          <a:blip r:embed="rId4"/>
          <a:stretch>
            <a:fillRect/>
          </a:stretch>
        </p:blipFill>
        <p:spPr>
          <a:xfrm>
            <a:off x="3055625" y="4903303"/>
            <a:ext cx="772602" cy="487465"/>
          </a:xfrm>
          <a:prstGeom prst="rect">
            <a:avLst/>
          </a:prstGeom>
        </p:spPr>
      </p:pic>
      <p:pic>
        <p:nvPicPr>
          <p:cNvPr id="4" name="図 3">
            <a:extLst>
              <a:ext uri="{FF2B5EF4-FFF2-40B4-BE49-F238E27FC236}">
                <a16:creationId xmlns="" xmlns:a16="http://schemas.microsoft.com/office/drawing/2014/main" id="{A001698F-7152-4ADE-89E9-BC0DEB81F00B}"/>
              </a:ext>
            </a:extLst>
          </p:cNvPr>
          <p:cNvPicPr>
            <a:picLocks noChangeAspect="1"/>
          </p:cNvPicPr>
          <p:nvPr/>
        </p:nvPicPr>
        <p:blipFill>
          <a:blip r:embed="rId5"/>
          <a:stretch>
            <a:fillRect/>
          </a:stretch>
        </p:blipFill>
        <p:spPr>
          <a:xfrm>
            <a:off x="2771929" y="2005740"/>
            <a:ext cx="1206196" cy="590967"/>
          </a:xfrm>
          <a:prstGeom prst="rect">
            <a:avLst/>
          </a:prstGeom>
        </p:spPr>
      </p:pic>
      <p:pic>
        <p:nvPicPr>
          <p:cNvPr id="8" name="図 7">
            <a:extLst>
              <a:ext uri="{FF2B5EF4-FFF2-40B4-BE49-F238E27FC236}">
                <a16:creationId xmlns="" xmlns:a16="http://schemas.microsoft.com/office/drawing/2014/main" id="{BD42D9D8-2878-4007-872E-C4312E66051B}"/>
              </a:ext>
            </a:extLst>
          </p:cNvPr>
          <p:cNvPicPr>
            <a:picLocks noChangeAspect="1"/>
          </p:cNvPicPr>
          <p:nvPr/>
        </p:nvPicPr>
        <p:blipFill>
          <a:blip r:embed="rId6"/>
          <a:stretch>
            <a:fillRect/>
          </a:stretch>
        </p:blipFill>
        <p:spPr>
          <a:xfrm>
            <a:off x="3055625" y="3508693"/>
            <a:ext cx="753821" cy="475615"/>
          </a:xfrm>
          <a:prstGeom prst="rect">
            <a:avLst/>
          </a:prstGeom>
        </p:spPr>
      </p:pic>
      <p:sp>
        <p:nvSpPr>
          <p:cNvPr id="17" name="テキスト ボックス 16">
            <a:extLst>
              <a:ext uri="{FF2B5EF4-FFF2-40B4-BE49-F238E27FC236}">
                <a16:creationId xmlns="" xmlns:a16="http://schemas.microsoft.com/office/drawing/2014/main" id="{BE5D3F99-17E6-4D82-AD1B-C56A0FAC7100}"/>
              </a:ext>
            </a:extLst>
          </p:cNvPr>
          <p:cNvSpPr txBox="1"/>
          <p:nvPr/>
        </p:nvSpPr>
        <p:spPr>
          <a:xfrm>
            <a:off x="5791091" y="6193406"/>
            <a:ext cx="2963039" cy="577081"/>
          </a:xfrm>
          <a:prstGeom prst="rect">
            <a:avLst/>
          </a:prstGeom>
          <a:noFill/>
        </p:spPr>
        <p:txBody>
          <a:bodyPr wrap="square" rtlCol="0">
            <a:spAutoFit/>
          </a:bodyPr>
          <a:lstStyle/>
          <a:p>
            <a:pPr lvl="0" algn="ctr">
              <a:defRPr/>
            </a:pPr>
            <a:r>
              <a:rPr kumimoji="1" lang="zh-TW" altLang="en-US" sz="1050" dirty="0">
                <a:latin typeface="Meiryo UI" panose="020B0604030504040204" pitchFamily="50" charset="-128"/>
                <a:ea typeface="Meiryo UI" panose="020B0604030504040204" pitchFamily="50" charset="-128"/>
              </a:rPr>
              <a:t>出典）国土交通省　自動車燃費一覧（</a:t>
            </a:r>
            <a:r>
              <a:rPr kumimoji="1" lang="en-US" altLang="zh-TW" sz="1050" dirty="0">
                <a:latin typeface="Meiryo UI" panose="020B0604030504040204" pitchFamily="50" charset="-128"/>
                <a:ea typeface="Meiryo UI" panose="020B0604030504040204" pitchFamily="50" charset="-128"/>
              </a:rPr>
              <a:t>H25.3</a:t>
            </a:r>
            <a:r>
              <a:rPr kumimoji="1" lang="zh-TW" altLang="en-US" sz="1050" dirty="0">
                <a:latin typeface="Meiryo UI" panose="020B0604030504040204" pitchFamily="50" charset="-128"/>
                <a:ea typeface="Meiryo UI" panose="020B0604030504040204" pitchFamily="50" charset="-128"/>
              </a:rPr>
              <a:t>）</a:t>
            </a:r>
            <a:endParaRPr kumimoji="1" lang="en-US" altLang="zh-TW" sz="1050" dirty="0">
              <a:latin typeface="Meiryo UI" panose="020B0604030504040204" pitchFamily="50" charset="-128"/>
              <a:ea typeface="Meiryo UI" panose="020B0604030504040204" pitchFamily="50" charset="-128"/>
            </a:endParaRPr>
          </a:p>
          <a:p>
            <a:pPr lvl="0" algn="ctr">
              <a:defRPr/>
            </a:pPr>
            <a:r>
              <a:rPr kumimoji="1" lang="ja-JP" altLang="en-US" sz="1050" dirty="0">
                <a:latin typeface="Meiryo UI" panose="020B0604030504040204" pitchFamily="50" charset="-128"/>
                <a:ea typeface="Meiryo UI" panose="020B0604030504040204" pitchFamily="50" charset="-128"/>
              </a:rPr>
              <a:t>全国地球温暖化防止活動推進センター</a:t>
            </a:r>
            <a:endParaRPr kumimoji="1" lang="en-US" altLang="ja-JP" sz="1050" dirty="0">
              <a:latin typeface="Meiryo UI" panose="020B0604030504040204" pitchFamily="50" charset="-128"/>
              <a:ea typeface="Meiryo UI" panose="020B0604030504040204" pitchFamily="50" charset="-128"/>
            </a:endParaRPr>
          </a:p>
          <a:p>
            <a:pPr lvl="0" algn="ctr">
              <a:defRPr/>
            </a:pPr>
            <a:r>
              <a:rPr kumimoji="1" lang="ja-JP" altLang="en-US" sz="1050" dirty="0">
                <a:latin typeface="Meiryo UI" panose="020B0604030504040204" pitchFamily="50" charset="-128"/>
                <a:ea typeface="Meiryo UI" panose="020B0604030504040204" pitchFamily="50" charset="-128"/>
              </a:rPr>
              <a:t>ウェブサイト（</a:t>
            </a:r>
            <a:r>
              <a:rPr kumimoji="1" lang="en-US" altLang="ja-JP" sz="1050" dirty="0">
                <a:latin typeface="Meiryo UI" panose="020B0604030504040204" pitchFamily="50" charset="-128"/>
                <a:ea typeface="Meiryo UI" panose="020B0604030504040204" pitchFamily="50" charset="-128"/>
              </a:rPr>
              <a:t>http://www.jccca.org/</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p:txBody>
      </p:sp>
      <p:sp>
        <p:nvSpPr>
          <p:cNvPr id="6" name="タイトル 5"/>
          <p:cNvSpPr>
            <a:spLocks noGrp="1"/>
          </p:cNvSpPr>
          <p:nvPr>
            <p:ph type="ctrTitle"/>
          </p:nvPr>
        </p:nvSpPr>
        <p:spPr/>
        <p:txBody>
          <a:bodyPr/>
          <a:lstStyle/>
          <a:p>
            <a:r>
              <a:rPr kumimoji="1" lang="ja-JP" altLang="en-US" dirty="0" smtClean="0"/>
              <a:t>車のかしこい使い方</a:t>
            </a:r>
            <a:endParaRPr kumimoji="1" lang="ja-JP" altLang="en-US" dirty="0"/>
          </a:p>
        </p:txBody>
      </p:sp>
    </p:spTree>
    <p:extLst>
      <p:ext uri="{BB962C8B-B14F-4D97-AF65-F5344CB8AC3E}">
        <p14:creationId xmlns:p14="http://schemas.microsoft.com/office/powerpoint/2010/main" val="2221132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7997" y="2590800"/>
            <a:ext cx="3571372" cy="3751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図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9602" y="2590800"/>
            <a:ext cx="3039866" cy="375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p:cNvSpPr txBox="1"/>
          <p:nvPr/>
        </p:nvSpPr>
        <p:spPr>
          <a:xfrm>
            <a:off x="1318357" y="1923998"/>
            <a:ext cx="3073303" cy="615553"/>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旬の食材で</a:t>
            </a:r>
            <a:r>
              <a:rPr kumimoji="1" lang="en-US" altLang="ja-JP" sz="2000" b="1" dirty="0">
                <a:latin typeface="Meiryo UI" panose="020B0604030504040204" pitchFamily="50" charset="-128"/>
                <a:ea typeface="Meiryo UI" panose="020B0604030504040204" pitchFamily="50" charset="-128"/>
              </a:rPr>
              <a:t>CO</a:t>
            </a:r>
            <a:r>
              <a:rPr kumimoji="1" lang="en-US" altLang="ja-JP" sz="1400" b="1" dirty="0">
                <a:latin typeface="Meiryo UI" panose="020B0604030504040204" pitchFamily="50" charset="-128"/>
                <a:ea typeface="Meiryo UI" panose="020B0604030504040204" pitchFamily="50" charset="-128"/>
              </a:rPr>
              <a:t>2</a:t>
            </a:r>
            <a:r>
              <a:rPr kumimoji="1" lang="ja-JP" altLang="en-US" sz="2000" b="1" dirty="0">
                <a:latin typeface="Meiryo UI" panose="020B0604030504040204" pitchFamily="50" charset="-128"/>
                <a:ea typeface="Meiryo UI" panose="020B0604030504040204" pitchFamily="50" charset="-128"/>
              </a:rPr>
              <a:t>削減</a:t>
            </a:r>
            <a:endParaRPr kumimoji="1" lang="en-US" altLang="ja-JP" sz="20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1kg</a:t>
            </a:r>
            <a:r>
              <a:rPr kumimoji="1" lang="ja-JP" altLang="en-US" sz="1400" b="1" dirty="0">
                <a:latin typeface="Meiryo UI" panose="020B0604030504040204" pitchFamily="50" charset="-128"/>
                <a:ea typeface="Meiryo UI" panose="020B0604030504040204" pitchFamily="50" charset="-128"/>
              </a:rPr>
              <a:t>あたりの生産エネルギー）</a:t>
            </a:r>
          </a:p>
        </p:txBody>
      </p:sp>
      <p:sp>
        <p:nvSpPr>
          <p:cNvPr id="16" name="テキスト ボックス 15"/>
          <p:cNvSpPr txBox="1"/>
          <p:nvPr/>
        </p:nvSpPr>
        <p:spPr>
          <a:xfrm>
            <a:off x="5077557" y="1923998"/>
            <a:ext cx="3253643" cy="615553"/>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地元の食材で</a:t>
            </a:r>
            <a:r>
              <a:rPr kumimoji="1" lang="en-US" altLang="ja-JP" sz="2000" b="1" dirty="0">
                <a:latin typeface="Meiryo UI" panose="020B0604030504040204" pitchFamily="50" charset="-128"/>
                <a:ea typeface="Meiryo UI" panose="020B0604030504040204" pitchFamily="50" charset="-128"/>
              </a:rPr>
              <a:t>CO</a:t>
            </a:r>
            <a:r>
              <a:rPr kumimoji="1" lang="en-US" altLang="ja-JP" sz="1400" b="1" dirty="0">
                <a:latin typeface="Meiryo UI" panose="020B0604030504040204" pitchFamily="50" charset="-128"/>
                <a:ea typeface="Meiryo UI" panose="020B0604030504040204" pitchFamily="50" charset="-128"/>
              </a:rPr>
              <a:t>2</a:t>
            </a:r>
            <a:r>
              <a:rPr kumimoji="1" lang="ja-JP" altLang="en-US" sz="2000" b="1" dirty="0">
                <a:latin typeface="Meiryo UI" panose="020B0604030504040204" pitchFamily="50" charset="-128"/>
                <a:ea typeface="Meiryo UI" panose="020B0604030504040204" pitchFamily="50" charset="-128"/>
              </a:rPr>
              <a:t>削減</a:t>
            </a:r>
            <a:endParaRPr kumimoji="1" lang="en-US" altLang="ja-JP" sz="20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（一食あたりのフード・マイレージ</a:t>
            </a:r>
            <a:r>
              <a:rPr kumimoji="1" lang="en-US" altLang="ja-JP" sz="1400" b="1" dirty="0">
                <a:latin typeface="Meiryo UI" panose="020B0604030504040204" pitchFamily="50" charset="-128"/>
                <a:ea typeface="Meiryo UI" panose="020B0604030504040204" pitchFamily="50" charset="-128"/>
              </a:rPr>
              <a:t>CO</a:t>
            </a:r>
            <a:r>
              <a:rPr kumimoji="1" lang="en-US" altLang="ja-JP" sz="1050" b="1" dirty="0">
                <a:latin typeface="Meiryo UI" panose="020B0604030504040204" pitchFamily="50" charset="-128"/>
                <a:ea typeface="Meiryo UI" panose="020B0604030504040204" pitchFamily="50" charset="-128"/>
              </a:rPr>
              <a:t>2</a:t>
            </a:r>
            <a:r>
              <a:rPr kumimoji="1" lang="ja-JP" altLang="en-US" sz="1400" b="1" dirty="0">
                <a:latin typeface="Meiryo UI" panose="020B0604030504040204" pitchFamily="50" charset="-128"/>
                <a:ea typeface="Meiryo UI" panose="020B0604030504040204" pitchFamily="50" charset="-128"/>
              </a:rPr>
              <a:t>）</a:t>
            </a:r>
          </a:p>
        </p:txBody>
      </p:sp>
      <p:sp>
        <p:nvSpPr>
          <p:cNvPr id="13" name="テキスト ボックス 12">
            <a:extLst>
              <a:ext uri="{FF2B5EF4-FFF2-40B4-BE49-F238E27FC236}">
                <a16:creationId xmlns="" xmlns:a16="http://schemas.microsoft.com/office/drawing/2014/main" id="{BE5D3F99-17E6-4D82-AD1B-C56A0FAC7100}"/>
              </a:ext>
            </a:extLst>
          </p:cNvPr>
          <p:cNvSpPr txBox="1"/>
          <p:nvPr/>
        </p:nvSpPr>
        <p:spPr>
          <a:xfrm>
            <a:off x="698143" y="6332717"/>
            <a:ext cx="3884771" cy="253916"/>
          </a:xfrm>
          <a:prstGeom prst="rect">
            <a:avLst/>
          </a:prstGeom>
          <a:noFill/>
        </p:spPr>
        <p:txBody>
          <a:bodyPr wrap="square" rtlCol="0">
            <a:spAutoFit/>
          </a:bodyPr>
          <a:lstStyle/>
          <a:p>
            <a:pPr lvl="0" algn="ctr">
              <a:defRPr/>
            </a:pPr>
            <a:r>
              <a:rPr kumimoji="1" lang="ja-JP" altLang="en-US" sz="1050" dirty="0">
                <a:latin typeface="Meiryo UI" panose="020B0604030504040204" pitchFamily="50" charset="-128"/>
                <a:ea typeface="Meiryo UI" panose="020B0604030504040204" pitchFamily="50" charset="-128"/>
              </a:rPr>
              <a:t>社会法人資源協会「家庭生活のライフサイクルエネルギー」を基に作成</a:t>
            </a:r>
            <a:endParaRPr kumimoji="1" lang="en-US" altLang="ja-JP" sz="105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 xmlns:a16="http://schemas.microsoft.com/office/drawing/2014/main" id="{BE5D3F99-17E6-4D82-AD1B-C56A0FAC7100}"/>
              </a:ext>
            </a:extLst>
          </p:cNvPr>
          <p:cNvSpPr txBox="1"/>
          <p:nvPr/>
        </p:nvSpPr>
        <p:spPr>
          <a:xfrm>
            <a:off x="4933155" y="6317690"/>
            <a:ext cx="3502507" cy="253916"/>
          </a:xfrm>
          <a:prstGeom prst="rect">
            <a:avLst/>
          </a:prstGeom>
          <a:noFill/>
        </p:spPr>
        <p:txBody>
          <a:bodyPr wrap="square" rtlCol="0">
            <a:spAutoFit/>
          </a:bodyPr>
          <a:lstStyle/>
          <a:p>
            <a:pPr lvl="0" algn="ctr">
              <a:defRPr/>
            </a:pPr>
            <a:r>
              <a:rPr kumimoji="1" lang="ja-JP" altLang="en-US" sz="1050" dirty="0">
                <a:latin typeface="Meiryo UI" panose="020B0604030504040204" pitchFamily="50" charset="-128"/>
                <a:ea typeface="Meiryo UI" panose="020B0604030504040204" pitchFamily="50" charset="-128"/>
              </a:rPr>
              <a:t>京都府地球温暖化防止活動推進センターの試算を基に作成</a:t>
            </a:r>
            <a:endParaRPr kumimoji="1" lang="en-US" altLang="ja-JP" sz="105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 xmlns:a16="http://schemas.microsoft.com/office/drawing/2014/main" id="{BE5D3F99-17E6-4D82-AD1B-C56A0FAC7100}"/>
              </a:ext>
            </a:extLst>
          </p:cNvPr>
          <p:cNvSpPr txBox="1"/>
          <p:nvPr/>
        </p:nvSpPr>
        <p:spPr>
          <a:xfrm>
            <a:off x="441083" y="2334806"/>
            <a:ext cx="1297650" cy="276999"/>
          </a:xfrm>
          <a:prstGeom prst="rect">
            <a:avLst/>
          </a:prstGeom>
          <a:noFill/>
        </p:spPr>
        <p:txBody>
          <a:bodyPr wrap="square" rtlCol="0">
            <a:spAutoFit/>
          </a:bodyPr>
          <a:lstStyle/>
          <a:p>
            <a:pPr lvl="0" algn="ctr">
              <a:defRPr/>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kcal</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 xmlns:a16="http://schemas.microsoft.com/office/drawing/2014/main" id="{BE5D3F99-17E6-4D82-AD1B-C56A0FAC7100}"/>
              </a:ext>
            </a:extLst>
          </p:cNvPr>
          <p:cNvSpPr txBox="1"/>
          <p:nvPr/>
        </p:nvSpPr>
        <p:spPr>
          <a:xfrm>
            <a:off x="4232165" y="2357733"/>
            <a:ext cx="1297650" cy="276999"/>
          </a:xfrm>
          <a:prstGeom prst="rect">
            <a:avLst/>
          </a:prstGeom>
          <a:noFill/>
        </p:spPr>
        <p:txBody>
          <a:bodyPr wrap="square" rtlCol="0">
            <a:spAutoFit/>
          </a:bodyPr>
          <a:lstStyle/>
          <a:p>
            <a:pPr lvl="0" algn="ctr">
              <a:defRPr/>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CO</a:t>
            </a:r>
            <a:r>
              <a:rPr kumimoji="1" lang="en-US" altLang="ja-JP" sz="10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p:txBody>
      </p:sp>
      <p:sp>
        <p:nvSpPr>
          <p:cNvPr id="4" name="タイトル 3"/>
          <p:cNvSpPr>
            <a:spLocks noGrp="1"/>
          </p:cNvSpPr>
          <p:nvPr>
            <p:ph type="ctrTitle"/>
          </p:nvPr>
        </p:nvSpPr>
        <p:spPr/>
        <p:txBody>
          <a:bodyPr/>
          <a:lstStyle/>
          <a:p>
            <a:r>
              <a:rPr kumimoji="1" lang="ja-JP" altLang="en-US" dirty="0" smtClean="0"/>
              <a:t>食べ物の「旬」とフード・マイレージ</a:t>
            </a:r>
            <a:endParaRPr kumimoji="1" lang="ja-JP" altLang="en-US" dirty="0"/>
          </a:p>
        </p:txBody>
      </p:sp>
    </p:spTree>
    <p:extLst>
      <p:ext uri="{BB962C8B-B14F-4D97-AF65-F5344CB8AC3E}">
        <p14:creationId xmlns:p14="http://schemas.microsoft.com/office/powerpoint/2010/main" val="1720262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 xmlns:a16="http://schemas.microsoft.com/office/drawing/2014/main" id="{950237A6-EB0A-4842-ABF3-007DDB501711}"/>
              </a:ext>
            </a:extLst>
          </p:cNvPr>
          <p:cNvPicPr>
            <a:picLocks noChangeAspect="1"/>
          </p:cNvPicPr>
          <p:nvPr/>
        </p:nvPicPr>
        <p:blipFill>
          <a:blip r:embed="rId3"/>
          <a:stretch>
            <a:fillRect/>
          </a:stretch>
        </p:blipFill>
        <p:spPr>
          <a:xfrm>
            <a:off x="735983" y="5294157"/>
            <a:ext cx="1038105" cy="1182717"/>
          </a:xfrm>
          <a:prstGeom prst="rect">
            <a:avLst/>
          </a:prstGeom>
        </p:spPr>
      </p:pic>
      <p:pic>
        <p:nvPicPr>
          <p:cNvPr id="10" name="図 9">
            <a:extLst>
              <a:ext uri="{FF2B5EF4-FFF2-40B4-BE49-F238E27FC236}">
                <a16:creationId xmlns="" xmlns:a16="http://schemas.microsoft.com/office/drawing/2014/main" id="{433041C9-E08C-45DF-AECE-061926E49C6B}"/>
              </a:ext>
            </a:extLst>
          </p:cNvPr>
          <p:cNvPicPr>
            <a:picLocks noChangeAspect="1"/>
          </p:cNvPicPr>
          <p:nvPr/>
        </p:nvPicPr>
        <p:blipFill>
          <a:blip r:embed="rId4"/>
          <a:stretch>
            <a:fillRect/>
          </a:stretch>
        </p:blipFill>
        <p:spPr>
          <a:xfrm>
            <a:off x="678671" y="2486528"/>
            <a:ext cx="1040689" cy="1189359"/>
          </a:xfrm>
          <a:prstGeom prst="rect">
            <a:avLst/>
          </a:prstGeom>
        </p:spPr>
      </p:pic>
      <p:pic>
        <p:nvPicPr>
          <p:cNvPr id="12" name="図 11">
            <a:extLst>
              <a:ext uri="{FF2B5EF4-FFF2-40B4-BE49-F238E27FC236}">
                <a16:creationId xmlns="" xmlns:a16="http://schemas.microsoft.com/office/drawing/2014/main" id="{7C7132DD-8742-4EE9-AB24-D64D2914D80A}"/>
              </a:ext>
            </a:extLst>
          </p:cNvPr>
          <p:cNvPicPr>
            <a:picLocks noChangeAspect="1"/>
          </p:cNvPicPr>
          <p:nvPr/>
        </p:nvPicPr>
        <p:blipFill>
          <a:blip r:embed="rId5"/>
          <a:stretch>
            <a:fillRect/>
          </a:stretch>
        </p:blipFill>
        <p:spPr>
          <a:xfrm>
            <a:off x="2606227" y="3824624"/>
            <a:ext cx="1254234" cy="1091856"/>
          </a:xfrm>
          <a:prstGeom prst="rect">
            <a:avLst/>
          </a:prstGeom>
        </p:spPr>
      </p:pic>
      <p:pic>
        <p:nvPicPr>
          <p:cNvPr id="13" name="図 12">
            <a:extLst>
              <a:ext uri="{FF2B5EF4-FFF2-40B4-BE49-F238E27FC236}">
                <a16:creationId xmlns="" xmlns:a16="http://schemas.microsoft.com/office/drawing/2014/main" id="{F7E8A0C8-C772-473C-AB9F-09DA7799283C}"/>
              </a:ext>
            </a:extLst>
          </p:cNvPr>
          <p:cNvPicPr>
            <a:picLocks noChangeAspect="1"/>
          </p:cNvPicPr>
          <p:nvPr/>
        </p:nvPicPr>
        <p:blipFill>
          <a:blip r:embed="rId6"/>
          <a:stretch>
            <a:fillRect/>
          </a:stretch>
        </p:blipFill>
        <p:spPr>
          <a:xfrm>
            <a:off x="231741" y="3929786"/>
            <a:ext cx="1119220" cy="1061329"/>
          </a:xfrm>
          <a:prstGeom prst="rect">
            <a:avLst/>
          </a:prstGeom>
        </p:spPr>
      </p:pic>
      <p:pic>
        <p:nvPicPr>
          <p:cNvPr id="14" name="図 13">
            <a:extLst>
              <a:ext uri="{FF2B5EF4-FFF2-40B4-BE49-F238E27FC236}">
                <a16:creationId xmlns="" xmlns:a16="http://schemas.microsoft.com/office/drawing/2014/main" id="{3FD56391-1ADA-47BF-9E42-0F3E5590B36B}"/>
              </a:ext>
            </a:extLst>
          </p:cNvPr>
          <p:cNvPicPr>
            <a:picLocks noChangeAspect="1"/>
          </p:cNvPicPr>
          <p:nvPr/>
        </p:nvPicPr>
        <p:blipFill>
          <a:blip r:embed="rId7"/>
          <a:stretch>
            <a:fillRect/>
          </a:stretch>
        </p:blipFill>
        <p:spPr>
          <a:xfrm>
            <a:off x="2188878" y="5293210"/>
            <a:ext cx="1075387" cy="1219156"/>
          </a:xfrm>
          <a:prstGeom prst="rect">
            <a:avLst/>
          </a:prstGeom>
        </p:spPr>
      </p:pic>
      <p:pic>
        <p:nvPicPr>
          <p:cNvPr id="15" name="図 14">
            <a:extLst>
              <a:ext uri="{FF2B5EF4-FFF2-40B4-BE49-F238E27FC236}">
                <a16:creationId xmlns="" xmlns:a16="http://schemas.microsoft.com/office/drawing/2014/main" id="{58B52E31-C15D-432B-BD3E-B40D83F8D081}"/>
              </a:ext>
            </a:extLst>
          </p:cNvPr>
          <p:cNvPicPr>
            <a:picLocks noChangeAspect="1"/>
          </p:cNvPicPr>
          <p:nvPr/>
        </p:nvPicPr>
        <p:blipFill>
          <a:blip r:embed="rId8"/>
          <a:stretch>
            <a:fillRect/>
          </a:stretch>
        </p:blipFill>
        <p:spPr>
          <a:xfrm>
            <a:off x="2075984" y="2508504"/>
            <a:ext cx="1217730" cy="961366"/>
          </a:xfrm>
          <a:prstGeom prst="rect">
            <a:avLst/>
          </a:prstGeom>
        </p:spPr>
      </p:pic>
      <p:pic>
        <p:nvPicPr>
          <p:cNvPr id="16" name="図 15">
            <a:extLst>
              <a:ext uri="{FF2B5EF4-FFF2-40B4-BE49-F238E27FC236}">
                <a16:creationId xmlns="" xmlns:a16="http://schemas.microsoft.com/office/drawing/2014/main" id="{5FBDD2BD-82D6-4900-B129-ED13B443ADBF}"/>
              </a:ext>
            </a:extLst>
          </p:cNvPr>
          <p:cNvPicPr>
            <a:picLocks noChangeAspect="1"/>
          </p:cNvPicPr>
          <p:nvPr/>
        </p:nvPicPr>
        <p:blipFill>
          <a:blip r:embed="rId9"/>
          <a:stretch>
            <a:fillRect/>
          </a:stretch>
        </p:blipFill>
        <p:spPr>
          <a:xfrm>
            <a:off x="1455880" y="3625293"/>
            <a:ext cx="1066560" cy="1468019"/>
          </a:xfrm>
          <a:prstGeom prst="rect">
            <a:avLst/>
          </a:prstGeom>
        </p:spPr>
      </p:pic>
      <p:pic>
        <p:nvPicPr>
          <p:cNvPr id="18" name="図 17">
            <a:extLst>
              <a:ext uri="{FF2B5EF4-FFF2-40B4-BE49-F238E27FC236}">
                <a16:creationId xmlns="" xmlns:a16="http://schemas.microsoft.com/office/drawing/2014/main" id="{D7D8EB4C-B586-4A10-8A43-A5622837A56D}"/>
              </a:ext>
            </a:extLst>
          </p:cNvPr>
          <p:cNvPicPr>
            <a:picLocks noChangeAspect="1"/>
          </p:cNvPicPr>
          <p:nvPr/>
        </p:nvPicPr>
        <p:blipFill>
          <a:blip r:embed="rId10"/>
          <a:stretch>
            <a:fillRect/>
          </a:stretch>
        </p:blipFill>
        <p:spPr>
          <a:xfrm>
            <a:off x="5017895" y="2467879"/>
            <a:ext cx="931119" cy="1317622"/>
          </a:xfrm>
          <a:prstGeom prst="rect">
            <a:avLst/>
          </a:prstGeom>
        </p:spPr>
      </p:pic>
      <p:pic>
        <p:nvPicPr>
          <p:cNvPr id="27" name="図 26">
            <a:extLst>
              <a:ext uri="{FF2B5EF4-FFF2-40B4-BE49-F238E27FC236}">
                <a16:creationId xmlns="" xmlns:a16="http://schemas.microsoft.com/office/drawing/2014/main" id="{370B8987-EFBA-430C-A367-188F76C4E078}"/>
              </a:ext>
            </a:extLst>
          </p:cNvPr>
          <p:cNvPicPr>
            <a:picLocks noChangeAspect="1"/>
          </p:cNvPicPr>
          <p:nvPr/>
        </p:nvPicPr>
        <p:blipFill>
          <a:blip r:embed="rId10"/>
          <a:stretch>
            <a:fillRect/>
          </a:stretch>
        </p:blipFill>
        <p:spPr>
          <a:xfrm>
            <a:off x="5017895" y="3895878"/>
            <a:ext cx="931119" cy="1317622"/>
          </a:xfrm>
          <a:prstGeom prst="rect">
            <a:avLst/>
          </a:prstGeom>
        </p:spPr>
      </p:pic>
      <p:pic>
        <p:nvPicPr>
          <p:cNvPr id="28" name="図 27">
            <a:extLst>
              <a:ext uri="{FF2B5EF4-FFF2-40B4-BE49-F238E27FC236}">
                <a16:creationId xmlns="" xmlns:a16="http://schemas.microsoft.com/office/drawing/2014/main" id="{C7206E48-0D37-483B-B658-1755DC57B303}"/>
              </a:ext>
            </a:extLst>
          </p:cNvPr>
          <p:cNvPicPr>
            <a:picLocks noChangeAspect="1"/>
          </p:cNvPicPr>
          <p:nvPr/>
        </p:nvPicPr>
        <p:blipFill>
          <a:blip r:embed="rId10"/>
          <a:stretch>
            <a:fillRect/>
          </a:stretch>
        </p:blipFill>
        <p:spPr>
          <a:xfrm>
            <a:off x="5017896" y="5304942"/>
            <a:ext cx="931119" cy="1317622"/>
          </a:xfrm>
          <a:prstGeom prst="rect">
            <a:avLst/>
          </a:prstGeom>
        </p:spPr>
      </p:pic>
      <p:sp>
        <p:nvSpPr>
          <p:cNvPr id="26" name="テキスト ボックス 25">
            <a:extLst>
              <a:ext uri="{FF2B5EF4-FFF2-40B4-BE49-F238E27FC236}">
                <a16:creationId xmlns="" xmlns:a16="http://schemas.microsoft.com/office/drawing/2014/main" id="{2B0FCCB6-708F-45CD-A075-7D026699C307}"/>
              </a:ext>
            </a:extLst>
          </p:cNvPr>
          <p:cNvSpPr txBox="1"/>
          <p:nvPr/>
        </p:nvSpPr>
        <p:spPr>
          <a:xfrm>
            <a:off x="1736695" y="1939798"/>
            <a:ext cx="646331" cy="369332"/>
          </a:xfrm>
          <a:prstGeom prst="rect">
            <a:avLst/>
          </a:prstGeom>
          <a:noFill/>
          <a:ln>
            <a:solidFill>
              <a:schemeClr val="tx1"/>
            </a:solidFill>
          </a:ln>
        </p:spPr>
        <p:txBody>
          <a:bodyPr wrap="none" rtlCol="0">
            <a:spAutoFit/>
          </a:bodyPr>
          <a:lstStyle/>
          <a:p>
            <a:pPr algn="ctr"/>
            <a:r>
              <a:rPr kumimoji="1" lang="ja-JP" altLang="en-US" dirty="0">
                <a:latin typeface="Meiryo UI" panose="020B0604030504040204" pitchFamily="50" charset="-128"/>
                <a:ea typeface="Meiryo UI" panose="020B0604030504040204" pitchFamily="50" charset="-128"/>
              </a:rPr>
              <a:t>発電</a:t>
            </a:r>
          </a:p>
        </p:txBody>
      </p:sp>
      <p:sp>
        <p:nvSpPr>
          <p:cNvPr id="30" name="テキスト ボックス 29">
            <a:extLst>
              <a:ext uri="{FF2B5EF4-FFF2-40B4-BE49-F238E27FC236}">
                <a16:creationId xmlns="" xmlns:a16="http://schemas.microsoft.com/office/drawing/2014/main" id="{A1403F6C-7B87-4299-BCC6-2C9318146CCE}"/>
              </a:ext>
            </a:extLst>
          </p:cNvPr>
          <p:cNvSpPr txBox="1"/>
          <p:nvPr/>
        </p:nvSpPr>
        <p:spPr>
          <a:xfrm>
            <a:off x="5153408" y="1939798"/>
            <a:ext cx="646331" cy="369332"/>
          </a:xfrm>
          <a:prstGeom prst="rect">
            <a:avLst/>
          </a:prstGeom>
          <a:noFill/>
          <a:ln>
            <a:solidFill>
              <a:schemeClr val="tx1"/>
            </a:solidFill>
          </a:ln>
        </p:spPr>
        <p:txBody>
          <a:bodyPr wrap="none" rtlCol="0">
            <a:spAutoFit/>
          </a:bodyPr>
          <a:lstStyle/>
          <a:p>
            <a:pPr algn="ctr"/>
            <a:r>
              <a:rPr kumimoji="1" lang="ja-JP" altLang="en-US" dirty="0">
                <a:latin typeface="Meiryo UI" panose="020B0604030504040204" pitchFamily="50" charset="-128"/>
                <a:ea typeface="Meiryo UI" panose="020B0604030504040204" pitchFamily="50" charset="-128"/>
              </a:rPr>
              <a:t>小売</a:t>
            </a:r>
          </a:p>
        </p:txBody>
      </p:sp>
      <p:sp>
        <p:nvSpPr>
          <p:cNvPr id="31" name="テキスト ボックス 30">
            <a:extLst>
              <a:ext uri="{FF2B5EF4-FFF2-40B4-BE49-F238E27FC236}">
                <a16:creationId xmlns="" xmlns:a16="http://schemas.microsoft.com/office/drawing/2014/main" id="{81A7034D-ADFA-41EE-9DC0-73205B50E1AE}"/>
              </a:ext>
            </a:extLst>
          </p:cNvPr>
          <p:cNvSpPr txBox="1"/>
          <p:nvPr/>
        </p:nvSpPr>
        <p:spPr>
          <a:xfrm>
            <a:off x="3936984" y="1923859"/>
            <a:ext cx="646331" cy="369332"/>
          </a:xfrm>
          <a:prstGeom prst="rect">
            <a:avLst/>
          </a:prstGeom>
          <a:noFill/>
          <a:ln>
            <a:solidFill>
              <a:schemeClr val="tx1"/>
            </a:solidFill>
          </a:ln>
        </p:spPr>
        <p:txBody>
          <a:bodyPr wrap="none" rtlCol="0">
            <a:spAutoFit/>
          </a:bodyPr>
          <a:lstStyle/>
          <a:p>
            <a:pPr algn="ctr"/>
            <a:r>
              <a:rPr kumimoji="1" lang="ja-JP" altLang="en-US" dirty="0">
                <a:latin typeface="Meiryo UI" panose="020B0604030504040204" pitchFamily="50" charset="-128"/>
                <a:ea typeface="Meiryo UI" panose="020B0604030504040204" pitchFamily="50" charset="-128"/>
              </a:rPr>
              <a:t>送電</a:t>
            </a:r>
          </a:p>
        </p:txBody>
      </p:sp>
      <p:sp>
        <p:nvSpPr>
          <p:cNvPr id="29" name="テキスト ボックス 28">
            <a:extLst>
              <a:ext uri="{FF2B5EF4-FFF2-40B4-BE49-F238E27FC236}">
                <a16:creationId xmlns="" xmlns:a16="http://schemas.microsoft.com/office/drawing/2014/main" id="{1ACD0B0E-2CFE-4ADE-84BB-2972C1233AA2}"/>
              </a:ext>
            </a:extLst>
          </p:cNvPr>
          <p:cNvSpPr txBox="1"/>
          <p:nvPr/>
        </p:nvSpPr>
        <p:spPr>
          <a:xfrm>
            <a:off x="4092384" y="2640169"/>
            <a:ext cx="461665" cy="3837904"/>
          </a:xfrm>
          <a:prstGeom prst="rect">
            <a:avLst/>
          </a:prstGeom>
          <a:noFill/>
          <a:ln>
            <a:solidFill>
              <a:schemeClr val="tx1">
                <a:lumMod val="65000"/>
                <a:lumOff val="35000"/>
              </a:schemeClr>
            </a:solidFill>
            <a:prstDash val="dash"/>
          </a:ln>
        </p:spPr>
        <p:txBody>
          <a:bodyPr vert="eaVert" wrap="square" rtlCol="0">
            <a:spAutoFit/>
          </a:bodyPr>
          <a:lstStyle/>
          <a:p>
            <a:pPr algn="ctr"/>
            <a:r>
              <a:rPr kumimoji="1" lang="ja-JP" altLang="en-US" dirty="0">
                <a:solidFill>
                  <a:schemeClr val="bg2">
                    <a:lumMod val="50000"/>
                  </a:schemeClr>
                </a:solidFill>
                <a:latin typeface="Meiryo UI" panose="020B0604030504040204" pitchFamily="50" charset="-128"/>
                <a:ea typeface="Meiryo UI" panose="020B0604030504040204" pitchFamily="50" charset="-128"/>
              </a:rPr>
              <a:t>送電会社</a:t>
            </a:r>
          </a:p>
        </p:txBody>
      </p:sp>
      <p:pic>
        <p:nvPicPr>
          <p:cNvPr id="3072" name="図 3071">
            <a:extLst>
              <a:ext uri="{FF2B5EF4-FFF2-40B4-BE49-F238E27FC236}">
                <a16:creationId xmlns="" xmlns:a16="http://schemas.microsoft.com/office/drawing/2014/main" id="{09642522-D67F-46B3-B672-A382FDF055BB}"/>
              </a:ext>
            </a:extLst>
          </p:cNvPr>
          <p:cNvPicPr>
            <a:picLocks noChangeAspect="1"/>
          </p:cNvPicPr>
          <p:nvPr/>
        </p:nvPicPr>
        <p:blipFill>
          <a:blip r:embed="rId11"/>
          <a:stretch>
            <a:fillRect/>
          </a:stretch>
        </p:blipFill>
        <p:spPr>
          <a:xfrm>
            <a:off x="6830066" y="3824624"/>
            <a:ext cx="1905098" cy="1485976"/>
          </a:xfrm>
          <a:prstGeom prst="rect">
            <a:avLst/>
          </a:prstGeom>
        </p:spPr>
      </p:pic>
      <p:cxnSp>
        <p:nvCxnSpPr>
          <p:cNvPr id="3075" name="直線コネクタ 3074">
            <a:extLst>
              <a:ext uri="{FF2B5EF4-FFF2-40B4-BE49-F238E27FC236}">
                <a16:creationId xmlns="" xmlns:a16="http://schemas.microsoft.com/office/drawing/2014/main" id="{95971A22-43D1-48D6-9B67-BA69AD41E594}"/>
              </a:ext>
            </a:extLst>
          </p:cNvPr>
          <p:cNvCxnSpPr>
            <a:stCxn id="18" idx="3"/>
            <a:endCxn id="3072" idx="1"/>
          </p:cNvCxnSpPr>
          <p:nvPr/>
        </p:nvCxnSpPr>
        <p:spPr>
          <a:xfrm>
            <a:off x="5949014" y="3126690"/>
            <a:ext cx="881052" cy="1440922"/>
          </a:xfrm>
          <a:prstGeom prst="line">
            <a:avLst/>
          </a:prstGeom>
        </p:spPr>
        <p:style>
          <a:lnRef idx="1">
            <a:schemeClr val="dk1"/>
          </a:lnRef>
          <a:fillRef idx="0">
            <a:schemeClr val="dk1"/>
          </a:fillRef>
          <a:effectRef idx="0">
            <a:schemeClr val="dk1"/>
          </a:effectRef>
          <a:fontRef idx="minor">
            <a:schemeClr val="tx1"/>
          </a:fontRef>
        </p:style>
      </p:cxnSp>
      <p:cxnSp>
        <p:nvCxnSpPr>
          <p:cNvPr id="36" name="直線コネクタ 35">
            <a:extLst>
              <a:ext uri="{FF2B5EF4-FFF2-40B4-BE49-F238E27FC236}">
                <a16:creationId xmlns="" xmlns:a16="http://schemas.microsoft.com/office/drawing/2014/main" id="{7FB15B15-F3DA-4E04-AFEA-464605DE7B30}"/>
              </a:ext>
            </a:extLst>
          </p:cNvPr>
          <p:cNvCxnSpPr>
            <a:cxnSpLocks/>
            <a:stCxn id="27" idx="3"/>
            <a:endCxn id="3072" idx="1"/>
          </p:cNvCxnSpPr>
          <p:nvPr/>
        </p:nvCxnSpPr>
        <p:spPr>
          <a:xfrm>
            <a:off x="5949014" y="4554689"/>
            <a:ext cx="881052" cy="12923"/>
          </a:xfrm>
          <a:prstGeom prst="line">
            <a:avLst/>
          </a:prstGeom>
        </p:spPr>
        <p:style>
          <a:lnRef idx="1">
            <a:schemeClr val="dk1"/>
          </a:lnRef>
          <a:fillRef idx="0">
            <a:schemeClr val="dk1"/>
          </a:fillRef>
          <a:effectRef idx="0">
            <a:schemeClr val="dk1"/>
          </a:effectRef>
          <a:fontRef idx="minor">
            <a:schemeClr val="tx1"/>
          </a:fontRef>
        </p:style>
      </p:cxnSp>
      <p:cxnSp>
        <p:nvCxnSpPr>
          <p:cNvPr id="39" name="直線コネクタ 38">
            <a:extLst>
              <a:ext uri="{FF2B5EF4-FFF2-40B4-BE49-F238E27FC236}">
                <a16:creationId xmlns="" xmlns:a16="http://schemas.microsoft.com/office/drawing/2014/main" id="{52F99AED-1DD0-4BB5-9E0D-7EEB5564F6AF}"/>
              </a:ext>
            </a:extLst>
          </p:cNvPr>
          <p:cNvCxnSpPr>
            <a:cxnSpLocks/>
            <a:stCxn id="28" idx="3"/>
            <a:endCxn id="3072" idx="1"/>
          </p:cNvCxnSpPr>
          <p:nvPr/>
        </p:nvCxnSpPr>
        <p:spPr>
          <a:xfrm flipV="1">
            <a:off x="5949015" y="4567612"/>
            <a:ext cx="881051" cy="1396141"/>
          </a:xfrm>
          <a:prstGeom prst="line">
            <a:avLst/>
          </a:prstGeom>
        </p:spPr>
        <p:style>
          <a:lnRef idx="1">
            <a:schemeClr val="dk1"/>
          </a:lnRef>
          <a:fillRef idx="0">
            <a:schemeClr val="dk1"/>
          </a:fillRef>
          <a:effectRef idx="0">
            <a:schemeClr val="dk1"/>
          </a:effectRef>
          <a:fontRef idx="minor">
            <a:schemeClr val="tx1"/>
          </a:fontRef>
        </p:style>
      </p:cxnSp>
      <p:sp>
        <p:nvSpPr>
          <p:cNvPr id="46" name="テキスト ボックス 45">
            <a:extLst>
              <a:ext uri="{FF2B5EF4-FFF2-40B4-BE49-F238E27FC236}">
                <a16:creationId xmlns="" xmlns:a16="http://schemas.microsoft.com/office/drawing/2014/main" id="{DB060292-FD5B-4995-9534-0C35AAD0FC37}"/>
              </a:ext>
            </a:extLst>
          </p:cNvPr>
          <p:cNvSpPr txBox="1"/>
          <p:nvPr/>
        </p:nvSpPr>
        <p:spPr>
          <a:xfrm>
            <a:off x="5197157" y="2876851"/>
            <a:ext cx="572593" cy="369332"/>
          </a:xfrm>
          <a:prstGeom prst="rect">
            <a:avLst/>
          </a:prstGeom>
          <a:noFill/>
          <a:ln>
            <a:noFill/>
          </a:ln>
        </p:spPr>
        <p:txBody>
          <a:bodyPr wrap="none" rtlCol="0">
            <a:spAutoFit/>
          </a:bodyPr>
          <a:lstStyle/>
          <a:p>
            <a:pPr algn="ctr"/>
            <a:r>
              <a:rPr kumimoji="1" lang="en-US" altLang="ja-JP" dirty="0">
                <a:latin typeface="Meiryo UI" panose="020B0604030504040204" pitchFamily="50" charset="-128"/>
                <a:ea typeface="Meiryo UI" panose="020B0604030504040204" pitchFamily="50" charset="-128"/>
              </a:rPr>
              <a:t>A</a:t>
            </a:r>
            <a:r>
              <a:rPr kumimoji="1" lang="ja-JP" altLang="en-US" dirty="0">
                <a:latin typeface="Meiryo UI" panose="020B0604030504040204" pitchFamily="50" charset="-128"/>
                <a:ea typeface="Meiryo UI" panose="020B0604030504040204" pitchFamily="50" charset="-128"/>
              </a:rPr>
              <a:t>社</a:t>
            </a:r>
          </a:p>
        </p:txBody>
      </p:sp>
      <p:sp>
        <p:nvSpPr>
          <p:cNvPr id="47" name="テキスト ボックス 46">
            <a:extLst>
              <a:ext uri="{FF2B5EF4-FFF2-40B4-BE49-F238E27FC236}">
                <a16:creationId xmlns="" xmlns:a16="http://schemas.microsoft.com/office/drawing/2014/main" id="{41E664FA-27C3-4062-A288-F0BA02F6B3D2}"/>
              </a:ext>
            </a:extLst>
          </p:cNvPr>
          <p:cNvSpPr txBox="1"/>
          <p:nvPr/>
        </p:nvSpPr>
        <p:spPr>
          <a:xfrm>
            <a:off x="5221102" y="4275784"/>
            <a:ext cx="570990" cy="369332"/>
          </a:xfrm>
          <a:prstGeom prst="rect">
            <a:avLst/>
          </a:prstGeom>
          <a:noFill/>
          <a:ln>
            <a:noFill/>
          </a:ln>
        </p:spPr>
        <p:txBody>
          <a:bodyPr wrap="none" rtlCol="0">
            <a:spAutoFit/>
          </a:bodyPr>
          <a:lstStyle/>
          <a:p>
            <a:pPr algn="ctr"/>
            <a:r>
              <a:rPr kumimoji="1" lang="en-US" altLang="ja-JP" dirty="0">
                <a:latin typeface="Meiryo UI" panose="020B0604030504040204" pitchFamily="50" charset="-128"/>
                <a:ea typeface="Meiryo UI" panose="020B0604030504040204" pitchFamily="50" charset="-128"/>
              </a:rPr>
              <a:t>B</a:t>
            </a:r>
            <a:r>
              <a:rPr kumimoji="1" lang="ja-JP" altLang="en-US" dirty="0">
                <a:latin typeface="Meiryo UI" panose="020B0604030504040204" pitchFamily="50" charset="-128"/>
                <a:ea typeface="Meiryo UI" panose="020B0604030504040204" pitchFamily="50" charset="-128"/>
              </a:rPr>
              <a:t>社</a:t>
            </a:r>
          </a:p>
        </p:txBody>
      </p:sp>
      <p:sp>
        <p:nvSpPr>
          <p:cNvPr id="48" name="テキスト ボックス 47">
            <a:extLst>
              <a:ext uri="{FF2B5EF4-FFF2-40B4-BE49-F238E27FC236}">
                <a16:creationId xmlns="" xmlns:a16="http://schemas.microsoft.com/office/drawing/2014/main" id="{235B67C2-2B27-4D4A-92FA-2D50ABCC7A66}"/>
              </a:ext>
            </a:extLst>
          </p:cNvPr>
          <p:cNvSpPr txBox="1"/>
          <p:nvPr/>
        </p:nvSpPr>
        <p:spPr>
          <a:xfrm>
            <a:off x="5197958" y="5766164"/>
            <a:ext cx="570990" cy="369332"/>
          </a:xfrm>
          <a:prstGeom prst="rect">
            <a:avLst/>
          </a:prstGeom>
          <a:noFill/>
          <a:ln>
            <a:noFill/>
          </a:ln>
        </p:spPr>
        <p:txBody>
          <a:bodyPr wrap="none" rtlCol="0">
            <a:spAutoFit/>
          </a:bodyPr>
          <a:lstStyle/>
          <a:p>
            <a:pPr algn="ctr"/>
            <a:r>
              <a:rPr kumimoji="1" lang="en-US" altLang="ja-JP" dirty="0">
                <a:latin typeface="Meiryo UI" panose="020B0604030504040204" pitchFamily="50" charset="-128"/>
                <a:ea typeface="Meiryo UI" panose="020B0604030504040204" pitchFamily="50" charset="-128"/>
              </a:rPr>
              <a:t>C</a:t>
            </a:r>
            <a:r>
              <a:rPr kumimoji="1" lang="ja-JP" altLang="en-US" dirty="0">
                <a:latin typeface="Meiryo UI" panose="020B0604030504040204" pitchFamily="50" charset="-128"/>
                <a:ea typeface="Meiryo UI" panose="020B0604030504040204" pitchFamily="50" charset="-128"/>
              </a:rPr>
              <a:t>社</a:t>
            </a:r>
          </a:p>
        </p:txBody>
      </p:sp>
      <p:sp>
        <p:nvSpPr>
          <p:cNvPr id="3083" name="四角形: 角を丸くする 3082">
            <a:extLst>
              <a:ext uri="{FF2B5EF4-FFF2-40B4-BE49-F238E27FC236}">
                <a16:creationId xmlns="" xmlns:a16="http://schemas.microsoft.com/office/drawing/2014/main" id="{ACE7FAF5-1B3E-4079-A45D-B5CEF1B7CB68}"/>
              </a:ext>
            </a:extLst>
          </p:cNvPr>
          <p:cNvSpPr/>
          <p:nvPr/>
        </p:nvSpPr>
        <p:spPr>
          <a:xfrm>
            <a:off x="515639" y="5213500"/>
            <a:ext cx="3025083" cy="1425779"/>
          </a:xfrm>
          <a:prstGeom prst="roundRect">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 name="直線コネクタ 49">
            <a:extLst>
              <a:ext uri="{FF2B5EF4-FFF2-40B4-BE49-F238E27FC236}">
                <a16:creationId xmlns="" xmlns:a16="http://schemas.microsoft.com/office/drawing/2014/main" id="{4B87AD51-3406-4E03-A55B-CC9A58C62505}"/>
              </a:ext>
            </a:extLst>
          </p:cNvPr>
          <p:cNvCxnSpPr>
            <a:cxnSpLocks/>
            <a:stCxn id="3083" idx="3"/>
            <a:endCxn id="28" idx="1"/>
          </p:cNvCxnSpPr>
          <p:nvPr/>
        </p:nvCxnSpPr>
        <p:spPr>
          <a:xfrm>
            <a:off x="3540722" y="5926390"/>
            <a:ext cx="1477174" cy="37363"/>
          </a:xfrm>
          <a:prstGeom prst="line">
            <a:avLst/>
          </a:prstGeom>
        </p:spPr>
        <p:style>
          <a:lnRef idx="1">
            <a:schemeClr val="dk1"/>
          </a:lnRef>
          <a:fillRef idx="0">
            <a:schemeClr val="dk1"/>
          </a:fillRef>
          <a:effectRef idx="0">
            <a:schemeClr val="dk1"/>
          </a:effectRef>
          <a:fontRef idx="minor">
            <a:schemeClr val="tx1"/>
          </a:fontRef>
        </p:style>
      </p:cxnSp>
      <p:sp>
        <p:nvSpPr>
          <p:cNvPr id="3086" name="フリーフォーム: 図形 3085">
            <a:extLst>
              <a:ext uri="{FF2B5EF4-FFF2-40B4-BE49-F238E27FC236}">
                <a16:creationId xmlns="" xmlns:a16="http://schemas.microsoft.com/office/drawing/2014/main" id="{E912147E-BE16-4701-8B6F-A73A7A46CC20}"/>
              </a:ext>
            </a:extLst>
          </p:cNvPr>
          <p:cNvSpPr/>
          <p:nvPr/>
        </p:nvSpPr>
        <p:spPr>
          <a:xfrm>
            <a:off x="1455880" y="3630099"/>
            <a:ext cx="1844210" cy="2942581"/>
          </a:xfrm>
          <a:custGeom>
            <a:avLst/>
            <a:gdLst>
              <a:gd name="connsiteX0" fmla="*/ 68752 w 1966304"/>
              <a:gd name="connsiteY0" fmla="*/ 6875 h 2942581"/>
              <a:gd name="connsiteX1" fmla="*/ 1354412 w 1966304"/>
              <a:gd name="connsiteY1" fmla="*/ 0 h 2942581"/>
              <a:gd name="connsiteX2" fmla="*/ 1347537 w 1966304"/>
              <a:gd name="connsiteY2" fmla="*/ 1457540 h 2942581"/>
              <a:gd name="connsiteX3" fmla="*/ 1966304 w 1966304"/>
              <a:gd name="connsiteY3" fmla="*/ 1450665 h 2942581"/>
              <a:gd name="connsiteX4" fmla="*/ 1966304 w 1966304"/>
              <a:gd name="connsiteY4" fmla="*/ 2942581 h 2942581"/>
              <a:gd name="connsiteX5" fmla="*/ 742521 w 1966304"/>
              <a:gd name="connsiteY5" fmla="*/ 2942581 h 2942581"/>
              <a:gd name="connsiteX6" fmla="*/ 742521 w 1966304"/>
              <a:gd name="connsiteY6" fmla="*/ 1705047 h 2942581"/>
              <a:gd name="connsiteX7" fmla="*/ 0 w 1966304"/>
              <a:gd name="connsiteY7" fmla="*/ 1705047 h 2942581"/>
              <a:gd name="connsiteX8" fmla="*/ 6876 w 1966304"/>
              <a:gd name="connsiteY8" fmla="*/ 0 h 2942581"/>
              <a:gd name="connsiteX9" fmla="*/ 68752 w 1966304"/>
              <a:gd name="connsiteY9" fmla="*/ 6875 h 294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6304" h="2942581">
                <a:moveTo>
                  <a:pt x="68752" y="6875"/>
                </a:moveTo>
                <a:lnTo>
                  <a:pt x="1354412" y="0"/>
                </a:lnTo>
                <a:cubicBezTo>
                  <a:pt x="1352120" y="485847"/>
                  <a:pt x="1349829" y="971693"/>
                  <a:pt x="1347537" y="1457540"/>
                </a:cubicBezTo>
                <a:lnTo>
                  <a:pt x="1966304" y="1450665"/>
                </a:lnTo>
                <a:lnTo>
                  <a:pt x="1966304" y="2942581"/>
                </a:lnTo>
                <a:lnTo>
                  <a:pt x="742521" y="2942581"/>
                </a:lnTo>
                <a:lnTo>
                  <a:pt x="742521" y="1705047"/>
                </a:lnTo>
                <a:lnTo>
                  <a:pt x="0" y="1705047"/>
                </a:lnTo>
                <a:lnTo>
                  <a:pt x="6876" y="0"/>
                </a:lnTo>
                <a:lnTo>
                  <a:pt x="68752" y="6875"/>
                </a:lnTo>
                <a:close/>
              </a:path>
            </a:pathLst>
          </a:cu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直線コネクタ 53">
            <a:extLst>
              <a:ext uri="{FF2B5EF4-FFF2-40B4-BE49-F238E27FC236}">
                <a16:creationId xmlns="" xmlns:a16="http://schemas.microsoft.com/office/drawing/2014/main" id="{FA89F9DF-2060-4453-A1D2-7012F89CE3A0}"/>
              </a:ext>
            </a:extLst>
          </p:cNvPr>
          <p:cNvCxnSpPr>
            <a:cxnSpLocks/>
          </p:cNvCxnSpPr>
          <p:nvPr/>
        </p:nvCxnSpPr>
        <p:spPr>
          <a:xfrm>
            <a:off x="2701704" y="4359302"/>
            <a:ext cx="2362476" cy="157770"/>
          </a:xfrm>
          <a:prstGeom prst="line">
            <a:avLst/>
          </a:prstGeom>
        </p:spPr>
        <p:style>
          <a:lnRef idx="1">
            <a:schemeClr val="dk1"/>
          </a:lnRef>
          <a:fillRef idx="0">
            <a:schemeClr val="dk1"/>
          </a:fillRef>
          <a:effectRef idx="0">
            <a:schemeClr val="dk1"/>
          </a:effectRef>
          <a:fontRef idx="minor">
            <a:schemeClr val="tx1"/>
          </a:fontRef>
        </p:style>
      </p:cxnSp>
      <p:sp>
        <p:nvSpPr>
          <p:cNvPr id="3088" name="フリーフォーム: 図形 3087">
            <a:extLst>
              <a:ext uri="{FF2B5EF4-FFF2-40B4-BE49-F238E27FC236}">
                <a16:creationId xmlns="" xmlns:a16="http://schemas.microsoft.com/office/drawing/2014/main" id="{E0936D47-6761-40DD-87A3-8B71134D39A5}"/>
              </a:ext>
            </a:extLst>
          </p:cNvPr>
          <p:cNvSpPr/>
          <p:nvPr/>
        </p:nvSpPr>
        <p:spPr>
          <a:xfrm>
            <a:off x="195444" y="2401173"/>
            <a:ext cx="3259732" cy="2680378"/>
          </a:xfrm>
          <a:custGeom>
            <a:avLst/>
            <a:gdLst>
              <a:gd name="connsiteX0" fmla="*/ 432770 w 3259732"/>
              <a:gd name="connsiteY0" fmla="*/ 0 h 2680378"/>
              <a:gd name="connsiteX1" fmla="*/ 432770 w 3259732"/>
              <a:gd name="connsiteY1" fmla="*/ 1186625 h 2680378"/>
              <a:gd name="connsiteX2" fmla="*/ 0 w 3259732"/>
              <a:gd name="connsiteY2" fmla="*/ 1186625 h 2680378"/>
              <a:gd name="connsiteX3" fmla="*/ 0 w 3259732"/>
              <a:gd name="connsiteY3" fmla="*/ 2680378 h 2680378"/>
              <a:gd name="connsiteX4" fmla="*/ 1186626 w 3259732"/>
              <a:gd name="connsiteY4" fmla="*/ 2680378 h 2680378"/>
              <a:gd name="connsiteX5" fmla="*/ 1186626 w 3259732"/>
              <a:gd name="connsiteY5" fmla="*/ 1172665 h 2680378"/>
              <a:gd name="connsiteX6" fmla="*/ 3259732 w 3259732"/>
              <a:gd name="connsiteY6" fmla="*/ 1172665 h 2680378"/>
              <a:gd name="connsiteX7" fmla="*/ 3259732 w 3259732"/>
              <a:gd name="connsiteY7" fmla="*/ 6980 h 2680378"/>
              <a:gd name="connsiteX8" fmla="*/ 432770 w 3259732"/>
              <a:gd name="connsiteY8" fmla="*/ 0 h 268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9732" h="2680378">
                <a:moveTo>
                  <a:pt x="432770" y="0"/>
                </a:moveTo>
                <a:lnTo>
                  <a:pt x="432770" y="1186625"/>
                </a:lnTo>
                <a:lnTo>
                  <a:pt x="0" y="1186625"/>
                </a:lnTo>
                <a:lnTo>
                  <a:pt x="0" y="2680378"/>
                </a:lnTo>
                <a:lnTo>
                  <a:pt x="1186626" y="2680378"/>
                </a:lnTo>
                <a:lnTo>
                  <a:pt x="1186626" y="1172665"/>
                </a:lnTo>
                <a:lnTo>
                  <a:pt x="3259732" y="1172665"/>
                </a:lnTo>
                <a:lnTo>
                  <a:pt x="3259732" y="6980"/>
                </a:lnTo>
                <a:lnTo>
                  <a:pt x="432770" y="0"/>
                </a:lnTo>
                <a:close/>
              </a:path>
            </a:pathLst>
          </a:custGeom>
          <a:no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7" name="直線コネクタ 56">
            <a:extLst>
              <a:ext uri="{FF2B5EF4-FFF2-40B4-BE49-F238E27FC236}">
                <a16:creationId xmlns="" xmlns:a16="http://schemas.microsoft.com/office/drawing/2014/main" id="{003965A8-ED23-4EF5-9CC6-1BF53B418C19}"/>
              </a:ext>
            </a:extLst>
          </p:cNvPr>
          <p:cNvCxnSpPr>
            <a:cxnSpLocks/>
          </p:cNvCxnSpPr>
          <p:nvPr/>
        </p:nvCxnSpPr>
        <p:spPr>
          <a:xfrm>
            <a:off x="3455176" y="2962122"/>
            <a:ext cx="1570806" cy="99395"/>
          </a:xfrm>
          <a:prstGeom prst="line">
            <a:avLst/>
          </a:prstGeom>
        </p:spPr>
        <p:style>
          <a:lnRef idx="1">
            <a:schemeClr val="dk1"/>
          </a:lnRef>
          <a:fillRef idx="0">
            <a:schemeClr val="dk1"/>
          </a:fillRef>
          <a:effectRef idx="0">
            <a:schemeClr val="dk1"/>
          </a:effectRef>
          <a:fontRef idx="minor">
            <a:schemeClr val="tx1"/>
          </a:fontRef>
        </p:style>
      </p:cxnSp>
      <p:pic>
        <p:nvPicPr>
          <p:cNvPr id="7" name="図 6">
            <a:extLst>
              <a:ext uri="{FF2B5EF4-FFF2-40B4-BE49-F238E27FC236}">
                <a16:creationId xmlns="" xmlns:a16="http://schemas.microsoft.com/office/drawing/2014/main" id="{2F87FDD4-2ED3-45C3-8EEF-C64BECC89BB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10133" y="5438590"/>
            <a:ext cx="1431701" cy="1073776"/>
          </a:xfrm>
          <a:prstGeom prst="rect">
            <a:avLst/>
          </a:prstGeom>
        </p:spPr>
      </p:pic>
      <p:sp>
        <p:nvSpPr>
          <p:cNvPr id="59" name="テキスト ボックス 58">
            <a:extLst>
              <a:ext uri="{FF2B5EF4-FFF2-40B4-BE49-F238E27FC236}">
                <a16:creationId xmlns="" xmlns:a16="http://schemas.microsoft.com/office/drawing/2014/main" id="{A0E12C1B-ED29-4710-A2FF-E1370F9B2930}"/>
              </a:ext>
            </a:extLst>
          </p:cNvPr>
          <p:cNvSpPr txBox="1"/>
          <p:nvPr/>
        </p:nvSpPr>
        <p:spPr>
          <a:xfrm>
            <a:off x="6648102" y="1892895"/>
            <a:ext cx="2088084" cy="1754326"/>
          </a:xfrm>
          <a:prstGeom prst="rect">
            <a:avLst/>
          </a:prstGeom>
          <a:solidFill>
            <a:schemeClr val="accent2">
              <a:lumMod val="20000"/>
              <a:lumOff val="80000"/>
            </a:schemeClr>
          </a:solidFill>
          <a:ln>
            <a:solidFill>
              <a:schemeClr val="tx1"/>
            </a:solidFill>
          </a:ln>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わたしたちは</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選べる！</a:t>
            </a:r>
            <a:endParaRPr kumimoji="1" lang="en-US" altLang="ja-JP" dirty="0">
              <a:latin typeface="Meiryo UI" panose="020B0604030504040204" pitchFamily="50" charset="-128"/>
              <a:ea typeface="Meiryo UI" panose="020B0604030504040204" pitchFamily="50" charset="-128"/>
            </a:endParaRPr>
          </a:p>
          <a:p>
            <a:pPr algn="ct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電力小売会社と</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その先にある</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発電方法を</a:t>
            </a:r>
          </a:p>
        </p:txBody>
      </p:sp>
      <p:sp>
        <p:nvSpPr>
          <p:cNvPr id="4" name="タイトル 3"/>
          <p:cNvSpPr>
            <a:spLocks noGrp="1"/>
          </p:cNvSpPr>
          <p:nvPr>
            <p:ph type="ctrTitle"/>
          </p:nvPr>
        </p:nvSpPr>
        <p:spPr/>
        <p:txBody>
          <a:bodyPr/>
          <a:lstStyle/>
          <a:p>
            <a:r>
              <a:rPr kumimoji="1" lang="ja-JP" altLang="en-US" dirty="0" smtClean="0"/>
              <a:t>電力会社の選び方</a:t>
            </a:r>
            <a:endParaRPr kumimoji="1" lang="ja-JP" altLang="en-US" dirty="0"/>
          </a:p>
        </p:txBody>
      </p:sp>
    </p:spTree>
    <p:extLst>
      <p:ext uri="{BB962C8B-B14F-4D97-AF65-F5344CB8AC3E}">
        <p14:creationId xmlns:p14="http://schemas.microsoft.com/office/powerpoint/2010/main" val="3328886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635" y="1617663"/>
            <a:ext cx="6167438" cy="476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グループ化 18"/>
          <p:cNvGrpSpPr>
            <a:grpSpLocks/>
          </p:cNvGrpSpPr>
          <p:nvPr/>
        </p:nvGrpSpPr>
        <p:grpSpPr bwMode="auto">
          <a:xfrm>
            <a:off x="34925" y="1222375"/>
            <a:ext cx="8385175" cy="4930775"/>
            <a:chOff x="35496" y="442243"/>
            <a:chExt cx="8384976" cy="4930973"/>
          </a:xfrm>
        </p:grpSpPr>
        <p:sp>
          <p:nvSpPr>
            <p:cNvPr id="79878" name="テキスト ボックス 6"/>
            <p:cNvSpPr txBox="1">
              <a:spLocks noChangeArrowheads="1"/>
            </p:cNvSpPr>
            <p:nvPr/>
          </p:nvSpPr>
          <p:spPr bwMode="auto">
            <a:xfrm>
              <a:off x="35496" y="1772816"/>
              <a:ext cx="295232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SzTx/>
                <a:buFontTx/>
                <a:buNone/>
              </a:pPr>
              <a:r>
                <a:rPr lang="ja-JP" altLang="en-US" sz="2400" dirty="0" smtClean="0">
                  <a:latin typeface="Meiryo UI" panose="020B0604030504040204" pitchFamily="50" charset="-128"/>
                  <a:ea typeface="Meiryo UI" panose="020B0604030504040204" pitchFamily="50" charset="-128"/>
                  <a:cs typeface="小塚ゴシック Pro M"/>
                </a:rPr>
                <a:t>日射</a:t>
              </a:r>
              <a:r>
                <a:rPr lang="ja-JP" altLang="en-US" sz="2400" dirty="0">
                  <a:latin typeface="Meiryo UI" panose="020B0604030504040204" pitchFamily="50" charset="-128"/>
                  <a:ea typeface="Meiryo UI" panose="020B0604030504040204" pitchFamily="50" charset="-128"/>
                  <a:cs typeface="小塚ゴシック Pro M"/>
                </a:rPr>
                <a:t>に温められた窓・壁・天井から</a:t>
              </a:r>
              <a:r>
                <a:rPr lang="ja-JP" altLang="en-US" sz="2400" dirty="0" smtClean="0">
                  <a:latin typeface="Meiryo UI" panose="020B0604030504040204" pitchFamily="50" charset="-128"/>
                  <a:ea typeface="Meiryo UI" panose="020B0604030504040204" pitchFamily="50" charset="-128"/>
                  <a:cs typeface="小塚ゴシック Pro M"/>
                </a:rPr>
                <a:t>の</a:t>
              </a:r>
              <a:endParaRPr lang="en-US" altLang="ja-JP" sz="2400" dirty="0" smtClean="0">
                <a:latin typeface="Meiryo UI" panose="020B0604030504040204" pitchFamily="50" charset="-128"/>
                <a:ea typeface="Meiryo UI" panose="020B0604030504040204" pitchFamily="50" charset="-128"/>
                <a:cs typeface="小塚ゴシック Pro M"/>
              </a:endParaRPr>
            </a:p>
            <a:p>
              <a:pPr algn="ctr" eaLnBrk="1" hangingPunct="1">
                <a:spcBef>
                  <a:spcPct val="0"/>
                </a:spcBef>
                <a:buClrTx/>
                <a:buSzTx/>
                <a:buFontTx/>
                <a:buNone/>
              </a:pPr>
              <a:r>
                <a:rPr lang="ja-JP" altLang="en-US" sz="2400" dirty="0" smtClean="0">
                  <a:latin typeface="Meiryo UI" panose="020B0604030504040204" pitchFamily="50" charset="-128"/>
                  <a:ea typeface="Meiryo UI" panose="020B0604030504040204" pitchFamily="50" charset="-128"/>
                  <a:cs typeface="小塚ゴシック Pro M"/>
                </a:rPr>
                <a:t>放射熱</a:t>
              </a:r>
              <a:r>
                <a:rPr lang="ja-JP" altLang="en-US" sz="2400" dirty="0">
                  <a:latin typeface="Meiryo UI" panose="020B0604030504040204" pitchFamily="50" charset="-128"/>
                  <a:ea typeface="Meiryo UI" panose="020B0604030504040204" pitchFamily="50" charset="-128"/>
                  <a:cs typeface="小塚ゴシック Pro M"/>
                </a:rPr>
                <a:t>で</a:t>
              </a:r>
              <a:endParaRPr lang="en-US" altLang="ja-JP" sz="2400" dirty="0">
                <a:latin typeface="Meiryo UI" panose="020B0604030504040204" pitchFamily="50" charset="-128"/>
                <a:ea typeface="Meiryo UI" panose="020B0604030504040204" pitchFamily="50" charset="-128"/>
                <a:cs typeface="小塚ゴシック Pro M"/>
              </a:endParaRPr>
            </a:p>
            <a:p>
              <a:pPr algn="ctr" eaLnBrk="1" hangingPunct="1">
                <a:spcBef>
                  <a:spcPct val="0"/>
                </a:spcBef>
                <a:buClrTx/>
                <a:buSzTx/>
                <a:buFontTx/>
                <a:buNone/>
              </a:pPr>
              <a:r>
                <a:rPr lang="ja-JP" altLang="en-US" sz="2400" dirty="0">
                  <a:latin typeface="Meiryo UI" panose="020B0604030504040204" pitchFamily="50" charset="-128"/>
                  <a:ea typeface="Meiryo UI" panose="020B0604030504040204" pitchFamily="50" charset="-128"/>
                  <a:cs typeface="小塚ゴシック Pro M"/>
                </a:rPr>
                <a:t>エアコンが効かない</a:t>
              </a:r>
            </a:p>
          </p:txBody>
        </p:sp>
        <p:grpSp>
          <p:nvGrpSpPr>
            <p:cNvPr id="79879" name="グループ化 12"/>
            <p:cNvGrpSpPr>
              <a:grpSpLocks/>
            </p:cNvGrpSpPr>
            <p:nvPr/>
          </p:nvGrpSpPr>
          <p:grpSpPr bwMode="auto">
            <a:xfrm>
              <a:off x="3779912" y="3873018"/>
              <a:ext cx="2173071" cy="1500198"/>
              <a:chOff x="3923928" y="3873018"/>
              <a:chExt cx="2173071" cy="1500198"/>
            </a:xfrm>
          </p:grpSpPr>
          <p:sp>
            <p:nvSpPr>
              <p:cNvPr id="79890" name="左矢印 13"/>
              <p:cNvSpPr>
                <a:spLocks noChangeArrowheads="1"/>
              </p:cNvSpPr>
              <p:nvPr/>
            </p:nvSpPr>
            <p:spPr bwMode="auto">
              <a:xfrm flipH="1">
                <a:off x="4999562" y="3873018"/>
                <a:ext cx="1097437" cy="420078"/>
              </a:xfrm>
              <a:prstGeom prst="leftArrow">
                <a:avLst>
                  <a:gd name="adj1" fmla="val 50000"/>
                  <a:gd name="adj2" fmla="val 50000"/>
                </a:avLst>
              </a:prstGeom>
              <a:solidFill>
                <a:srgbClr val="FF9900"/>
              </a:solidFill>
              <a:ln w="9525" algn="ctr">
                <a:solidFill>
                  <a:schemeClr val="tx1"/>
                </a:solidFill>
                <a:round/>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9pPr>
              </a:lstStyle>
              <a:p>
                <a:pPr eaLnBrk="1" hangingPunct="1">
                  <a:spcBef>
                    <a:spcPct val="0"/>
                  </a:spcBef>
                  <a:buClrTx/>
                  <a:buSzTx/>
                  <a:buFontTx/>
                  <a:buNone/>
                </a:pPr>
                <a:endParaRPr kumimoji="0" lang="ja-JP" altLang="en-US" sz="3200">
                  <a:latin typeface="Arial" panose="020B0604020202020204" pitchFamily="34" charset="0"/>
                  <a:ea typeface="ＭＳ Ｐゴシック" panose="020B0600070205080204" pitchFamily="50" charset="-128"/>
                </a:endParaRPr>
              </a:p>
            </p:txBody>
          </p:sp>
          <p:sp>
            <p:nvSpPr>
              <p:cNvPr id="79891" name="左矢印 14"/>
              <p:cNvSpPr>
                <a:spLocks noChangeArrowheads="1"/>
              </p:cNvSpPr>
              <p:nvPr/>
            </p:nvSpPr>
            <p:spPr bwMode="auto">
              <a:xfrm flipH="1">
                <a:off x="4523412" y="4365104"/>
                <a:ext cx="1128708" cy="432048"/>
              </a:xfrm>
              <a:prstGeom prst="leftArrow">
                <a:avLst>
                  <a:gd name="adj1" fmla="val 50000"/>
                  <a:gd name="adj2" fmla="val 50000"/>
                </a:avLst>
              </a:prstGeom>
              <a:solidFill>
                <a:srgbClr val="FF9900"/>
              </a:solidFill>
              <a:ln w="9525" algn="ctr">
                <a:solidFill>
                  <a:schemeClr val="tx1"/>
                </a:solidFill>
                <a:round/>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9pPr>
              </a:lstStyle>
              <a:p>
                <a:pPr eaLnBrk="1" hangingPunct="1">
                  <a:spcBef>
                    <a:spcPct val="0"/>
                  </a:spcBef>
                  <a:buClrTx/>
                  <a:buSzTx/>
                  <a:buFontTx/>
                  <a:buNone/>
                </a:pPr>
                <a:endParaRPr kumimoji="0" lang="ja-JP" altLang="en-US" sz="3200">
                  <a:latin typeface="Arial" panose="020B0604020202020204" pitchFamily="34" charset="0"/>
                  <a:ea typeface="ＭＳ Ｐゴシック" panose="020B0600070205080204" pitchFamily="50" charset="-128"/>
                </a:endParaRPr>
              </a:p>
            </p:txBody>
          </p:sp>
          <p:sp>
            <p:nvSpPr>
              <p:cNvPr id="79892" name="左矢印 15"/>
              <p:cNvSpPr>
                <a:spLocks noChangeArrowheads="1"/>
              </p:cNvSpPr>
              <p:nvPr/>
            </p:nvSpPr>
            <p:spPr bwMode="auto">
              <a:xfrm flipH="1">
                <a:off x="3923928" y="4904640"/>
                <a:ext cx="1224136" cy="468576"/>
              </a:xfrm>
              <a:prstGeom prst="leftArrow">
                <a:avLst>
                  <a:gd name="adj1" fmla="val 50000"/>
                  <a:gd name="adj2" fmla="val 50000"/>
                </a:avLst>
              </a:prstGeom>
              <a:solidFill>
                <a:srgbClr val="FF9900"/>
              </a:solidFill>
              <a:ln w="9525" algn="ctr">
                <a:solidFill>
                  <a:schemeClr val="tx1"/>
                </a:solidFill>
                <a:round/>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9pPr>
              </a:lstStyle>
              <a:p>
                <a:pPr eaLnBrk="1" hangingPunct="1">
                  <a:spcBef>
                    <a:spcPct val="0"/>
                  </a:spcBef>
                  <a:buClrTx/>
                  <a:buSzTx/>
                  <a:buFontTx/>
                  <a:buNone/>
                </a:pPr>
                <a:endParaRPr kumimoji="0" lang="ja-JP" altLang="en-US" sz="3200">
                  <a:latin typeface="Arial" panose="020B0604020202020204" pitchFamily="34" charset="0"/>
                  <a:ea typeface="ＭＳ Ｐゴシック" panose="020B0600070205080204" pitchFamily="50" charset="-128"/>
                </a:endParaRPr>
              </a:p>
            </p:txBody>
          </p:sp>
        </p:grpSp>
        <p:sp>
          <p:nvSpPr>
            <p:cNvPr id="79880" name="上矢印 16"/>
            <p:cNvSpPr>
              <a:spLocks noChangeArrowheads="1"/>
            </p:cNvSpPr>
            <p:nvPr/>
          </p:nvSpPr>
          <p:spPr bwMode="auto">
            <a:xfrm rot="2734962" flipV="1">
              <a:off x="6995006" y="1449733"/>
              <a:ext cx="360040" cy="898523"/>
            </a:xfrm>
            <a:prstGeom prst="upArrow">
              <a:avLst>
                <a:gd name="adj1" fmla="val 50000"/>
                <a:gd name="adj2" fmla="val 50005"/>
              </a:avLst>
            </a:prstGeom>
            <a:solidFill>
              <a:srgbClr val="FF9900"/>
            </a:solidFill>
            <a:ln w="9525" algn="ctr">
              <a:solidFill>
                <a:schemeClr val="tx1"/>
              </a:solidFill>
              <a:round/>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9pPr>
            </a:lstStyle>
            <a:p>
              <a:pPr eaLnBrk="1" hangingPunct="1">
                <a:spcBef>
                  <a:spcPct val="0"/>
                </a:spcBef>
                <a:buClrTx/>
                <a:buSzTx/>
                <a:buFontTx/>
                <a:buNone/>
              </a:pPr>
              <a:endParaRPr kumimoji="0" lang="ja-JP" altLang="en-US" sz="3200">
                <a:latin typeface="Arial" panose="020B0604020202020204" pitchFamily="34" charset="0"/>
                <a:ea typeface="ＭＳ Ｐゴシック" panose="020B0600070205080204" pitchFamily="50" charset="-128"/>
              </a:endParaRPr>
            </a:p>
          </p:txBody>
        </p:sp>
        <p:grpSp>
          <p:nvGrpSpPr>
            <p:cNvPr id="79881" name="グループ化 31"/>
            <p:cNvGrpSpPr>
              <a:grpSpLocks/>
            </p:cNvGrpSpPr>
            <p:nvPr/>
          </p:nvGrpSpPr>
          <p:grpSpPr bwMode="auto">
            <a:xfrm>
              <a:off x="3707904" y="2420888"/>
              <a:ext cx="2173071" cy="1500198"/>
              <a:chOff x="3923928" y="3873018"/>
              <a:chExt cx="2173071" cy="1500198"/>
            </a:xfrm>
          </p:grpSpPr>
          <p:sp>
            <p:nvSpPr>
              <p:cNvPr id="79887" name="左矢印 32"/>
              <p:cNvSpPr>
                <a:spLocks noChangeArrowheads="1"/>
              </p:cNvSpPr>
              <p:nvPr/>
            </p:nvSpPr>
            <p:spPr bwMode="auto">
              <a:xfrm flipH="1">
                <a:off x="4999562" y="3873018"/>
                <a:ext cx="1097437" cy="420078"/>
              </a:xfrm>
              <a:prstGeom prst="leftArrow">
                <a:avLst>
                  <a:gd name="adj1" fmla="val 50000"/>
                  <a:gd name="adj2" fmla="val 50000"/>
                </a:avLst>
              </a:prstGeom>
              <a:solidFill>
                <a:srgbClr val="FF9900"/>
              </a:solidFill>
              <a:ln w="9525" algn="ctr">
                <a:solidFill>
                  <a:schemeClr val="tx1"/>
                </a:solidFill>
                <a:round/>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9pPr>
              </a:lstStyle>
              <a:p>
                <a:pPr eaLnBrk="1" hangingPunct="1">
                  <a:spcBef>
                    <a:spcPct val="0"/>
                  </a:spcBef>
                  <a:buClrTx/>
                  <a:buSzTx/>
                  <a:buFontTx/>
                  <a:buNone/>
                </a:pPr>
                <a:endParaRPr kumimoji="0" lang="ja-JP" altLang="en-US" sz="3200">
                  <a:latin typeface="Arial" panose="020B0604020202020204" pitchFamily="34" charset="0"/>
                  <a:ea typeface="ＭＳ Ｐゴシック" panose="020B0600070205080204" pitchFamily="50" charset="-128"/>
                </a:endParaRPr>
              </a:p>
            </p:txBody>
          </p:sp>
          <p:sp>
            <p:nvSpPr>
              <p:cNvPr id="79888" name="左矢印 33"/>
              <p:cNvSpPr>
                <a:spLocks noChangeArrowheads="1"/>
              </p:cNvSpPr>
              <p:nvPr/>
            </p:nvSpPr>
            <p:spPr bwMode="auto">
              <a:xfrm flipH="1">
                <a:off x="4523412" y="4365104"/>
                <a:ext cx="1128708" cy="432048"/>
              </a:xfrm>
              <a:prstGeom prst="leftArrow">
                <a:avLst>
                  <a:gd name="adj1" fmla="val 50000"/>
                  <a:gd name="adj2" fmla="val 50000"/>
                </a:avLst>
              </a:prstGeom>
              <a:solidFill>
                <a:srgbClr val="FF9900"/>
              </a:solidFill>
              <a:ln w="9525" algn="ctr">
                <a:solidFill>
                  <a:schemeClr val="tx1"/>
                </a:solidFill>
                <a:round/>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9pPr>
              </a:lstStyle>
              <a:p>
                <a:pPr eaLnBrk="1" hangingPunct="1">
                  <a:spcBef>
                    <a:spcPct val="0"/>
                  </a:spcBef>
                  <a:buClrTx/>
                  <a:buSzTx/>
                  <a:buFontTx/>
                  <a:buNone/>
                </a:pPr>
                <a:endParaRPr kumimoji="0" lang="ja-JP" altLang="en-US" sz="3200">
                  <a:latin typeface="Arial" panose="020B0604020202020204" pitchFamily="34" charset="0"/>
                  <a:ea typeface="ＭＳ Ｐゴシック" panose="020B0600070205080204" pitchFamily="50" charset="-128"/>
                </a:endParaRPr>
              </a:p>
            </p:txBody>
          </p:sp>
          <p:sp>
            <p:nvSpPr>
              <p:cNvPr id="79889" name="左矢印 34"/>
              <p:cNvSpPr>
                <a:spLocks noChangeArrowheads="1"/>
              </p:cNvSpPr>
              <p:nvPr/>
            </p:nvSpPr>
            <p:spPr bwMode="auto">
              <a:xfrm flipH="1">
                <a:off x="3923928" y="4904640"/>
                <a:ext cx="1224136" cy="468576"/>
              </a:xfrm>
              <a:prstGeom prst="leftArrow">
                <a:avLst>
                  <a:gd name="adj1" fmla="val 50000"/>
                  <a:gd name="adj2" fmla="val 50000"/>
                </a:avLst>
              </a:prstGeom>
              <a:solidFill>
                <a:srgbClr val="FF9900"/>
              </a:solidFill>
              <a:ln w="9525" algn="ctr">
                <a:solidFill>
                  <a:schemeClr val="tx1"/>
                </a:solidFill>
                <a:round/>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9pPr>
              </a:lstStyle>
              <a:p>
                <a:pPr eaLnBrk="1" hangingPunct="1">
                  <a:spcBef>
                    <a:spcPct val="0"/>
                  </a:spcBef>
                  <a:buClrTx/>
                  <a:buSzTx/>
                  <a:buFontTx/>
                  <a:buNone/>
                </a:pPr>
                <a:endParaRPr kumimoji="0" lang="ja-JP" altLang="en-US" sz="3200">
                  <a:latin typeface="Arial" panose="020B0604020202020204" pitchFamily="34" charset="0"/>
                  <a:ea typeface="ＭＳ Ｐゴシック" panose="020B0600070205080204" pitchFamily="50" charset="-128"/>
                </a:endParaRPr>
              </a:p>
            </p:txBody>
          </p:sp>
        </p:grpSp>
        <p:sp>
          <p:nvSpPr>
            <p:cNvPr id="79882" name="上矢印 35"/>
            <p:cNvSpPr>
              <a:spLocks noChangeArrowheads="1"/>
            </p:cNvSpPr>
            <p:nvPr/>
          </p:nvSpPr>
          <p:spPr bwMode="auto">
            <a:xfrm rot="2734962" flipV="1">
              <a:off x="7359143" y="1816647"/>
              <a:ext cx="360040" cy="898524"/>
            </a:xfrm>
            <a:prstGeom prst="upArrow">
              <a:avLst>
                <a:gd name="adj1" fmla="val 50000"/>
                <a:gd name="adj2" fmla="val 50005"/>
              </a:avLst>
            </a:prstGeom>
            <a:solidFill>
              <a:srgbClr val="FF9900"/>
            </a:solidFill>
            <a:ln w="9525" algn="ctr">
              <a:solidFill>
                <a:schemeClr val="tx1"/>
              </a:solidFill>
              <a:round/>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9pPr>
            </a:lstStyle>
            <a:p>
              <a:pPr eaLnBrk="1" hangingPunct="1">
                <a:spcBef>
                  <a:spcPct val="0"/>
                </a:spcBef>
                <a:buClrTx/>
                <a:buSzTx/>
                <a:buFontTx/>
                <a:buNone/>
              </a:pPr>
              <a:endParaRPr kumimoji="0" lang="ja-JP" altLang="en-US" sz="3200">
                <a:latin typeface="Arial" panose="020B0604020202020204" pitchFamily="34" charset="0"/>
                <a:ea typeface="ＭＳ Ｐゴシック" panose="020B0600070205080204" pitchFamily="50" charset="-128"/>
              </a:endParaRPr>
            </a:p>
          </p:txBody>
        </p:sp>
        <p:sp>
          <p:nvSpPr>
            <p:cNvPr id="79883" name="上矢印 36"/>
            <p:cNvSpPr>
              <a:spLocks noChangeArrowheads="1"/>
            </p:cNvSpPr>
            <p:nvPr/>
          </p:nvSpPr>
          <p:spPr bwMode="auto">
            <a:xfrm rot="2734962" flipV="1">
              <a:off x="7791191" y="2270621"/>
              <a:ext cx="360040" cy="898523"/>
            </a:xfrm>
            <a:prstGeom prst="upArrow">
              <a:avLst>
                <a:gd name="adj1" fmla="val 50000"/>
                <a:gd name="adj2" fmla="val 50005"/>
              </a:avLst>
            </a:prstGeom>
            <a:solidFill>
              <a:srgbClr val="FF9900"/>
            </a:solidFill>
            <a:ln w="9525" algn="ctr">
              <a:solidFill>
                <a:schemeClr val="tx1"/>
              </a:solidFill>
              <a:round/>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9pPr>
            </a:lstStyle>
            <a:p>
              <a:pPr eaLnBrk="1" hangingPunct="1">
                <a:spcBef>
                  <a:spcPct val="0"/>
                </a:spcBef>
                <a:buClrTx/>
                <a:buSzTx/>
                <a:buFontTx/>
                <a:buNone/>
              </a:pPr>
              <a:endParaRPr kumimoji="0" lang="ja-JP" altLang="en-US" sz="3200">
                <a:latin typeface="Arial" panose="020B0604020202020204" pitchFamily="34" charset="0"/>
                <a:ea typeface="ＭＳ Ｐゴシック" panose="020B0600070205080204" pitchFamily="50" charset="-128"/>
              </a:endParaRPr>
            </a:p>
          </p:txBody>
        </p:sp>
        <p:sp>
          <p:nvSpPr>
            <p:cNvPr id="79884" name="上矢印 37"/>
            <p:cNvSpPr>
              <a:spLocks noChangeArrowheads="1"/>
            </p:cNvSpPr>
            <p:nvPr/>
          </p:nvSpPr>
          <p:spPr bwMode="auto">
            <a:xfrm flipV="1">
              <a:off x="6084168" y="442243"/>
              <a:ext cx="360040" cy="610491"/>
            </a:xfrm>
            <a:prstGeom prst="upArrow">
              <a:avLst>
                <a:gd name="adj1" fmla="val 50000"/>
                <a:gd name="adj2" fmla="val 49997"/>
              </a:avLst>
            </a:prstGeom>
            <a:solidFill>
              <a:srgbClr val="FF9900"/>
            </a:solidFill>
            <a:ln w="9525" algn="ctr">
              <a:solidFill>
                <a:schemeClr val="tx1"/>
              </a:solidFill>
              <a:round/>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9pPr>
            </a:lstStyle>
            <a:p>
              <a:pPr eaLnBrk="1" hangingPunct="1">
                <a:spcBef>
                  <a:spcPct val="0"/>
                </a:spcBef>
                <a:buClrTx/>
                <a:buSzTx/>
                <a:buFontTx/>
                <a:buNone/>
              </a:pPr>
              <a:endParaRPr kumimoji="0" lang="ja-JP" altLang="en-US" sz="3200">
                <a:latin typeface="Arial" panose="020B0604020202020204" pitchFamily="34" charset="0"/>
                <a:ea typeface="ＭＳ Ｐゴシック" panose="020B0600070205080204" pitchFamily="50" charset="-128"/>
              </a:endParaRPr>
            </a:p>
          </p:txBody>
        </p:sp>
        <p:sp>
          <p:nvSpPr>
            <p:cNvPr id="79885" name="上矢印 38"/>
            <p:cNvSpPr>
              <a:spLocks noChangeArrowheads="1"/>
            </p:cNvSpPr>
            <p:nvPr/>
          </p:nvSpPr>
          <p:spPr bwMode="auto">
            <a:xfrm flipV="1">
              <a:off x="6948264" y="442244"/>
              <a:ext cx="360040" cy="610492"/>
            </a:xfrm>
            <a:prstGeom prst="upArrow">
              <a:avLst>
                <a:gd name="adj1" fmla="val 50000"/>
                <a:gd name="adj2" fmla="val 49997"/>
              </a:avLst>
            </a:prstGeom>
            <a:solidFill>
              <a:srgbClr val="FF9900"/>
            </a:solidFill>
            <a:ln w="9525" algn="ctr">
              <a:solidFill>
                <a:schemeClr val="tx1"/>
              </a:solidFill>
              <a:round/>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9pPr>
            </a:lstStyle>
            <a:p>
              <a:pPr eaLnBrk="1" hangingPunct="1">
                <a:spcBef>
                  <a:spcPct val="0"/>
                </a:spcBef>
                <a:buClrTx/>
                <a:buSzTx/>
                <a:buFontTx/>
                <a:buNone/>
              </a:pPr>
              <a:endParaRPr kumimoji="0" lang="ja-JP" altLang="en-US" sz="3200">
                <a:latin typeface="Arial" panose="020B0604020202020204" pitchFamily="34" charset="0"/>
                <a:ea typeface="ＭＳ Ｐゴシック" panose="020B0600070205080204" pitchFamily="50" charset="-128"/>
              </a:endParaRPr>
            </a:p>
          </p:txBody>
        </p:sp>
        <p:sp>
          <p:nvSpPr>
            <p:cNvPr id="79886" name="上矢印 39"/>
            <p:cNvSpPr>
              <a:spLocks noChangeArrowheads="1"/>
            </p:cNvSpPr>
            <p:nvPr/>
          </p:nvSpPr>
          <p:spPr bwMode="auto">
            <a:xfrm flipV="1">
              <a:off x="7812360" y="442244"/>
              <a:ext cx="360040" cy="610491"/>
            </a:xfrm>
            <a:prstGeom prst="upArrow">
              <a:avLst>
                <a:gd name="adj1" fmla="val 50000"/>
                <a:gd name="adj2" fmla="val 49997"/>
              </a:avLst>
            </a:prstGeom>
            <a:solidFill>
              <a:srgbClr val="FF9900"/>
            </a:solidFill>
            <a:ln w="9525" algn="ctr">
              <a:solidFill>
                <a:schemeClr val="tx1"/>
              </a:solidFill>
              <a:round/>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9pPr>
            </a:lstStyle>
            <a:p>
              <a:pPr eaLnBrk="1" hangingPunct="1">
                <a:spcBef>
                  <a:spcPct val="0"/>
                </a:spcBef>
                <a:buClrTx/>
                <a:buSzTx/>
                <a:buFontTx/>
                <a:buNone/>
              </a:pPr>
              <a:endParaRPr kumimoji="0" lang="ja-JP" altLang="en-US" sz="3200">
                <a:latin typeface="Arial" panose="020B0604020202020204" pitchFamily="34" charset="0"/>
                <a:ea typeface="ＭＳ Ｐゴシック" panose="020B0600070205080204" pitchFamily="50" charset="-128"/>
              </a:endParaRPr>
            </a:p>
          </p:txBody>
        </p:sp>
      </p:grpSp>
      <p:sp>
        <p:nvSpPr>
          <p:cNvPr id="41" name="テキスト ボックス 40"/>
          <p:cNvSpPr txBox="1">
            <a:spLocks noChangeArrowheads="1"/>
          </p:cNvSpPr>
          <p:nvPr/>
        </p:nvSpPr>
        <p:spPr bwMode="auto">
          <a:xfrm>
            <a:off x="77788" y="4727575"/>
            <a:ext cx="29527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SzTx/>
              <a:buFontTx/>
              <a:buNone/>
            </a:pPr>
            <a:r>
              <a:rPr lang="ja-JP" altLang="en-US" sz="2400" dirty="0" smtClean="0">
                <a:latin typeface="Meiryo UI" panose="020B0604030504040204" pitchFamily="50" charset="-128"/>
                <a:ea typeface="Meiryo UI" panose="020B0604030504040204" pitchFamily="50" charset="-128"/>
                <a:cs typeface="小塚ゴシック Pro M"/>
              </a:rPr>
              <a:t>カーテン</a:t>
            </a:r>
            <a:r>
              <a:rPr lang="ja-JP" altLang="en-US" sz="2400" dirty="0">
                <a:latin typeface="Meiryo UI" panose="020B0604030504040204" pitchFamily="50" charset="-128"/>
                <a:ea typeface="Meiryo UI" panose="020B0604030504040204" pitchFamily="50" charset="-128"/>
                <a:cs typeface="小塚ゴシック Pro M"/>
              </a:rPr>
              <a:t>をしても</a:t>
            </a:r>
            <a:endParaRPr lang="en-US" altLang="ja-JP" sz="2400" dirty="0">
              <a:latin typeface="Meiryo UI" panose="020B0604030504040204" pitchFamily="50" charset="-128"/>
              <a:ea typeface="Meiryo UI" panose="020B0604030504040204" pitchFamily="50" charset="-128"/>
              <a:cs typeface="小塚ゴシック Pro M"/>
            </a:endParaRPr>
          </a:p>
          <a:p>
            <a:pPr algn="ctr" eaLnBrk="1" hangingPunct="1">
              <a:spcBef>
                <a:spcPct val="0"/>
              </a:spcBef>
              <a:buClrTx/>
              <a:buSzTx/>
              <a:buFontTx/>
              <a:buNone/>
            </a:pPr>
            <a:r>
              <a:rPr lang="ja-JP" altLang="en-US" sz="2400" dirty="0">
                <a:latin typeface="Meiryo UI" panose="020B0604030504040204" pitchFamily="50" charset="-128"/>
                <a:ea typeface="Meiryo UI" panose="020B0604030504040204" pitchFamily="50" charset="-128"/>
                <a:cs typeface="小塚ゴシック Pro M"/>
              </a:rPr>
              <a:t>窓枠・ガラス・</a:t>
            </a:r>
            <a:endParaRPr lang="en-US" altLang="ja-JP" sz="2400" dirty="0">
              <a:latin typeface="Meiryo UI" panose="020B0604030504040204" pitchFamily="50" charset="-128"/>
              <a:ea typeface="Meiryo UI" panose="020B0604030504040204" pitchFamily="50" charset="-128"/>
              <a:cs typeface="小塚ゴシック Pro M"/>
            </a:endParaRPr>
          </a:p>
          <a:p>
            <a:pPr algn="ctr" eaLnBrk="1" hangingPunct="1">
              <a:spcBef>
                <a:spcPct val="0"/>
              </a:spcBef>
              <a:buClrTx/>
              <a:buSzTx/>
              <a:buFontTx/>
              <a:buNone/>
            </a:pPr>
            <a:r>
              <a:rPr lang="ja-JP" altLang="en-US" sz="2400" dirty="0">
                <a:latin typeface="Meiryo UI" panose="020B0604030504040204" pitchFamily="50" charset="-128"/>
                <a:ea typeface="Meiryo UI" panose="020B0604030504040204" pitchFamily="50" charset="-128"/>
                <a:cs typeface="小塚ゴシック Pro M"/>
              </a:rPr>
              <a:t>布地が温められ、</a:t>
            </a:r>
            <a:endParaRPr lang="en-US" altLang="ja-JP" sz="2400" dirty="0">
              <a:latin typeface="Meiryo UI" panose="020B0604030504040204" pitchFamily="50" charset="-128"/>
              <a:ea typeface="Meiryo UI" panose="020B0604030504040204" pitchFamily="50" charset="-128"/>
              <a:cs typeface="小塚ゴシック Pro M"/>
            </a:endParaRPr>
          </a:p>
          <a:p>
            <a:pPr algn="ctr" eaLnBrk="1" hangingPunct="1">
              <a:spcBef>
                <a:spcPct val="0"/>
              </a:spcBef>
              <a:buClrTx/>
              <a:buSzTx/>
              <a:buFontTx/>
              <a:buNone/>
            </a:pPr>
            <a:r>
              <a:rPr lang="ja-JP" altLang="en-US" sz="2400" dirty="0">
                <a:latin typeface="Meiryo UI" panose="020B0604030504040204" pitchFamily="50" charset="-128"/>
                <a:ea typeface="Meiryo UI" panose="020B0604030504040204" pitchFamily="50" charset="-128"/>
                <a:cs typeface="小塚ゴシック Pro M"/>
              </a:rPr>
              <a:t>熱が放射される</a:t>
            </a:r>
          </a:p>
        </p:txBody>
      </p:sp>
      <p:sp>
        <p:nvSpPr>
          <p:cNvPr id="2" name="タイトル 1"/>
          <p:cNvSpPr>
            <a:spLocks noGrp="1"/>
          </p:cNvSpPr>
          <p:nvPr>
            <p:ph type="ctrTitle"/>
          </p:nvPr>
        </p:nvSpPr>
        <p:spPr/>
        <p:txBody>
          <a:bodyPr/>
          <a:lstStyle/>
          <a:p>
            <a:r>
              <a:rPr kumimoji="1" lang="ja-JP" altLang="en-US" dirty="0" smtClean="0"/>
              <a:t>夏のかしこい暮らし</a:t>
            </a:r>
            <a:r>
              <a:rPr lang="ja-JP" altLang="en-US" dirty="0"/>
              <a:t>（</a:t>
            </a:r>
            <a:r>
              <a:rPr kumimoji="1" lang="ja-JP" altLang="en-US" dirty="0" smtClean="0"/>
              <a:t>対策前</a:t>
            </a:r>
            <a:r>
              <a:rPr lang="ja-JP" altLang="en-US" dirty="0" smtClean="0"/>
              <a:t>）</a:t>
            </a:r>
            <a:endParaRPr kumimoji="1" lang="ja-JP" altLang="en-US" dirty="0"/>
          </a:p>
        </p:txBody>
      </p:sp>
    </p:spTree>
    <p:extLst>
      <p:ext uri="{BB962C8B-B14F-4D97-AF65-F5344CB8AC3E}">
        <p14:creationId xmlns:p14="http://schemas.microsoft.com/office/powerpoint/2010/main" val="3606027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夏：窓からの熱の</a:t>
            </a:r>
            <a:r>
              <a:rPr lang="ja-JP" altLang="en-US" dirty="0"/>
              <a:t>イメージ</a:t>
            </a:r>
            <a:endParaRPr kumimoji="1" lang="ja-JP" altLang="en-US" dirty="0"/>
          </a:p>
        </p:txBody>
      </p:sp>
      <p:grpSp>
        <p:nvGrpSpPr>
          <p:cNvPr id="5" name="グループ化 4"/>
          <p:cNvGrpSpPr/>
          <p:nvPr/>
        </p:nvGrpSpPr>
        <p:grpSpPr>
          <a:xfrm>
            <a:off x="1174770" y="1702585"/>
            <a:ext cx="6853662" cy="4683039"/>
            <a:chOff x="1174770" y="1702585"/>
            <a:chExt cx="6853662" cy="4683039"/>
          </a:xfrm>
        </p:grpSpPr>
        <p:pic>
          <p:nvPicPr>
            <p:cNvPr id="3" name="図 1"/>
            <p:cNvPicPr>
              <a:picLocks noChangeAspect="1"/>
            </p:cNvPicPr>
            <p:nvPr/>
          </p:nvPicPr>
          <p:blipFill rotWithShape="1">
            <a:blip r:embed="rId3">
              <a:extLst>
                <a:ext uri="{28A0092B-C50C-407E-A947-70E740481C1C}">
                  <a14:useLocalDpi xmlns:a14="http://schemas.microsoft.com/office/drawing/2010/main" val="0"/>
                </a:ext>
              </a:extLst>
            </a:blip>
            <a:srcRect b="5430"/>
            <a:stretch/>
          </p:blipFill>
          <p:spPr bwMode="auto">
            <a:xfrm>
              <a:off x="1174770" y="1702585"/>
              <a:ext cx="6853662" cy="468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p:cNvSpPr/>
            <p:nvPr/>
          </p:nvSpPr>
          <p:spPr>
            <a:xfrm>
              <a:off x="2978600" y="5978502"/>
              <a:ext cx="807016" cy="407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テキスト ボックス 5">
            <a:extLst>
              <a:ext uri="{FF2B5EF4-FFF2-40B4-BE49-F238E27FC236}">
                <a16:creationId xmlns="" xmlns:a16="http://schemas.microsoft.com/office/drawing/2014/main" id="{C09612BD-D0AB-463E-ADC5-D16E486EFD74}"/>
              </a:ext>
            </a:extLst>
          </p:cNvPr>
          <p:cNvSpPr txBox="1"/>
          <p:nvPr/>
        </p:nvSpPr>
        <p:spPr>
          <a:xfrm>
            <a:off x="5850570" y="6385624"/>
            <a:ext cx="2896467" cy="415498"/>
          </a:xfrm>
          <a:prstGeom prst="rect">
            <a:avLst/>
          </a:prstGeom>
          <a:noFill/>
        </p:spPr>
        <p:txBody>
          <a:bodyPr wrap="square" rtlCol="0">
            <a:spAutoFit/>
          </a:bodyPr>
          <a:lstStyle/>
          <a:p>
            <a:pPr algn="r"/>
            <a:r>
              <a:rPr kumimoji="1" lang="ja-JP" altLang="en-US" sz="1050" dirty="0">
                <a:latin typeface="Meiryo UI" panose="020B0604030504040204" pitchFamily="50" charset="-128"/>
                <a:ea typeface="Meiryo UI" panose="020B0604030504040204" pitchFamily="50" charset="-128"/>
              </a:rPr>
              <a:t>出典）京都府立大学</a:t>
            </a:r>
            <a:r>
              <a:rPr kumimoji="1" lang="ja-JP" altLang="en-US" sz="1050" dirty="0" smtClean="0">
                <a:latin typeface="Meiryo UI" panose="020B0604030504040204" pitchFamily="50" charset="-128"/>
                <a:ea typeface="Meiryo UI" panose="020B0604030504040204" pitchFamily="50" charset="-128"/>
              </a:rPr>
              <a:t>建築環境</a:t>
            </a:r>
            <a:r>
              <a:rPr kumimoji="1" lang="ja-JP" altLang="en-US" sz="1050" dirty="0">
                <a:latin typeface="Meiryo UI" panose="020B0604030504040204" pitchFamily="50" charset="-128"/>
                <a:ea typeface="Meiryo UI" panose="020B0604030504040204" pitchFamily="50" charset="-128"/>
              </a:rPr>
              <a:t>工学</a:t>
            </a:r>
            <a:r>
              <a:rPr kumimoji="1" lang="ja-JP" altLang="en-US" sz="1050" dirty="0" smtClean="0">
                <a:latin typeface="Meiryo UI" panose="020B0604030504040204" pitchFamily="50" charset="-128"/>
                <a:ea typeface="Meiryo UI" panose="020B0604030504040204" pitchFamily="50" charset="-128"/>
              </a:rPr>
              <a:t>研究室</a:t>
            </a:r>
            <a:r>
              <a:rPr kumimoji="1" lang="ja-JP" altLang="en-US" sz="1050" dirty="0">
                <a:latin typeface="Meiryo UI" panose="020B0604030504040204" pitchFamily="50" charset="-128"/>
                <a:ea typeface="Meiryo UI" panose="020B0604030504040204" pitchFamily="50" charset="-128"/>
              </a:rPr>
              <a:t>作成</a:t>
            </a:r>
            <a:endParaRPr kumimoji="1" lang="en-US" altLang="ja-JP" sz="1050" dirty="0">
              <a:latin typeface="Meiryo UI" panose="020B0604030504040204" pitchFamily="50" charset="-128"/>
              <a:ea typeface="Meiryo UI" panose="020B0604030504040204" pitchFamily="50" charset="-128"/>
            </a:endParaRPr>
          </a:p>
          <a:p>
            <a:pPr algn="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住まいと住まい方の工夫で熱中症対策</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より</a:t>
            </a:r>
          </a:p>
        </p:txBody>
      </p:sp>
    </p:spTree>
    <p:extLst>
      <p:ext uri="{BB962C8B-B14F-4D97-AF65-F5344CB8AC3E}">
        <p14:creationId xmlns:p14="http://schemas.microsoft.com/office/powerpoint/2010/main" val="2800917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5691" y="1572768"/>
            <a:ext cx="6940092" cy="46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a:spLocks noChangeArrowheads="1"/>
          </p:cNvSpPr>
          <p:nvPr/>
        </p:nvSpPr>
        <p:spPr bwMode="auto">
          <a:xfrm>
            <a:off x="153607" y="2201737"/>
            <a:ext cx="31806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SzTx/>
              <a:buFontTx/>
              <a:buNone/>
            </a:pPr>
            <a:r>
              <a:rPr lang="ja-JP" altLang="en-US" sz="2400" dirty="0">
                <a:latin typeface="Meiryo UI" panose="020B0604030504040204" pitchFamily="50" charset="-128"/>
                <a:ea typeface="Meiryo UI" panose="020B0604030504040204" pitchFamily="50" charset="-128"/>
                <a:cs typeface="小塚ゴシック Pro M"/>
              </a:rPr>
              <a:t>すだれ・よしず・シェードで窓の外から日射をカット</a:t>
            </a:r>
          </a:p>
        </p:txBody>
      </p:sp>
      <p:sp>
        <p:nvSpPr>
          <p:cNvPr id="41" name="テキスト ボックス 40"/>
          <p:cNvSpPr txBox="1">
            <a:spLocks noChangeArrowheads="1"/>
          </p:cNvSpPr>
          <p:nvPr/>
        </p:nvSpPr>
        <p:spPr bwMode="auto">
          <a:xfrm>
            <a:off x="153607" y="3715511"/>
            <a:ext cx="233474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SzTx/>
              <a:buFontTx/>
              <a:buNone/>
            </a:pPr>
            <a:r>
              <a:rPr lang="ja-JP" altLang="en-US" sz="2400" dirty="0">
                <a:latin typeface="Meiryo UI" panose="020B0604030504040204" pitchFamily="50" charset="-128"/>
                <a:ea typeface="Meiryo UI" panose="020B0604030504040204" pitchFamily="50" charset="-128"/>
                <a:cs typeface="小塚ゴシック Pro M"/>
              </a:rPr>
              <a:t>エアコンと</a:t>
            </a:r>
            <a:endParaRPr lang="en-US" altLang="ja-JP" sz="2400" dirty="0">
              <a:latin typeface="Meiryo UI" panose="020B0604030504040204" pitchFamily="50" charset="-128"/>
              <a:ea typeface="Meiryo UI" panose="020B0604030504040204" pitchFamily="50" charset="-128"/>
              <a:cs typeface="小塚ゴシック Pro M"/>
            </a:endParaRPr>
          </a:p>
          <a:p>
            <a:pPr algn="ctr" eaLnBrk="1" hangingPunct="1">
              <a:spcBef>
                <a:spcPct val="0"/>
              </a:spcBef>
              <a:buClrTx/>
              <a:buSzTx/>
              <a:buFontTx/>
              <a:buNone/>
            </a:pPr>
            <a:r>
              <a:rPr lang="ja-JP" altLang="en-US" sz="2400" dirty="0">
                <a:latin typeface="Meiryo UI" panose="020B0604030504040204" pitchFamily="50" charset="-128"/>
                <a:ea typeface="Meiryo UI" panose="020B0604030504040204" pitchFamily="50" charset="-128"/>
                <a:cs typeface="小塚ゴシック Pro M"/>
              </a:rPr>
              <a:t>扇風機を併用し</a:t>
            </a:r>
            <a:endParaRPr lang="en-US" altLang="ja-JP" sz="2400" dirty="0">
              <a:latin typeface="Meiryo UI" panose="020B0604030504040204" pitchFamily="50" charset="-128"/>
              <a:ea typeface="Meiryo UI" panose="020B0604030504040204" pitchFamily="50" charset="-128"/>
              <a:cs typeface="小塚ゴシック Pro M"/>
            </a:endParaRPr>
          </a:p>
          <a:p>
            <a:pPr algn="ctr" eaLnBrk="1" hangingPunct="1">
              <a:spcBef>
                <a:spcPct val="0"/>
              </a:spcBef>
              <a:buClrTx/>
              <a:buSzTx/>
              <a:buFontTx/>
              <a:buNone/>
            </a:pPr>
            <a:r>
              <a:rPr lang="ja-JP" altLang="en-US" sz="2400" dirty="0">
                <a:latin typeface="Meiryo UI" panose="020B0604030504040204" pitchFamily="50" charset="-128"/>
                <a:ea typeface="Meiryo UI" panose="020B0604030504040204" pitchFamily="50" charset="-128"/>
                <a:cs typeface="小塚ゴシック Pro M"/>
              </a:rPr>
              <a:t>体</a:t>
            </a:r>
            <a:r>
              <a:rPr lang="ja-JP" altLang="en-US" sz="2400" dirty="0" smtClean="0">
                <a:latin typeface="Meiryo UI" panose="020B0604030504040204" pitchFamily="50" charset="-128"/>
                <a:ea typeface="Meiryo UI" panose="020B0604030504040204" pitchFamily="50" charset="-128"/>
                <a:cs typeface="小塚ゴシック Pro M"/>
              </a:rPr>
              <a:t>に風を当てる</a:t>
            </a:r>
            <a:r>
              <a:rPr lang="ja-JP" altLang="en-US" sz="2400" dirty="0">
                <a:latin typeface="Meiryo UI" panose="020B0604030504040204" pitchFamily="50" charset="-128"/>
                <a:ea typeface="Meiryo UI" panose="020B0604030504040204" pitchFamily="50" charset="-128"/>
                <a:cs typeface="小塚ゴシック Pro M"/>
              </a:rPr>
              <a:t>と、</a:t>
            </a:r>
            <a:endParaRPr lang="en-US" altLang="ja-JP" sz="2400" dirty="0">
              <a:latin typeface="Meiryo UI" panose="020B0604030504040204" pitchFamily="50" charset="-128"/>
              <a:ea typeface="Meiryo UI" panose="020B0604030504040204" pitchFamily="50" charset="-128"/>
              <a:cs typeface="小塚ゴシック Pro M"/>
            </a:endParaRPr>
          </a:p>
          <a:p>
            <a:pPr algn="ctr" eaLnBrk="1" hangingPunct="1">
              <a:spcBef>
                <a:spcPct val="0"/>
              </a:spcBef>
              <a:buClrTx/>
              <a:buSzTx/>
              <a:buFontTx/>
              <a:buNone/>
            </a:pPr>
            <a:r>
              <a:rPr lang="ja-JP" altLang="en-US" sz="2400" dirty="0">
                <a:latin typeface="Meiryo UI" panose="020B0604030504040204" pitchFamily="50" charset="-128"/>
                <a:ea typeface="Meiryo UI" panose="020B0604030504040204" pitchFamily="50" charset="-128"/>
                <a:cs typeface="小塚ゴシック Pro M"/>
              </a:rPr>
              <a:t>体感温度が</a:t>
            </a:r>
            <a:endParaRPr lang="en-US" altLang="ja-JP" sz="2400" dirty="0">
              <a:latin typeface="Meiryo UI" panose="020B0604030504040204" pitchFamily="50" charset="-128"/>
              <a:ea typeface="Meiryo UI" panose="020B0604030504040204" pitchFamily="50" charset="-128"/>
              <a:cs typeface="小塚ゴシック Pro M"/>
            </a:endParaRPr>
          </a:p>
          <a:p>
            <a:pPr algn="ctr" eaLnBrk="1" hangingPunct="1">
              <a:spcBef>
                <a:spcPct val="0"/>
              </a:spcBef>
              <a:buClrTx/>
              <a:buSzTx/>
              <a:buFontTx/>
              <a:buNone/>
            </a:pPr>
            <a:r>
              <a:rPr lang="en-US" altLang="ja-JP" sz="2400" dirty="0">
                <a:latin typeface="Meiryo UI" panose="020B0604030504040204" pitchFamily="50" charset="-128"/>
                <a:ea typeface="Meiryo UI" panose="020B0604030504040204" pitchFamily="50" charset="-128"/>
                <a:cs typeface="小塚ゴシック Pro M"/>
              </a:rPr>
              <a:t>1</a:t>
            </a:r>
            <a:r>
              <a:rPr lang="ja-JP" altLang="en-US" sz="2400" dirty="0">
                <a:latin typeface="Meiryo UI" panose="020B0604030504040204" pitchFamily="50" charset="-128"/>
                <a:ea typeface="Meiryo UI" panose="020B0604030504040204" pitchFamily="50" charset="-128"/>
                <a:cs typeface="小塚ゴシック Pro M"/>
              </a:rPr>
              <a:t>～</a:t>
            </a:r>
            <a:r>
              <a:rPr lang="en-US" altLang="ja-JP" sz="2400" dirty="0">
                <a:latin typeface="Meiryo UI" panose="020B0604030504040204" pitchFamily="50" charset="-128"/>
                <a:ea typeface="Meiryo UI" panose="020B0604030504040204" pitchFamily="50" charset="-128"/>
                <a:cs typeface="小塚ゴシック Pro M"/>
              </a:rPr>
              <a:t>3</a:t>
            </a:r>
            <a:r>
              <a:rPr lang="ja-JP" altLang="en-US" sz="2400" dirty="0">
                <a:latin typeface="Meiryo UI" panose="020B0604030504040204" pitchFamily="50" charset="-128"/>
                <a:ea typeface="Meiryo UI" panose="020B0604030504040204" pitchFamily="50" charset="-128"/>
                <a:cs typeface="小塚ゴシック Pro M"/>
              </a:rPr>
              <a:t>℃下がる</a:t>
            </a:r>
          </a:p>
        </p:txBody>
      </p:sp>
      <p:sp>
        <p:nvSpPr>
          <p:cNvPr id="6" name="テキスト ボックス 5"/>
          <p:cNvSpPr txBox="1">
            <a:spLocks noChangeArrowheads="1"/>
          </p:cNvSpPr>
          <p:nvPr/>
        </p:nvSpPr>
        <p:spPr bwMode="auto">
          <a:xfrm>
            <a:off x="153607" y="6234313"/>
            <a:ext cx="83782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SzTx/>
              <a:buFontTx/>
              <a:buNone/>
            </a:pPr>
            <a:r>
              <a:rPr lang="ja-JP" altLang="en-US" sz="1800" dirty="0">
                <a:latin typeface="Meiryo UI" panose="020B0604030504040204" pitchFamily="50" charset="-128"/>
                <a:ea typeface="Meiryo UI" panose="020B0604030504040204" pitchFamily="50" charset="-128"/>
                <a:cs typeface="小塚ゴシック Pro M"/>
              </a:rPr>
              <a:t>日射遮蔽は</a:t>
            </a:r>
            <a:r>
              <a:rPr lang="en-US" altLang="ja-JP" sz="1800" dirty="0">
                <a:latin typeface="Meiryo UI" panose="020B0604030504040204" pitchFamily="50" charset="-128"/>
                <a:ea typeface="Meiryo UI" panose="020B0604030504040204" pitchFamily="50" charset="-128"/>
                <a:cs typeface="小塚ゴシック Pro M"/>
              </a:rPr>
              <a:t>DIY</a:t>
            </a:r>
            <a:r>
              <a:rPr lang="ja-JP" altLang="en-US" sz="1800" dirty="0">
                <a:latin typeface="Meiryo UI" panose="020B0604030504040204" pitchFamily="50" charset="-128"/>
                <a:ea typeface="Meiryo UI" panose="020B0604030504040204" pitchFamily="50" charset="-128"/>
                <a:cs typeface="小塚ゴシック Pro M"/>
              </a:rPr>
              <a:t>で一定可能</a:t>
            </a:r>
            <a:endParaRPr lang="en-US" altLang="ja-JP" sz="1800" dirty="0">
              <a:latin typeface="Meiryo UI" panose="020B0604030504040204" pitchFamily="50" charset="-128"/>
              <a:ea typeface="Meiryo UI" panose="020B0604030504040204" pitchFamily="50" charset="-128"/>
              <a:cs typeface="小塚ゴシック Pro M"/>
            </a:endParaRPr>
          </a:p>
          <a:p>
            <a:pPr algn="ctr" eaLnBrk="1" hangingPunct="1">
              <a:spcBef>
                <a:spcPct val="0"/>
              </a:spcBef>
              <a:buClrTx/>
              <a:buSzTx/>
              <a:buFontTx/>
              <a:buNone/>
            </a:pPr>
            <a:r>
              <a:rPr lang="ja-JP" altLang="en-US" sz="1800" dirty="0">
                <a:latin typeface="Meiryo UI" panose="020B0604030504040204" pitchFamily="50" charset="-128"/>
                <a:ea typeface="Meiryo UI" panose="020B0604030504040204" pitchFamily="50" charset="-128"/>
                <a:cs typeface="小塚ゴシック Pro M"/>
              </a:rPr>
              <a:t>天井断熱は有効／遮熱</a:t>
            </a:r>
            <a:r>
              <a:rPr lang="en-US" altLang="ja-JP" sz="1800" dirty="0">
                <a:latin typeface="Meiryo UI" panose="020B0604030504040204" pitchFamily="50" charset="-128"/>
                <a:ea typeface="Meiryo UI" panose="020B0604030504040204" pitchFamily="50" charset="-128"/>
                <a:cs typeface="小塚ゴシック Pro M"/>
              </a:rPr>
              <a:t>Low-e</a:t>
            </a:r>
            <a:r>
              <a:rPr lang="ja-JP" altLang="en-US" sz="1800" dirty="0">
                <a:latin typeface="Meiryo UI" panose="020B0604030504040204" pitchFamily="50" charset="-128"/>
                <a:ea typeface="Meiryo UI" panose="020B0604030504040204" pitchFamily="50" charset="-128"/>
                <a:cs typeface="小塚ゴシック Pro M"/>
              </a:rPr>
              <a:t>複層ガラスは有効</a:t>
            </a:r>
          </a:p>
        </p:txBody>
      </p:sp>
      <p:sp>
        <p:nvSpPr>
          <p:cNvPr id="2" name="タイトル 1"/>
          <p:cNvSpPr>
            <a:spLocks noGrp="1"/>
          </p:cNvSpPr>
          <p:nvPr>
            <p:ph type="ctrTitle"/>
          </p:nvPr>
        </p:nvSpPr>
        <p:spPr/>
        <p:txBody>
          <a:bodyPr/>
          <a:lstStyle/>
          <a:p>
            <a:r>
              <a:rPr kumimoji="1" lang="ja-JP" altLang="en-US" dirty="0" smtClean="0"/>
              <a:t>夏のかしこい暮らし</a:t>
            </a:r>
            <a:r>
              <a:rPr lang="ja-JP" altLang="en-US" dirty="0"/>
              <a:t>（</a:t>
            </a:r>
            <a:r>
              <a:rPr kumimoji="1" lang="ja-JP" altLang="en-US" dirty="0" smtClean="0"/>
              <a:t>対策後</a:t>
            </a:r>
            <a:r>
              <a:rPr lang="ja-JP" altLang="en-US" dirty="0"/>
              <a:t>）</a:t>
            </a:r>
            <a:endParaRPr kumimoji="1" lang="ja-JP" altLang="en-US" dirty="0"/>
          </a:p>
        </p:txBody>
      </p:sp>
    </p:spTree>
    <p:extLst>
      <p:ext uri="{BB962C8B-B14F-4D97-AF65-F5344CB8AC3E}">
        <p14:creationId xmlns:p14="http://schemas.microsoft.com/office/powerpoint/2010/main" val="3234015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冬のかしこい暮らし（対策前）</a:t>
            </a:r>
            <a:endParaRPr kumimoji="1" lang="ja-JP" altLang="en-US" dirty="0"/>
          </a:p>
        </p:txBody>
      </p:sp>
      <p:pic>
        <p:nvPicPr>
          <p:cNvPr id="70659"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3347" y="1476693"/>
            <a:ext cx="6167438" cy="476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グループ化 30"/>
          <p:cNvGrpSpPr>
            <a:grpSpLocks/>
          </p:cNvGrpSpPr>
          <p:nvPr/>
        </p:nvGrpSpPr>
        <p:grpSpPr bwMode="auto">
          <a:xfrm>
            <a:off x="2662047" y="1398905"/>
            <a:ext cx="5832475" cy="1590675"/>
            <a:chOff x="2771800" y="758087"/>
            <a:chExt cx="5832648" cy="1590793"/>
          </a:xfrm>
        </p:grpSpPr>
        <p:sp>
          <p:nvSpPr>
            <p:cNvPr id="70679" name="テキスト ボックス 5"/>
            <p:cNvSpPr txBox="1">
              <a:spLocks noChangeArrowheads="1"/>
            </p:cNvSpPr>
            <p:nvPr/>
          </p:nvSpPr>
          <p:spPr bwMode="auto">
            <a:xfrm>
              <a:off x="2771800" y="758087"/>
              <a:ext cx="58326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9pPr>
            </a:lstStyle>
            <a:p>
              <a:pPr eaLnBrk="1" hangingPunct="1">
                <a:spcBef>
                  <a:spcPct val="0"/>
                </a:spcBef>
                <a:buClrTx/>
                <a:buSzTx/>
                <a:buFontTx/>
                <a:buNone/>
              </a:pPr>
              <a:r>
                <a:rPr lang="ja-JP" altLang="en-US" sz="2400" dirty="0">
                  <a:latin typeface="Meiryo UI" panose="020B0604030504040204" pitchFamily="50" charset="-128"/>
                  <a:ea typeface="Meiryo UI" panose="020B0604030504040204" pitchFamily="50" charset="-128"/>
                  <a:cs typeface="小塚ゴシック Pro M"/>
                </a:rPr>
                <a:t>暖かい空気は軽いので上に舞い上がる</a:t>
              </a:r>
            </a:p>
          </p:txBody>
        </p:sp>
        <p:sp>
          <p:nvSpPr>
            <p:cNvPr id="70680" name="上カーブ矢印 9"/>
            <p:cNvSpPr>
              <a:spLocks noChangeArrowheads="1"/>
            </p:cNvSpPr>
            <p:nvPr/>
          </p:nvSpPr>
          <p:spPr bwMode="auto">
            <a:xfrm flipH="1">
              <a:off x="4355976" y="1772816"/>
              <a:ext cx="1260140" cy="576064"/>
            </a:xfrm>
            <a:prstGeom prst="curvedUpArrow">
              <a:avLst>
                <a:gd name="adj1" fmla="val 24994"/>
                <a:gd name="adj2" fmla="val 43730"/>
                <a:gd name="adj3" fmla="val 25000"/>
              </a:avLst>
            </a:prstGeom>
            <a:solidFill>
              <a:srgbClr val="FF0000"/>
            </a:solidFill>
            <a:ln w="9525" algn="ctr">
              <a:solidFill>
                <a:schemeClr val="tx1"/>
              </a:solidFill>
              <a:round/>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9pPr>
            </a:lstStyle>
            <a:p>
              <a:pPr eaLnBrk="1" hangingPunct="1">
                <a:spcBef>
                  <a:spcPct val="0"/>
                </a:spcBef>
                <a:buClrTx/>
                <a:buSzTx/>
                <a:buFontTx/>
                <a:buNone/>
              </a:pPr>
              <a:endParaRPr kumimoji="0" lang="ja-JP" altLang="en-US" sz="3200">
                <a:latin typeface="Arial" panose="020B0604020202020204" pitchFamily="34" charset="0"/>
                <a:ea typeface="ＭＳ Ｐゴシック" panose="020B0600070205080204" pitchFamily="50" charset="-128"/>
              </a:endParaRPr>
            </a:p>
          </p:txBody>
        </p:sp>
        <p:sp>
          <p:nvSpPr>
            <p:cNvPr id="70681" name="上カーブ矢印 10"/>
            <p:cNvSpPr>
              <a:spLocks noChangeArrowheads="1"/>
            </p:cNvSpPr>
            <p:nvPr/>
          </p:nvSpPr>
          <p:spPr bwMode="auto">
            <a:xfrm>
              <a:off x="5940152" y="1772816"/>
              <a:ext cx="1584176" cy="504056"/>
            </a:xfrm>
            <a:prstGeom prst="curvedUpArrow">
              <a:avLst>
                <a:gd name="adj1" fmla="val 24997"/>
                <a:gd name="adj2" fmla="val 49995"/>
                <a:gd name="adj3" fmla="val 25000"/>
              </a:avLst>
            </a:prstGeom>
            <a:solidFill>
              <a:srgbClr val="FF0000"/>
            </a:solidFill>
            <a:ln w="9525" algn="ctr">
              <a:solidFill>
                <a:schemeClr val="tx1"/>
              </a:solidFill>
              <a:round/>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9pPr>
            </a:lstStyle>
            <a:p>
              <a:pPr eaLnBrk="1" hangingPunct="1">
                <a:spcBef>
                  <a:spcPct val="0"/>
                </a:spcBef>
                <a:buClrTx/>
                <a:buSzTx/>
                <a:buFontTx/>
                <a:buNone/>
              </a:pPr>
              <a:endParaRPr kumimoji="0" lang="ja-JP" altLang="en-US" sz="3200">
                <a:latin typeface="Arial" panose="020B0604020202020204" pitchFamily="34" charset="0"/>
                <a:ea typeface="ＭＳ Ｐゴシック" panose="020B0600070205080204" pitchFamily="50" charset="-128"/>
              </a:endParaRPr>
            </a:p>
          </p:txBody>
        </p:sp>
        <p:sp>
          <p:nvSpPr>
            <p:cNvPr id="70682" name="上カーブ矢印 11"/>
            <p:cNvSpPr>
              <a:spLocks noChangeArrowheads="1"/>
            </p:cNvSpPr>
            <p:nvPr/>
          </p:nvSpPr>
          <p:spPr bwMode="auto">
            <a:xfrm>
              <a:off x="6444208" y="1772816"/>
              <a:ext cx="2016224" cy="432048"/>
            </a:xfrm>
            <a:prstGeom prst="curvedUpArrow">
              <a:avLst>
                <a:gd name="adj1" fmla="val 25019"/>
                <a:gd name="adj2" fmla="val 49994"/>
                <a:gd name="adj3" fmla="val 25000"/>
              </a:avLst>
            </a:prstGeom>
            <a:solidFill>
              <a:srgbClr val="FF0000"/>
            </a:solidFill>
            <a:ln w="9525" algn="ctr">
              <a:solidFill>
                <a:schemeClr val="tx1"/>
              </a:solidFill>
              <a:round/>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9pPr>
            </a:lstStyle>
            <a:p>
              <a:pPr eaLnBrk="1" hangingPunct="1">
                <a:spcBef>
                  <a:spcPct val="0"/>
                </a:spcBef>
                <a:buClrTx/>
                <a:buSzTx/>
                <a:buFontTx/>
                <a:buNone/>
              </a:pPr>
              <a:endParaRPr kumimoji="0" lang="ja-JP" altLang="en-US" sz="3200">
                <a:latin typeface="Arial" panose="020B0604020202020204" pitchFamily="34" charset="0"/>
                <a:ea typeface="ＭＳ Ｐゴシック" panose="020B0600070205080204" pitchFamily="50" charset="-128"/>
              </a:endParaRPr>
            </a:p>
          </p:txBody>
        </p:sp>
      </p:grpSp>
      <p:grpSp>
        <p:nvGrpSpPr>
          <p:cNvPr id="28" name="グループ化 27"/>
          <p:cNvGrpSpPr>
            <a:grpSpLocks/>
          </p:cNvGrpSpPr>
          <p:nvPr/>
        </p:nvGrpSpPr>
        <p:grpSpPr bwMode="auto">
          <a:xfrm>
            <a:off x="-1778" y="3132455"/>
            <a:ext cx="8169275" cy="1595438"/>
            <a:chOff x="107504" y="2492896"/>
            <a:chExt cx="8170245" cy="1595676"/>
          </a:xfrm>
        </p:grpSpPr>
        <p:sp>
          <p:nvSpPr>
            <p:cNvPr id="70673" name="テキスト ボックス 6"/>
            <p:cNvSpPr txBox="1">
              <a:spLocks noChangeArrowheads="1"/>
            </p:cNvSpPr>
            <p:nvPr/>
          </p:nvSpPr>
          <p:spPr bwMode="auto">
            <a:xfrm>
              <a:off x="107504" y="2492896"/>
              <a:ext cx="29523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SzTx/>
                <a:buFontTx/>
                <a:buNone/>
              </a:pPr>
              <a:r>
                <a:rPr lang="ja-JP" altLang="en-US" sz="2400" dirty="0" smtClean="0">
                  <a:latin typeface="Meiryo UI" panose="020B0604030504040204" pitchFamily="50" charset="-128"/>
                  <a:ea typeface="Meiryo UI" panose="020B0604030504040204" pitchFamily="50" charset="-128"/>
                  <a:cs typeface="小塚ゴシック Pro M"/>
                </a:rPr>
                <a:t>壁や窓が冷たいと</a:t>
              </a:r>
              <a:endParaRPr lang="en-US" altLang="ja-JP" sz="2400" dirty="0">
                <a:latin typeface="Meiryo UI" panose="020B0604030504040204" pitchFamily="50" charset="-128"/>
                <a:ea typeface="Meiryo UI" panose="020B0604030504040204" pitchFamily="50" charset="-128"/>
                <a:cs typeface="小塚ゴシック Pro M"/>
              </a:endParaRPr>
            </a:p>
            <a:p>
              <a:pPr algn="ctr" eaLnBrk="1" hangingPunct="1">
                <a:spcBef>
                  <a:spcPct val="0"/>
                </a:spcBef>
                <a:buClrTx/>
                <a:buSzTx/>
                <a:buFontTx/>
                <a:buNone/>
              </a:pPr>
              <a:r>
                <a:rPr lang="ja-JP" altLang="en-US" sz="2400" dirty="0">
                  <a:latin typeface="Meiryo UI" panose="020B0604030504040204" pitchFamily="50" charset="-128"/>
                  <a:ea typeface="Meiryo UI" panose="020B0604030504040204" pitchFamily="50" charset="-128"/>
                  <a:cs typeface="小塚ゴシック Pro M"/>
                </a:rPr>
                <a:t>放射で</a:t>
              </a:r>
              <a:r>
                <a:rPr lang="ja-JP" altLang="en-US" sz="2400" dirty="0" smtClean="0">
                  <a:latin typeface="Meiryo UI" panose="020B0604030504040204" pitchFamily="50" charset="-128"/>
                  <a:ea typeface="Meiryo UI" panose="020B0604030504040204" pitchFamily="50" charset="-128"/>
                  <a:cs typeface="小塚ゴシック Pro M"/>
                </a:rPr>
                <a:t>熱が奪われる</a:t>
              </a:r>
              <a:endParaRPr lang="ja-JP" altLang="en-US" sz="2400" dirty="0">
                <a:latin typeface="Meiryo UI" panose="020B0604030504040204" pitchFamily="50" charset="-128"/>
                <a:ea typeface="Meiryo UI" panose="020B0604030504040204" pitchFamily="50" charset="-128"/>
                <a:cs typeface="小塚ゴシック Pro M"/>
              </a:endParaRPr>
            </a:p>
          </p:txBody>
        </p:sp>
        <p:sp>
          <p:nvSpPr>
            <p:cNvPr id="70674" name="左矢印 13"/>
            <p:cNvSpPr>
              <a:spLocks noChangeArrowheads="1"/>
            </p:cNvSpPr>
            <p:nvPr/>
          </p:nvSpPr>
          <p:spPr bwMode="auto">
            <a:xfrm>
              <a:off x="5256076" y="2936444"/>
              <a:ext cx="1044116" cy="360040"/>
            </a:xfrm>
            <a:prstGeom prst="leftArrow">
              <a:avLst>
                <a:gd name="adj1" fmla="val 50000"/>
                <a:gd name="adj2" fmla="val 49998"/>
              </a:avLst>
            </a:prstGeom>
            <a:solidFill>
              <a:srgbClr val="FF9900"/>
            </a:solidFill>
            <a:ln w="9525" algn="ctr">
              <a:solidFill>
                <a:schemeClr val="tx1"/>
              </a:solidFill>
              <a:round/>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9pPr>
            </a:lstStyle>
            <a:p>
              <a:pPr eaLnBrk="1" hangingPunct="1">
                <a:spcBef>
                  <a:spcPct val="0"/>
                </a:spcBef>
                <a:buClrTx/>
                <a:buSzTx/>
                <a:buFontTx/>
                <a:buNone/>
              </a:pPr>
              <a:endParaRPr kumimoji="0" lang="ja-JP" altLang="en-US" sz="3200">
                <a:latin typeface="Arial" panose="020B0604020202020204" pitchFamily="34" charset="0"/>
                <a:ea typeface="ＭＳ Ｐゴシック" panose="020B0600070205080204" pitchFamily="50" charset="-128"/>
              </a:endParaRPr>
            </a:p>
          </p:txBody>
        </p:sp>
        <p:sp>
          <p:nvSpPr>
            <p:cNvPr id="70675" name="左矢印 14"/>
            <p:cNvSpPr>
              <a:spLocks noChangeArrowheads="1"/>
            </p:cNvSpPr>
            <p:nvPr/>
          </p:nvSpPr>
          <p:spPr bwMode="auto">
            <a:xfrm>
              <a:off x="4950042" y="3334230"/>
              <a:ext cx="1044116" cy="360040"/>
            </a:xfrm>
            <a:prstGeom prst="leftArrow">
              <a:avLst>
                <a:gd name="adj1" fmla="val 50000"/>
                <a:gd name="adj2" fmla="val 49998"/>
              </a:avLst>
            </a:prstGeom>
            <a:solidFill>
              <a:srgbClr val="FF9900"/>
            </a:solidFill>
            <a:ln w="9525" algn="ctr">
              <a:solidFill>
                <a:schemeClr val="tx1"/>
              </a:solidFill>
              <a:round/>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9pPr>
            </a:lstStyle>
            <a:p>
              <a:pPr eaLnBrk="1" hangingPunct="1">
                <a:spcBef>
                  <a:spcPct val="0"/>
                </a:spcBef>
                <a:buClrTx/>
                <a:buSzTx/>
                <a:buFontTx/>
                <a:buNone/>
              </a:pPr>
              <a:endParaRPr kumimoji="0" lang="ja-JP" altLang="en-US" sz="3200">
                <a:latin typeface="Arial" panose="020B0604020202020204" pitchFamily="34" charset="0"/>
                <a:ea typeface="ＭＳ Ｐゴシック" panose="020B0600070205080204" pitchFamily="50" charset="-128"/>
              </a:endParaRPr>
            </a:p>
          </p:txBody>
        </p:sp>
        <p:sp>
          <p:nvSpPr>
            <p:cNvPr id="70676" name="左矢印 15"/>
            <p:cNvSpPr>
              <a:spLocks noChangeArrowheads="1"/>
            </p:cNvSpPr>
            <p:nvPr/>
          </p:nvSpPr>
          <p:spPr bwMode="auto">
            <a:xfrm>
              <a:off x="4700257" y="3728532"/>
              <a:ext cx="1044116" cy="360040"/>
            </a:xfrm>
            <a:prstGeom prst="leftArrow">
              <a:avLst>
                <a:gd name="adj1" fmla="val 50000"/>
                <a:gd name="adj2" fmla="val 49998"/>
              </a:avLst>
            </a:prstGeom>
            <a:solidFill>
              <a:srgbClr val="FF9900"/>
            </a:solidFill>
            <a:ln w="9525" algn="ctr">
              <a:solidFill>
                <a:schemeClr val="tx1"/>
              </a:solidFill>
              <a:round/>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9pPr>
            </a:lstStyle>
            <a:p>
              <a:pPr eaLnBrk="1" hangingPunct="1">
                <a:spcBef>
                  <a:spcPct val="0"/>
                </a:spcBef>
                <a:buClrTx/>
                <a:buSzTx/>
                <a:buFontTx/>
                <a:buNone/>
              </a:pPr>
              <a:endParaRPr kumimoji="0" lang="ja-JP" altLang="en-US" sz="3200">
                <a:latin typeface="Arial" panose="020B0604020202020204" pitchFamily="34" charset="0"/>
                <a:ea typeface="ＭＳ Ｐゴシック" panose="020B0600070205080204" pitchFamily="50" charset="-128"/>
              </a:endParaRPr>
            </a:p>
          </p:txBody>
        </p:sp>
        <p:sp>
          <p:nvSpPr>
            <p:cNvPr id="70677" name="上矢印 16"/>
            <p:cNvSpPr>
              <a:spLocks noChangeArrowheads="1"/>
            </p:cNvSpPr>
            <p:nvPr/>
          </p:nvSpPr>
          <p:spPr bwMode="auto">
            <a:xfrm rot="3829837">
              <a:off x="7655375" y="2311426"/>
              <a:ext cx="360040" cy="786338"/>
            </a:xfrm>
            <a:prstGeom prst="upArrow">
              <a:avLst>
                <a:gd name="adj1" fmla="val 50000"/>
                <a:gd name="adj2" fmla="val 50000"/>
              </a:avLst>
            </a:prstGeom>
            <a:solidFill>
              <a:srgbClr val="FF9900"/>
            </a:solidFill>
            <a:ln w="9525" algn="ctr">
              <a:solidFill>
                <a:schemeClr val="tx1"/>
              </a:solidFill>
              <a:round/>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9pPr>
            </a:lstStyle>
            <a:p>
              <a:pPr eaLnBrk="1" hangingPunct="1">
                <a:spcBef>
                  <a:spcPct val="0"/>
                </a:spcBef>
                <a:buClrTx/>
                <a:buSzTx/>
                <a:buFontTx/>
                <a:buNone/>
              </a:pPr>
              <a:endParaRPr kumimoji="0" lang="ja-JP" altLang="en-US" sz="3200">
                <a:latin typeface="Arial" panose="020B0604020202020204" pitchFamily="34" charset="0"/>
                <a:ea typeface="ＭＳ Ｐゴシック" panose="020B0600070205080204" pitchFamily="50" charset="-128"/>
              </a:endParaRPr>
            </a:p>
          </p:txBody>
        </p:sp>
        <p:sp>
          <p:nvSpPr>
            <p:cNvPr id="70678" name="上矢印 17"/>
            <p:cNvSpPr>
              <a:spLocks noChangeArrowheads="1"/>
            </p:cNvSpPr>
            <p:nvPr/>
          </p:nvSpPr>
          <p:spPr bwMode="auto">
            <a:xfrm rot="3829837">
              <a:off x="7704560" y="2850632"/>
              <a:ext cx="360040" cy="786338"/>
            </a:xfrm>
            <a:prstGeom prst="upArrow">
              <a:avLst>
                <a:gd name="adj1" fmla="val 50000"/>
                <a:gd name="adj2" fmla="val 50000"/>
              </a:avLst>
            </a:prstGeom>
            <a:solidFill>
              <a:srgbClr val="FF9900"/>
            </a:solidFill>
            <a:ln w="9525" algn="ctr">
              <a:solidFill>
                <a:schemeClr val="tx1"/>
              </a:solidFill>
              <a:round/>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9pPr>
            </a:lstStyle>
            <a:p>
              <a:pPr eaLnBrk="1" hangingPunct="1">
                <a:spcBef>
                  <a:spcPct val="0"/>
                </a:spcBef>
                <a:buClrTx/>
                <a:buSzTx/>
                <a:buFontTx/>
                <a:buNone/>
              </a:pPr>
              <a:endParaRPr kumimoji="0" lang="ja-JP" altLang="en-US" sz="3200">
                <a:latin typeface="Arial" panose="020B0604020202020204" pitchFamily="34" charset="0"/>
                <a:ea typeface="ＭＳ Ｐゴシック" panose="020B0600070205080204" pitchFamily="50" charset="-128"/>
              </a:endParaRPr>
            </a:p>
          </p:txBody>
        </p:sp>
      </p:grpSp>
      <p:grpSp>
        <p:nvGrpSpPr>
          <p:cNvPr id="29" name="グループ化 28"/>
          <p:cNvGrpSpPr>
            <a:grpSpLocks/>
          </p:cNvGrpSpPr>
          <p:nvPr/>
        </p:nvGrpSpPr>
        <p:grpSpPr bwMode="auto">
          <a:xfrm>
            <a:off x="-146241" y="4656455"/>
            <a:ext cx="5040313" cy="1439863"/>
            <a:chOff x="-36512" y="4016562"/>
            <a:chExt cx="5040560" cy="1440161"/>
          </a:xfrm>
        </p:grpSpPr>
        <p:sp>
          <p:nvSpPr>
            <p:cNvPr id="70669" name="テキスト ボックス 7"/>
            <p:cNvSpPr txBox="1">
              <a:spLocks noChangeArrowheads="1"/>
            </p:cNvSpPr>
            <p:nvPr/>
          </p:nvSpPr>
          <p:spPr bwMode="auto">
            <a:xfrm>
              <a:off x="-36512" y="4326195"/>
              <a:ext cx="30963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SzTx/>
                <a:buFontTx/>
                <a:buNone/>
              </a:pPr>
              <a:r>
                <a:rPr lang="ja-JP" altLang="en-US" sz="2400" dirty="0">
                  <a:latin typeface="Meiryo UI" panose="020B0604030504040204" pitchFamily="50" charset="-128"/>
                  <a:ea typeface="Meiryo UI" panose="020B0604030504040204" pitchFamily="50" charset="-128"/>
                  <a:cs typeface="小塚ゴシック Pro M"/>
                </a:rPr>
                <a:t>窓面で冷やされた</a:t>
              </a:r>
              <a:endParaRPr lang="en-US" altLang="ja-JP" sz="2400" dirty="0">
                <a:latin typeface="Meiryo UI" panose="020B0604030504040204" pitchFamily="50" charset="-128"/>
                <a:ea typeface="Meiryo UI" panose="020B0604030504040204" pitchFamily="50" charset="-128"/>
                <a:cs typeface="小塚ゴシック Pro M"/>
              </a:endParaRPr>
            </a:p>
            <a:p>
              <a:pPr algn="ctr" eaLnBrk="1" hangingPunct="1">
                <a:spcBef>
                  <a:spcPct val="0"/>
                </a:spcBef>
                <a:buClrTx/>
                <a:buSzTx/>
                <a:buFontTx/>
                <a:buNone/>
              </a:pPr>
              <a:r>
                <a:rPr lang="ja-JP" altLang="en-US" sz="2400" dirty="0">
                  <a:latin typeface="Meiryo UI" panose="020B0604030504040204" pitchFamily="50" charset="-128"/>
                  <a:ea typeface="Meiryo UI" panose="020B0604030504040204" pitchFamily="50" charset="-128"/>
                  <a:cs typeface="小塚ゴシック Pro M"/>
                </a:rPr>
                <a:t>空気が不快な気流に</a:t>
              </a:r>
            </a:p>
          </p:txBody>
        </p:sp>
        <p:sp>
          <p:nvSpPr>
            <p:cNvPr id="21" name="曲折矢印 20"/>
            <p:cNvSpPr/>
            <p:nvPr/>
          </p:nvSpPr>
          <p:spPr bwMode="auto">
            <a:xfrm rot="10800000" flipH="1">
              <a:off x="3654607" y="4592944"/>
              <a:ext cx="682658" cy="863779"/>
            </a:xfrm>
            <a:prstGeom prst="ben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kumimoji="0" lang="ja-JP" altLang="en-US" sz="3200">
                <a:latin typeface="Arial" charset="0"/>
                <a:ea typeface="ＭＳ Ｐゴシック" pitchFamily="50" charset="-128"/>
              </a:endParaRPr>
            </a:p>
          </p:txBody>
        </p:sp>
        <p:sp>
          <p:nvSpPr>
            <p:cNvPr id="22" name="曲折矢印 21"/>
            <p:cNvSpPr/>
            <p:nvPr/>
          </p:nvSpPr>
          <p:spPr bwMode="auto">
            <a:xfrm rot="10800000" flipH="1">
              <a:off x="4067377" y="4303959"/>
              <a:ext cx="569941" cy="720874"/>
            </a:xfrm>
            <a:prstGeom prst="ben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kumimoji="0" lang="ja-JP" altLang="en-US" sz="3200">
                <a:latin typeface="Arial" charset="0"/>
                <a:ea typeface="ＭＳ Ｐゴシック" pitchFamily="50" charset="-128"/>
              </a:endParaRPr>
            </a:p>
          </p:txBody>
        </p:sp>
        <p:sp>
          <p:nvSpPr>
            <p:cNvPr id="23" name="曲折矢印 22"/>
            <p:cNvSpPr/>
            <p:nvPr/>
          </p:nvSpPr>
          <p:spPr bwMode="auto">
            <a:xfrm rot="10800000" flipH="1">
              <a:off x="4491261" y="4016562"/>
              <a:ext cx="512787" cy="647834"/>
            </a:xfrm>
            <a:prstGeom prst="ben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kumimoji="0" lang="ja-JP" altLang="en-US" sz="3200">
                <a:latin typeface="Arial" charset="0"/>
                <a:ea typeface="ＭＳ Ｐゴシック" pitchFamily="50" charset="-128"/>
              </a:endParaRPr>
            </a:p>
          </p:txBody>
        </p:sp>
      </p:grpSp>
      <p:grpSp>
        <p:nvGrpSpPr>
          <p:cNvPr id="30" name="グループ化 29"/>
          <p:cNvGrpSpPr>
            <a:grpSpLocks/>
          </p:cNvGrpSpPr>
          <p:nvPr/>
        </p:nvGrpSpPr>
        <p:grpSpPr bwMode="auto">
          <a:xfrm>
            <a:off x="3992181" y="5580260"/>
            <a:ext cx="4645127" cy="1284581"/>
            <a:chOff x="4102249" y="4940024"/>
            <a:chExt cx="4644463" cy="1284561"/>
          </a:xfrm>
        </p:grpSpPr>
        <p:sp>
          <p:nvSpPr>
            <p:cNvPr id="70665" name="テキスト ボックス 8"/>
            <p:cNvSpPr txBox="1">
              <a:spLocks noChangeArrowheads="1"/>
            </p:cNvSpPr>
            <p:nvPr/>
          </p:nvSpPr>
          <p:spPr bwMode="auto">
            <a:xfrm>
              <a:off x="4102249" y="5762926"/>
              <a:ext cx="4644463"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SzTx/>
                <a:buFontTx/>
                <a:buNone/>
              </a:pPr>
              <a:r>
                <a:rPr lang="ja-JP" altLang="en-US" sz="2400" dirty="0">
                  <a:latin typeface="Meiryo UI" panose="020B0604030504040204" pitchFamily="50" charset="-128"/>
                  <a:ea typeface="Meiryo UI" panose="020B0604030504040204" pitchFamily="50" charset="-128"/>
                  <a:cs typeface="小塚ゴシック Pro M"/>
                </a:rPr>
                <a:t>床の隙間から冷たく重い空気が侵入</a:t>
              </a:r>
            </a:p>
          </p:txBody>
        </p:sp>
        <p:sp>
          <p:nvSpPr>
            <p:cNvPr id="24" name="曲折矢印 23"/>
            <p:cNvSpPr/>
            <p:nvPr/>
          </p:nvSpPr>
          <p:spPr bwMode="auto">
            <a:xfrm>
              <a:off x="4781791" y="4940024"/>
              <a:ext cx="703162" cy="863588"/>
            </a:xfrm>
            <a:prstGeom prst="ben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kumimoji="0" lang="ja-JP" altLang="en-US" sz="3200">
                <a:latin typeface="Arial" charset="0"/>
                <a:ea typeface="ＭＳ Ｐゴシック" pitchFamily="50" charset="-128"/>
              </a:endParaRPr>
            </a:p>
          </p:txBody>
        </p:sp>
        <p:sp>
          <p:nvSpPr>
            <p:cNvPr id="25" name="曲折矢印 24"/>
            <p:cNvSpPr/>
            <p:nvPr/>
          </p:nvSpPr>
          <p:spPr bwMode="auto">
            <a:xfrm>
              <a:off x="5507175" y="4940024"/>
              <a:ext cx="703161" cy="863588"/>
            </a:xfrm>
            <a:prstGeom prst="ben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kumimoji="0" lang="ja-JP" altLang="en-US" sz="3200">
                <a:latin typeface="Arial" charset="0"/>
                <a:ea typeface="ＭＳ Ｐゴシック" pitchFamily="50" charset="-128"/>
              </a:endParaRPr>
            </a:p>
          </p:txBody>
        </p:sp>
        <p:sp>
          <p:nvSpPr>
            <p:cNvPr id="26" name="曲折矢印 25"/>
            <p:cNvSpPr/>
            <p:nvPr/>
          </p:nvSpPr>
          <p:spPr bwMode="auto">
            <a:xfrm>
              <a:off x="6296049" y="4940024"/>
              <a:ext cx="703162" cy="863588"/>
            </a:xfrm>
            <a:prstGeom prst="ben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kumimoji="0" lang="ja-JP" altLang="en-US" sz="3200">
                <a:latin typeface="Arial" charset="0"/>
                <a:ea typeface="ＭＳ Ｐゴシック" pitchFamily="50" charset="-128"/>
              </a:endParaRPr>
            </a:p>
          </p:txBody>
        </p:sp>
      </p:grpSp>
    </p:spTree>
    <p:extLst>
      <p:ext uri="{BB962C8B-B14F-4D97-AF65-F5344CB8AC3E}">
        <p14:creationId xmlns:p14="http://schemas.microsoft.com/office/powerpoint/2010/main" val="2685915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1824165"/>
            <a:ext cx="6167438" cy="476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a:spLocks noChangeArrowheads="1"/>
          </p:cNvSpPr>
          <p:nvPr/>
        </p:nvSpPr>
        <p:spPr bwMode="auto">
          <a:xfrm>
            <a:off x="73215" y="2929065"/>
            <a:ext cx="3600451"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9pPr>
          </a:lstStyle>
          <a:p>
            <a:pPr eaLnBrk="1" hangingPunct="1">
              <a:spcBef>
                <a:spcPct val="0"/>
              </a:spcBef>
              <a:buClrTx/>
              <a:buSzTx/>
              <a:buFontTx/>
              <a:buNone/>
            </a:pPr>
            <a:r>
              <a:rPr lang="ja-JP" altLang="en-US" sz="2400" dirty="0">
                <a:latin typeface="Meiryo UI" panose="020B0604030504040204" pitchFamily="50" charset="-128"/>
                <a:ea typeface="Meiryo UI" panose="020B0604030504040204" pitchFamily="50" charset="-128"/>
                <a:cs typeface="小塚ゴシック Pro M"/>
              </a:rPr>
              <a:t>窓面を簡易断熱</a:t>
            </a:r>
            <a:endParaRPr lang="en-US" altLang="ja-JP" sz="2400" dirty="0">
              <a:latin typeface="Meiryo UI" panose="020B0604030504040204" pitchFamily="50" charset="-128"/>
              <a:ea typeface="Meiryo UI" panose="020B0604030504040204" pitchFamily="50" charset="-128"/>
              <a:cs typeface="小塚ゴシック Pro M"/>
            </a:endParaRPr>
          </a:p>
          <a:p>
            <a:pPr eaLnBrk="1" hangingPunct="1">
              <a:spcBef>
                <a:spcPct val="0"/>
              </a:spcBef>
              <a:buClrTx/>
              <a:buSzTx/>
              <a:buFontTx/>
              <a:buNone/>
            </a:pPr>
            <a:r>
              <a:rPr lang="ja-JP" altLang="en-US" sz="1800" dirty="0">
                <a:latin typeface="Meiryo UI" panose="020B0604030504040204" pitchFamily="50" charset="-128"/>
                <a:ea typeface="Meiryo UI" panose="020B0604030504040204" pitchFamily="50" charset="-128"/>
                <a:cs typeface="小塚ゴシック Pro R"/>
              </a:rPr>
              <a:t>・簡易内窓</a:t>
            </a:r>
            <a:r>
              <a:rPr lang="en-US" altLang="ja-JP" sz="1800" dirty="0">
                <a:latin typeface="Meiryo UI" panose="020B0604030504040204" pitchFamily="50" charset="-128"/>
                <a:ea typeface="Meiryo UI" panose="020B0604030504040204" pitchFamily="50" charset="-128"/>
                <a:cs typeface="小塚ゴシック Pro R"/>
              </a:rPr>
              <a:t>(1</a:t>
            </a:r>
            <a:r>
              <a:rPr lang="ja-JP" altLang="en-US" sz="1800" dirty="0">
                <a:latin typeface="Meiryo UI" panose="020B0604030504040204" pitchFamily="50" charset="-128"/>
                <a:ea typeface="Meiryo UI" panose="020B0604030504040204" pitchFamily="50" charset="-128"/>
                <a:cs typeface="小塚ゴシック Pro R"/>
              </a:rPr>
              <a:t>窓</a:t>
            </a:r>
            <a:r>
              <a:rPr lang="en-US" altLang="ja-JP" sz="1800" dirty="0">
                <a:latin typeface="Meiryo UI" panose="020B0604030504040204" pitchFamily="50" charset="-128"/>
                <a:ea typeface="Meiryo UI" panose="020B0604030504040204" pitchFamily="50" charset="-128"/>
                <a:cs typeface="小塚ゴシック Pro R"/>
              </a:rPr>
              <a:t>10,000</a:t>
            </a:r>
            <a:r>
              <a:rPr lang="ja-JP" altLang="en-US" sz="1800" dirty="0">
                <a:latin typeface="Meiryo UI" panose="020B0604030504040204" pitchFamily="50" charset="-128"/>
                <a:ea typeface="Meiryo UI" panose="020B0604030504040204" pitchFamily="50" charset="-128"/>
                <a:cs typeface="小塚ゴシック Pro R"/>
              </a:rPr>
              <a:t>円～</a:t>
            </a:r>
            <a:r>
              <a:rPr lang="en-US" altLang="ja-JP" sz="1800" dirty="0">
                <a:latin typeface="Meiryo UI" panose="020B0604030504040204" pitchFamily="50" charset="-128"/>
                <a:ea typeface="Meiryo UI" panose="020B0604030504040204" pitchFamily="50" charset="-128"/>
                <a:cs typeface="小塚ゴシック Pro R"/>
              </a:rPr>
              <a:t>)</a:t>
            </a:r>
          </a:p>
          <a:p>
            <a:pPr eaLnBrk="1" hangingPunct="1">
              <a:spcBef>
                <a:spcPct val="0"/>
              </a:spcBef>
              <a:buClrTx/>
              <a:buSzTx/>
              <a:buFontTx/>
              <a:buNone/>
            </a:pPr>
            <a:r>
              <a:rPr lang="ja-JP" altLang="en-US" sz="1800" dirty="0">
                <a:latin typeface="Meiryo UI" panose="020B0604030504040204" pitchFamily="50" charset="-128"/>
                <a:ea typeface="Meiryo UI" panose="020B0604030504040204" pitchFamily="50" charset="-128"/>
                <a:cs typeface="小塚ゴシック Pro R"/>
              </a:rPr>
              <a:t>・ポリカーボネート中空板</a:t>
            </a:r>
            <a:endParaRPr lang="en-US" altLang="ja-JP" sz="1800" dirty="0">
              <a:latin typeface="Meiryo UI" panose="020B0604030504040204" pitchFamily="50" charset="-128"/>
              <a:ea typeface="Meiryo UI" panose="020B0604030504040204" pitchFamily="50" charset="-128"/>
              <a:cs typeface="小塚ゴシック Pro R"/>
            </a:endParaRPr>
          </a:p>
          <a:p>
            <a:pPr eaLnBrk="1" hangingPunct="1">
              <a:spcBef>
                <a:spcPct val="0"/>
              </a:spcBef>
              <a:buClrTx/>
              <a:buSzTx/>
              <a:buFontTx/>
              <a:buNone/>
            </a:pPr>
            <a:r>
              <a:rPr lang="ja-JP" altLang="en-US" sz="1800" dirty="0">
                <a:latin typeface="Meiryo UI" panose="020B0604030504040204" pitchFamily="50" charset="-128"/>
                <a:ea typeface="Meiryo UI" panose="020B0604030504040204" pitchFamily="50" charset="-128"/>
                <a:cs typeface="小塚ゴシック Pro R"/>
              </a:rPr>
              <a:t>　を貼る（</a:t>
            </a:r>
            <a:r>
              <a:rPr lang="en-US" altLang="ja-JP" sz="1800" dirty="0">
                <a:latin typeface="Meiryo UI" panose="020B0604030504040204" pitchFamily="50" charset="-128"/>
                <a:ea typeface="Meiryo UI" panose="020B0604030504040204" pitchFamily="50" charset="-128"/>
                <a:cs typeface="小塚ゴシック Pro R"/>
              </a:rPr>
              <a:t>1</a:t>
            </a:r>
            <a:r>
              <a:rPr lang="ja-JP" altLang="en-US" sz="1800" dirty="0">
                <a:latin typeface="Meiryo UI" panose="020B0604030504040204" pitchFamily="50" charset="-128"/>
                <a:ea typeface="Meiryo UI" panose="020B0604030504040204" pitchFamily="50" charset="-128"/>
                <a:cs typeface="小塚ゴシック Pro R"/>
              </a:rPr>
              <a:t>窓</a:t>
            </a:r>
            <a:r>
              <a:rPr lang="en-US" altLang="ja-JP" sz="1800" dirty="0">
                <a:latin typeface="Meiryo UI" panose="020B0604030504040204" pitchFamily="50" charset="-128"/>
                <a:ea typeface="Meiryo UI" panose="020B0604030504040204" pitchFamily="50" charset="-128"/>
                <a:cs typeface="小塚ゴシック Pro R"/>
              </a:rPr>
              <a:t>5,000</a:t>
            </a:r>
            <a:r>
              <a:rPr lang="ja-JP" altLang="en-US" sz="1800" dirty="0">
                <a:latin typeface="Meiryo UI" panose="020B0604030504040204" pitchFamily="50" charset="-128"/>
                <a:ea typeface="Meiryo UI" panose="020B0604030504040204" pitchFamily="50" charset="-128"/>
                <a:cs typeface="小塚ゴシック Pro R"/>
              </a:rPr>
              <a:t>円～）</a:t>
            </a:r>
            <a:endParaRPr lang="en-US" altLang="ja-JP" sz="1800" dirty="0">
              <a:latin typeface="Meiryo UI" panose="020B0604030504040204" pitchFamily="50" charset="-128"/>
              <a:ea typeface="Meiryo UI" panose="020B0604030504040204" pitchFamily="50" charset="-128"/>
              <a:cs typeface="小塚ゴシック Pro R"/>
            </a:endParaRPr>
          </a:p>
          <a:p>
            <a:pPr eaLnBrk="1" hangingPunct="1">
              <a:spcBef>
                <a:spcPct val="0"/>
              </a:spcBef>
              <a:buClrTx/>
              <a:buSzTx/>
              <a:buFontTx/>
              <a:buNone/>
            </a:pPr>
            <a:r>
              <a:rPr lang="ja-JP" altLang="en-US" sz="1800" dirty="0">
                <a:latin typeface="Meiryo UI" panose="020B0604030504040204" pitchFamily="50" charset="-128"/>
                <a:ea typeface="Meiryo UI" panose="020B0604030504040204" pitchFamily="50" charset="-128"/>
                <a:cs typeface="小塚ゴシック Pro R"/>
              </a:rPr>
              <a:t>・断熱シートを貼る</a:t>
            </a:r>
            <a:endParaRPr lang="en-US" altLang="ja-JP" sz="1800" dirty="0">
              <a:latin typeface="Meiryo UI" panose="020B0604030504040204" pitchFamily="50" charset="-128"/>
              <a:ea typeface="Meiryo UI" panose="020B0604030504040204" pitchFamily="50" charset="-128"/>
              <a:cs typeface="小塚ゴシック Pro R"/>
            </a:endParaRPr>
          </a:p>
          <a:p>
            <a:pPr eaLnBrk="1" hangingPunct="1">
              <a:spcBef>
                <a:spcPct val="0"/>
              </a:spcBef>
              <a:buClrTx/>
              <a:buSzTx/>
              <a:buFontTx/>
              <a:buNone/>
            </a:pPr>
            <a:r>
              <a:rPr lang="ja-JP" altLang="en-US" sz="1800" dirty="0">
                <a:latin typeface="Meiryo UI" panose="020B0604030504040204" pitchFamily="50" charset="-128"/>
                <a:ea typeface="Meiryo UI" panose="020B0604030504040204" pitchFamily="50" charset="-128"/>
                <a:cs typeface="小塚ゴシック Pro R"/>
              </a:rPr>
              <a:t>　</a:t>
            </a:r>
            <a:r>
              <a:rPr lang="en-US" altLang="ja-JP" sz="1800" dirty="0">
                <a:latin typeface="Meiryo UI" panose="020B0604030504040204" pitchFamily="50" charset="-128"/>
                <a:ea typeface="Meiryo UI" panose="020B0604030504040204" pitchFamily="50" charset="-128"/>
                <a:cs typeface="小塚ゴシック Pro R"/>
              </a:rPr>
              <a:t>(1</a:t>
            </a:r>
            <a:r>
              <a:rPr lang="ja-JP" altLang="en-US" sz="1800" dirty="0">
                <a:latin typeface="Meiryo UI" panose="020B0604030504040204" pitchFamily="50" charset="-128"/>
                <a:ea typeface="Meiryo UI" panose="020B0604030504040204" pitchFamily="50" charset="-128"/>
                <a:cs typeface="小塚ゴシック Pro R"/>
              </a:rPr>
              <a:t>窓</a:t>
            </a:r>
            <a:r>
              <a:rPr lang="en-US" altLang="ja-JP" sz="1800" dirty="0">
                <a:latin typeface="Meiryo UI" panose="020B0604030504040204" pitchFamily="50" charset="-128"/>
                <a:ea typeface="Meiryo UI" panose="020B0604030504040204" pitchFamily="50" charset="-128"/>
                <a:cs typeface="小塚ゴシック Pro R"/>
              </a:rPr>
              <a:t>2,000</a:t>
            </a:r>
            <a:r>
              <a:rPr lang="ja-JP" altLang="en-US" sz="1800" dirty="0">
                <a:latin typeface="Meiryo UI" panose="020B0604030504040204" pitchFamily="50" charset="-128"/>
                <a:ea typeface="Meiryo UI" panose="020B0604030504040204" pitchFamily="50" charset="-128"/>
                <a:cs typeface="小塚ゴシック Pro R"/>
              </a:rPr>
              <a:t>円</a:t>
            </a:r>
            <a:r>
              <a:rPr lang="en-US" altLang="ja-JP" sz="1800" dirty="0">
                <a:latin typeface="Meiryo UI" panose="020B0604030504040204" pitchFamily="50" charset="-128"/>
                <a:ea typeface="Meiryo UI" panose="020B0604030504040204" pitchFamily="50" charset="-128"/>
                <a:cs typeface="小塚ゴシック Pro R"/>
              </a:rPr>
              <a:t>)</a:t>
            </a:r>
          </a:p>
          <a:p>
            <a:pPr eaLnBrk="1" hangingPunct="1">
              <a:spcBef>
                <a:spcPct val="0"/>
              </a:spcBef>
              <a:buClrTx/>
              <a:buSzTx/>
              <a:buFontTx/>
              <a:buNone/>
            </a:pPr>
            <a:r>
              <a:rPr lang="ja-JP" altLang="en-US" sz="1800" dirty="0">
                <a:latin typeface="Meiryo UI" panose="020B0604030504040204" pitchFamily="50" charset="-128"/>
                <a:ea typeface="Meiryo UI" panose="020B0604030504040204" pitchFamily="50" charset="-128"/>
                <a:cs typeface="小塚ゴシック Pro R"/>
              </a:rPr>
              <a:t>・サッシ枠の断熱も忘れずに</a:t>
            </a:r>
            <a:endParaRPr lang="en-US" altLang="ja-JP" sz="1800" dirty="0">
              <a:latin typeface="Meiryo UI" panose="020B0604030504040204" pitchFamily="50" charset="-128"/>
              <a:ea typeface="Meiryo UI" panose="020B0604030504040204" pitchFamily="50" charset="-128"/>
              <a:cs typeface="小塚ゴシック Pro R"/>
            </a:endParaRPr>
          </a:p>
        </p:txBody>
      </p:sp>
      <p:sp>
        <p:nvSpPr>
          <p:cNvPr id="31" name="テキスト ボックス 30"/>
          <p:cNvSpPr txBox="1">
            <a:spLocks noChangeArrowheads="1"/>
          </p:cNvSpPr>
          <p:nvPr/>
        </p:nvSpPr>
        <p:spPr bwMode="auto">
          <a:xfrm>
            <a:off x="329247" y="5342128"/>
            <a:ext cx="331311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9pPr>
          </a:lstStyle>
          <a:p>
            <a:pPr eaLnBrk="1" hangingPunct="1">
              <a:spcBef>
                <a:spcPct val="0"/>
              </a:spcBef>
              <a:buClrTx/>
              <a:buSzTx/>
              <a:buFontTx/>
              <a:buNone/>
            </a:pPr>
            <a:r>
              <a:rPr lang="ja-JP" altLang="en-US" sz="2400" dirty="0">
                <a:latin typeface="Meiryo UI" panose="020B0604030504040204" pitchFamily="50" charset="-128"/>
                <a:ea typeface="Meiryo UI" panose="020B0604030504040204" pitchFamily="50" charset="-128"/>
                <a:cs typeface="小塚ゴシック Pro M"/>
              </a:rPr>
              <a:t>床面を簡易断熱</a:t>
            </a:r>
            <a:endParaRPr lang="en-US" altLang="ja-JP" sz="2400" dirty="0">
              <a:latin typeface="Meiryo UI" panose="020B0604030504040204" pitchFamily="50" charset="-128"/>
              <a:ea typeface="Meiryo UI" panose="020B0604030504040204" pitchFamily="50" charset="-128"/>
              <a:cs typeface="小塚ゴシック Pro M"/>
            </a:endParaRPr>
          </a:p>
          <a:p>
            <a:pPr eaLnBrk="1" hangingPunct="1">
              <a:spcBef>
                <a:spcPct val="0"/>
              </a:spcBef>
              <a:buClrTx/>
              <a:buSzTx/>
              <a:buFontTx/>
              <a:buNone/>
            </a:pPr>
            <a:r>
              <a:rPr lang="ja-JP" altLang="en-US" sz="1800" dirty="0">
                <a:latin typeface="Meiryo UI" panose="020B0604030504040204" pitchFamily="50" charset="-128"/>
                <a:ea typeface="Meiryo UI" panose="020B0604030504040204" pitchFamily="50" charset="-128"/>
                <a:cs typeface="小塚ゴシック Pro R"/>
              </a:rPr>
              <a:t>・ジョイントマットを</a:t>
            </a:r>
            <a:endParaRPr lang="en-US" altLang="ja-JP" sz="1800" dirty="0">
              <a:latin typeface="Meiryo UI" panose="020B0604030504040204" pitchFamily="50" charset="-128"/>
              <a:ea typeface="Meiryo UI" panose="020B0604030504040204" pitchFamily="50" charset="-128"/>
              <a:cs typeface="小塚ゴシック Pro R"/>
            </a:endParaRPr>
          </a:p>
          <a:p>
            <a:pPr eaLnBrk="1" hangingPunct="1">
              <a:spcBef>
                <a:spcPct val="0"/>
              </a:spcBef>
              <a:buClrTx/>
              <a:buSzTx/>
              <a:buFontTx/>
              <a:buNone/>
            </a:pPr>
            <a:r>
              <a:rPr lang="ja-JP" altLang="en-US" sz="1800" dirty="0">
                <a:latin typeface="Meiryo UI" panose="020B0604030504040204" pitchFamily="50" charset="-128"/>
                <a:ea typeface="Meiryo UI" panose="020B0604030504040204" pitchFamily="50" charset="-128"/>
                <a:cs typeface="小塚ゴシック Pro R"/>
              </a:rPr>
              <a:t>　敷き詰める</a:t>
            </a:r>
            <a:endParaRPr lang="en-US" altLang="ja-JP" sz="1800" dirty="0">
              <a:latin typeface="Meiryo UI" panose="020B0604030504040204" pitchFamily="50" charset="-128"/>
              <a:ea typeface="Meiryo UI" panose="020B0604030504040204" pitchFamily="50" charset="-128"/>
              <a:cs typeface="小塚ゴシック Pro R"/>
            </a:endParaRPr>
          </a:p>
          <a:p>
            <a:pPr eaLnBrk="1" hangingPunct="1">
              <a:spcBef>
                <a:spcPct val="0"/>
              </a:spcBef>
              <a:buClrTx/>
              <a:buSzTx/>
              <a:buFontTx/>
              <a:buNone/>
            </a:pPr>
            <a:r>
              <a:rPr lang="ja-JP" altLang="en-US" sz="1800" dirty="0">
                <a:latin typeface="Meiryo UI" panose="020B0604030504040204" pitchFamily="50" charset="-128"/>
                <a:ea typeface="Meiryo UI" panose="020B0604030504040204" pitchFamily="50" charset="-128"/>
                <a:cs typeface="小塚ゴシック Pro R"/>
              </a:rPr>
              <a:t>　</a:t>
            </a:r>
            <a:r>
              <a:rPr lang="en-US" altLang="ja-JP" sz="1800" dirty="0">
                <a:latin typeface="Meiryo UI" panose="020B0604030504040204" pitchFamily="50" charset="-128"/>
                <a:ea typeface="Meiryo UI" panose="020B0604030504040204" pitchFamily="50" charset="-128"/>
                <a:cs typeface="小塚ゴシック Pro R"/>
              </a:rPr>
              <a:t>(6</a:t>
            </a:r>
            <a:r>
              <a:rPr lang="ja-JP" altLang="en-US" sz="1800" dirty="0">
                <a:latin typeface="Meiryo UI" panose="020B0604030504040204" pitchFamily="50" charset="-128"/>
                <a:ea typeface="Meiryo UI" panose="020B0604030504040204" pitchFamily="50" charset="-128"/>
                <a:cs typeface="小塚ゴシック Pro R"/>
              </a:rPr>
              <a:t>畳分で約</a:t>
            </a:r>
            <a:r>
              <a:rPr lang="en-US" altLang="ja-JP" sz="1800" dirty="0">
                <a:latin typeface="Meiryo UI" panose="020B0604030504040204" pitchFamily="50" charset="-128"/>
                <a:ea typeface="Meiryo UI" panose="020B0604030504040204" pitchFamily="50" charset="-128"/>
                <a:cs typeface="小塚ゴシック Pro R"/>
              </a:rPr>
              <a:t>15,000</a:t>
            </a:r>
            <a:r>
              <a:rPr lang="ja-JP" altLang="en-US" sz="1800" dirty="0">
                <a:latin typeface="Meiryo UI" panose="020B0604030504040204" pitchFamily="50" charset="-128"/>
                <a:ea typeface="Meiryo UI" panose="020B0604030504040204" pitchFamily="50" charset="-128"/>
                <a:cs typeface="小塚ゴシック Pro R"/>
              </a:rPr>
              <a:t>円</a:t>
            </a:r>
            <a:r>
              <a:rPr lang="en-US" altLang="ja-JP" sz="1800" dirty="0">
                <a:latin typeface="Meiryo UI" panose="020B0604030504040204" pitchFamily="50" charset="-128"/>
                <a:ea typeface="Meiryo UI" panose="020B0604030504040204" pitchFamily="50" charset="-128"/>
                <a:cs typeface="小塚ゴシック Pro R"/>
              </a:rPr>
              <a:t>)</a:t>
            </a:r>
          </a:p>
        </p:txBody>
      </p:sp>
      <p:sp>
        <p:nvSpPr>
          <p:cNvPr id="32" name="テキスト ボックス 31"/>
          <p:cNvSpPr txBox="1">
            <a:spLocks noChangeArrowheads="1"/>
          </p:cNvSpPr>
          <p:nvPr/>
        </p:nvSpPr>
        <p:spPr bwMode="auto">
          <a:xfrm>
            <a:off x="1979613" y="1600327"/>
            <a:ext cx="30099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SzTx/>
              <a:buFontTx/>
              <a:buNone/>
            </a:pPr>
            <a:r>
              <a:rPr lang="ja-JP" altLang="en-US" sz="2400" dirty="0">
                <a:latin typeface="Meiryo UI" panose="020B0604030504040204" pitchFamily="50" charset="-128"/>
                <a:ea typeface="Meiryo UI" panose="020B0604030504040204" pitchFamily="50" charset="-128"/>
                <a:cs typeface="小塚ゴシック Pro M"/>
              </a:rPr>
              <a:t>エアコン暖房の風は</a:t>
            </a:r>
            <a:endParaRPr lang="en-US" altLang="ja-JP" sz="2400" dirty="0">
              <a:latin typeface="Meiryo UI" panose="020B0604030504040204" pitchFamily="50" charset="-128"/>
              <a:ea typeface="Meiryo UI" panose="020B0604030504040204" pitchFamily="50" charset="-128"/>
              <a:cs typeface="小塚ゴシック Pro M"/>
            </a:endParaRPr>
          </a:p>
          <a:p>
            <a:pPr algn="ctr" eaLnBrk="1" hangingPunct="1">
              <a:spcBef>
                <a:spcPct val="0"/>
              </a:spcBef>
              <a:buClrTx/>
              <a:buSzTx/>
              <a:buFontTx/>
              <a:buNone/>
            </a:pPr>
            <a:r>
              <a:rPr lang="ja-JP" altLang="en-US" sz="2400" dirty="0">
                <a:latin typeface="Meiryo UI" panose="020B0604030504040204" pitchFamily="50" charset="-128"/>
                <a:ea typeface="Meiryo UI" panose="020B0604030504040204" pitchFamily="50" charset="-128"/>
                <a:cs typeface="小塚ゴシック Pro M"/>
              </a:rPr>
              <a:t>下向き・強</a:t>
            </a:r>
            <a:endParaRPr lang="en-US" altLang="ja-JP" sz="2400" dirty="0">
              <a:latin typeface="Meiryo UI" panose="020B0604030504040204" pitchFamily="50" charset="-128"/>
              <a:ea typeface="Meiryo UI" panose="020B0604030504040204" pitchFamily="50" charset="-128"/>
              <a:cs typeface="小塚ゴシック Pro M"/>
            </a:endParaRPr>
          </a:p>
          <a:p>
            <a:pPr algn="ctr" eaLnBrk="1" hangingPunct="1">
              <a:spcBef>
                <a:spcPct val="0"/>
              </a:spcBef>
              <a:buClrTx/>
              <a:buSzTx/>
              <a:buFontTx/>
              <a:buNone/>
            </a:pPr>
            <a:r>
              <a:rPr lang="en-US" altLang="ja-JP" sz="1800" dirty="0">
                <a:latin typeface="Meiryo UI" panose="020B0604030504040204" pitchFamily="50" charset="-128"/>
                <a:ea typeface="Meiryo UI" panose="020B0604030504040204" pitchFamily="50" charset="-128"/>
                <a:cs typeface="小塚ゴシック Pro R"/>
              </a:rPr>
              <a:t>(</a:t>
            </a:r>
            <a:r>
              <a:rPr lang="ja-JP" altLang="en-US" sz="1800" dirty="0">
                <a:latin typeface="Meiryo UI" panose="020B0604030504040204" pitchFamily="50" charset="-128"/>
                <a:ea typeface="Meiryo UI" panose="020B0604030504040204" pitchFamily="50" charset="-128"/>
                <a:cs typeface="小塚ゴシック Pro R"/>
              </a:rPr>
              <a:t>広い部屋なら扇風機で</a:t>
            </a:r>
            <a:endParaRPr lang="en-US" altLang="ja-JP" sz="1800" dirty="0">
              <a:latin typeface="Meiryo UI" panose="020B0604030504040204" pitchFamily="50" charset="-128"/>
              <a:ea typeface="Meiryo UI" panose="020B0604030504040204" pitchFamily="50" charset="-128"/>
              <a:cs typeface="小塚ゴシック Pro R"/>
            </a:endParaRPr>
          </a:p>
          <a:p>
            <a:pPr algn="ctr" eaLnBrk="1" hangingPunct="1">
              <a:spcBef>
                <a:spcPct val="0"/>
              </a:spcBef>
              <a:buClrTx/>
              <a:buSzTx/>
              <a:buFontTx/>
              <a:buNone/>
            </a:pPr>
            <a:r>
              <a:rPr lang="ja-JP" altLang="en-US" sz="1800" dirty="0">
                <a:latin typeface="Meiryo UI" panose="020B0604030504040204" pitchFamily="50" charset="-128"/>
                <a:ea typeface="Meiryo UI" panose="020B0604030504040204" pitchFamily="50" charset="-128"/>
                <a:cs typeface="小塚ゴシック Pro R"/>
              </a:rPr>
              <a:t>空気をかき回す</a:t>
            </a:r>
            <a:r>
              <a:rPr lang="en-US" altLang="ja-JP" sz="1800" dirty="0">
                <a:latin typeface="Meiryo UI" panose="020B0604030504040204" pitchFamily="50" charset="-128"/>
                <a:ea typeface="Meiryo UI" panose="020B0604030504040204" pitchFamily="50" charset="-128"/>
                <a:cs typeface="小塚ゴシック Pro R"/>
              </a:rPr>
              <a:t>)</a:t>
            </a:r>
          </a:p>
        </p:txBody>
      </p:sp>
      <p:grpSp>
        <p:nvGrpSpPr>
          <p:cNvPr id="71687" name="グループ化 12"/>
          <p:cNvGrpSpPr>
            <a:grpSpLocks/>
          </p:cNvGrpSpPr>
          <p:nvPr/>
        </p:nvGrpSpPr>
        <p:grpSpPr bwMode="auto">
          <a:xfrm>
            <a:off x="4749610" y="3178048"/>
            <a:ext cx="1443037" cy="2619375"/>
            <a:chOff x="4860032" y="1879204"/>
            <a:chExt cx="1442102" cy="2619499"/>
          </a:xfrm>
        </p:grpSpPr>
        <p:sp>
          <p:nvSpPr>
            <p:cNvPr id="35" name="曲折矢印 34"/>
            <p:cNvSpPr/>
            <p:nvPr/>
          </p:nvSpPr>
          <p:spPr bwMode="auto">
            <a:xfrm rot="10800000" flipH="1">
              <a:off x="5796050" y="1880792"/>
              <a:ext cx="506084" cy="2160689"/>
            </a:xfrm>
            <a:prstGeom prst="bentArrow">
              <a:avLst>
                <a:gd name="adj1" fmla="val 33563"/>
                <a:gd name="adj2" fmla="val 29764"/>
                <a:gd name="adj3" fmla="val 29763"/>
                <a:gd name="adj4" fmla="val 67104"/>
              </a:avLst>
            </a:prstGeom>
            <a:solidFill>
              <a:srgbClr val="FF0000"/>
            </a:solidFill>
            <a:ln w="9525" cap="flat" cmpd="sng" algn="ctr">
              <a:solidFill>
                <a:schemeClr val="tx1"/>
              </a:solidFill>
              <a:prstDash val="solid"/>
              <a:round/>
              <a:headEnd type="none" w="med" len="med"/>
              <a:tailEnd type="none" w="med" len="med"/>
            </a:ln>
            <a:effectLst/>
            <a:extLst/>
          </p:spPr>
          <p:txBody>
            <a:bodyPr/>
            <a:lstStyle/>
            <a:p>
              <a:pPr eaLnBrk="1" hangingPunct="1">
                <a:defRPr/>
              </a:pPr>
              <a:endParaRPr kumimoji="0" lang="ja-JP" altLang="en-US" sz="3200">
                <a:latin typeface="Arial" charset="0"/>
                <a:ea typeface="ＭＳ Ｐゴシック" pitchFamily="50" charset="-128"/>
              </a:endParaRPr>
            </a:p>
          </p:txBody>
        </p:sp>
        <p:sp>
          <p:nvSpPr>
            <p:cNvPr id="38" name="曲折矢印 37"/>
            <p:cNvSpPr/>
            <p:nvPr/>
          </p:nvSpPr>
          <p:spPr bwMode="auto">
            <a:xfrm rot="10800000">
              <a:off x="4860032" y="1879204"/>
              <a:ext cx="794822" cy="2619499"/>
            </a:xfrm>
            <a:prstGeom prst="bentArrow">
              <a:avLst>
                <a:gd name="adj1" fmla="val 21113"/>
                <a:gd name="adj2" fmla="val 29764"/>
                <a:gd name="adj3" fmla="val 29763"/>
                <a:gd name="adj4" fmla="val 67104"/>
              </a:avLst>
            </a:prstGeom>
            <a:solidFill>
              <a:srgbClr val="FF0000"/>
            </a:solidFill>
            <a:ln w="9525" cap="flat" cmpd="sng" algn="ctr">
              <a:solidFill>
                <a:schemeClr val="tx1"/>
              </a:solidFill>
              <a:prstDash val="solid"/>
              <a:round/>
              <a:headEnd type="none" w="med" len="med"/>
              <a:tailEnd type="none" w="med" len="med"/>
            </a:ln>
            <a:effectLst/>
            <a:extLst/>
          </p:spPr>
          <p:txBody>
            <a:bodyPr/>
            <a:lstStyle/>
            <a:p>
              <a:pPr eaLnBrk="1" hangingPunct="1">
                <a:defRPr/>
              </a:pPr>
              <a:endParaRPr kumimoji="0" lang="ja-JP" altLang="en-US" sz="3200">
                <a:latin typeface="Arial" charset="0"/>
                <a:ea typeface="ＭＳ Ｐゴシック" pitchFamily="50" charset="-128"/>
              </a:endParaRPr>
            </a:p>
          </p:txBody>
        </p:sp>
      </p:grpSp>
      <p:sp>
        <p:nvSpPr>
          <p:cNvPr id="2" name="タイトル 1"/>
          <p:cNvSpPr>
            <a:spLocks noGrp="1"/>
          </p:cNvSpPr>
          <p:nvPr>
            <p:ph type="ctrTitle"/>
          </p:nvPr>
        </p:nvSpPr>
        <p:spPr/>
        <p:txBody>
          <a:bodyPr/>
          <a:lstStyle/>
          <a:p>
            <a:r>
              <a:rPr kumimoji="1" lang="ja-JP" altLang="en-US" dirty="0" smtClean="0"/>
              <a:t>冬のかしこい暮らし（対策後）</a:t>
            </a:r>
            <a:endParaRPr kumimoji="1" lang="ja-JP" altLang="en-US" dirty="0"/>
          </a:p>
        </p:txBody>
      </p:sp>
    </p:spTree>
    <p:extLst>
      <p:ext uri="{BB962C8B-B14F-4D97-AF65-F5344CB8AC3E}">
        <p14:creationId xmlns:p14="http://schemas.microsoft.com/office/powerpoint/2010/main" val="2779874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 xmlns:a16="http://schemas.microsoft.com/office/drawing/2014/main" id="{2A6F15D4-5E5A-4573-B4BB-C80512EEE48A}"/>
              </a:ext>
            </a:extLst>
          </p:cNvPr>
          <p:cNvSpPr/>
          <p:nvPr/>
        </p:nvSpPr>
        <p:spPr>
          <a:xfrm>
            <a:off x="679400" y="2123961"/>
            <a:ext cx="7717177" cy="892552"/>
          </a:xfrm>
          <a:prstGeom prst="rect">
            <a:avLst/>
          </a:prstGeom>
        </p:spPr>
        <p:txBody>
          <a:bodyPr wrap="none">
            <a:spAutoFit/>
          </a:bodyPr>
          <a:lstStyle/>
          <a:p>
            <a:r>
              <a:rPr kumimoji="1" lang="en-US" altLang="ja-JP" sz="3200" dirty="0">
                <a:latin typeface="Meiryo UI" panose="020B0604030504040204" pitchFamily="50" charset="-128"/>
                <a:ea typeface="Meiryo UI" panose="020B0604030504040204" pitchFamily="50" charset="-128"/>
              </a:rPr>
              <a:t>CO</a:t>
            </a:r>
            <a:r>
              <a:rPr kumimoji="1" lang="en-US" altLang="ja-JP" sz="2000" dirty="0">
                <a:latin typeface="Meiryo UI" panose="020B0604030504040204" pitchFamily="50" charset="-128"/>
                <a:ea typeface="Meiryo UI" panose="020B0604030504040204" pitchFamily="50" charset="-128"/>
              </a:rPr>
              <a:t>2</a:t>
            </a:r>
            <a:r>
              <a:rPr kumimoji="1" lang="ja-JP" altLang="en-US" sz="3200" dirty="0">
                <a:latin typeface="Meiryo UI" panose="020B0604030504040204" pitchFamily="50" charset="-128"/>
                <a:ea typeface="Meiryo UI" panose="020B0604030504040204" pitchFamily="50" charset="-128"/>
              </a:rPr>
              <a:t>排出の少ない暖房方法は、どれでしょう？</a:t>
            </a:r>
            <a:endParaRPr kumimoji="1" lang="en-US" altLang="ja-JP" sz="32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（ここ数年に設置された標準的な機種・外気温は</a:t>
            </a:r>
            <a:r>
              <a:rPr kumimoji="1" lang="en-US" altLang="ja-JP" sz="2000" dirty="0">
                <a:latin typeface="Meiryo UI" panose="020B0604030504040204" pitchFamily="50" charset="-128"/>
                <a:ea typeface="Meiryo UI" panose="020B0604030504040204" pitchFamily="50" charset="-128"/>
              </a:rPr>
              <a:t>0</a:t>
            </a:r>
            <a:r>
              <a:rPr kumimoji="1" lang="ja-JP" altLang="en-US" sz="2000" dirty="0">
                <a:latin typeface="Meiryo UI" panose="020B0604030504040204" pitchFamily="50" charset="-128"/>
                <a:ea typeface="Meiryo UI" panose="020B0604030504040204" pitchFamily="50" charset="-128"/>
              </a:rPr>
              <a:t>℃以上を想定）</a:t>
            </a:r>
            <a:endParaRPr kumimoji="1" lang="en-US" altLang="ja-JP" sz="20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 xmlns:a16="http://schemas.microsoft.com/office/drawing/2014/main" id="{5439EF64-504C-43E2-BFA2-CBB9059E6538}"/>
              </a:ext>
            </a:extLst>
          </p:cNvPr>
          <p:cNvSpPr txBox="1">
            <a:spLocks noChangeArrowheads="1"/>
          </p:cNvSpPr>
          <p:nvPr/>
        </p:nvSpPr>
        <p:spPr bwMode="auto">
          <a:xfrm>
            <a:off x="132947" y="3796781"/>
            <a:ext cx="2878810" cy="430887"/>
          </a:xfrm>
          <a:prstGeom prst="rect">
            <a:avLst/>
          </a:prstGeom>
          <a:noFill/>
          <a:ln w="9525">
            <a:noFill/>
            <a:miter lim="800000"/>
            <a:headEnd/>
            <a:tailEnd/>
          </a:ln>
        </p:spPr>
        <p:txBody>
          <a:bodyPr wrap="square">
            <a:spAutoFit/>
          </a:bodyPr>
          <a:lstStyle/>
          <a:p>
            <a:r>
              <a:rPr kumimoji="1" lang="ja-JP" altLang="en-US" sz="2200" dirty="0">
                <a:solidFill>
                  <a:srgbClr val="C00000"/>
                </a:solidFill>
                <a:latin typeface="Meiryo UI" panose="020B0604030504040204" pitchFamily="50" charset="-128"/>
                <a:ea typeface="Meiryo UI" panose="020B0604030504040204" pitchFamily="50" charset="-128"/>
              </a:rPr>
              <a:t>■</a:t>
            </a:r>
            <a:r>
              <a:rPr kumimoji="1" lang="en-US" altLang="ja-JP" sz="2200" dirty="0">
                <a:latin typeface="Meiryo UI" panose="020B0604030504040204" pitchFamily="50" charset="-128"/>
                <a:ea typeface="Meiryo UI" panose="020B0604030504040204" pitchFamily="50" charset="-128"/>
              </a:rPr>
              <a:t>1</a:t>
            </a:r>
            <a:r>
              <a:rPr kumimoji="1" lang="ja-JP" altLang="en-US" sz="2200" dirty="0">
                <a:latin typeface="Meiryo UI" panose="020B0604030504040204" pitchFamily="50" charset="-128"/>
                <a:ea typeface="Meiryo UI" panose="020B0604030504040204" pitchFamily="50" charset="-128"/>
              </a:rPr>
              <a:t>　灯油ストーブ</a:t>
            </a:r>
            <a:endParaRPr kumimoji="1" lang="en-US" altLang="ja-JP" sz="22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 xmlns:a16="http://schemas.microsoft.com/office/drawing/2014/main" id="{BC8F9123-8876-4C88-A63B-8364BBC52263}"/>
              </a:ext>
            </a:extLst>
          </p:cNvPr>
          <p:cNvSpPr txBox="1">
            <a:spLocks noChangeArrowheads="1"/>
          </p:cNvSpPr>
          <p:nvPr/>
        </p:nvSpPr>
        <p:spPr bwMode="auto">
          <a:xfrm>
            <a:off x="2600278" y="3795126"/>
            <a:ext cx="1897988" cy="430887"/>
          </a:xfrm>
          <a:prstGeom prst="rect">
            <a:avLst/>
          </a:prstGeom>
          <a:noFill/>
          <a:ln w="9525">
            <a:noFill/>
            <a:miter lim="800000"/>
            <a:headEnd/>
            <a:tailEnd/>
          </a:ln>
        </p:spPr>
        <p:txBody>
          <a:bodyPr wrap="square">
            <a:spAutoFit/>
          </a:bodyPr>
          <a:lstStyle/>
          <a:p>
            <a:r>
              <a:rPr kumimoji="1" lang="ja-JP" altLang="en-US" sz="2200" dirty="0">
                <a:solidFill>
                  <a:schemeClr val="accent5">
                    <a:lumMod val="75000"/>
                  </a:schemeClr>
                </a:solidFill>
                <a:latin typeface="Meiryo UI" panose="020B0604030504040204" pitchFamily="50" charset="-128"/>
                <a:ea typeface="Meiryo UI" panose="020B0604030504040204" pitchFamily="50" charset="-128"/>
              </a:rPr>
              <a:t>■</a:t>
            </a:r>
            <a:r>
              <a:rPr kumimoji="1" lang="en-US" altLang="ja-JP" sz="2200" dirty="0">
                <a:latin typeface="Meiryo UI" panose="020B0604030504040204" pitchFamily="50" charset="-128"/>
                <a:ea typeface="Meiryo UI" panose="020B0604030504040204" pitchFamily="50" charset="-128"/>
              </a:rPr>
              <a:t>2</a:t>
            </a:r>
            <a:r>
              <a:rPr kumimoji="1" lang="ja-JP" altLang="en-US" sz="2200" dirty="0">
                <a:latin typeface="Meiryo UI" panose="020B0604030504040204" pitchFamily="50" charset="-128"/>
                <a:ea typeface="Meiryo UI" panose="020B0604030504040204" pitchFamily="50" charset="-128"/>
              </a:rPr>
              <a:t>　エアコン</a:t>
            </a:r>
            <a:endParaRPr kumimoji="1" lang="en-US" altLang="ja-JP" sz="22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 xmlns:a16="http://schemas.microsoft.com/office/drawing/2014/main" id="{A7186849-575D-4A9F-89CF-95EFA5CD0DF2}"/>
              </a:ext>
            </a:extLst>
          </p:cNvPr>
          <p:cNvSpPr txBox="1">
            <a:spLocks noChangeArrowheads="1"/>
          </p:cNvSpPr>
          <p:nvPr/>
        </p:nvSpPr>
        <p:spPr bwMode="auto">
          <a:xfrm>
            <a:off x="4733878" y="3798539"/>
            <a:ext cx="2533283" cy="430887"/>
          </a:xfrm>
          <a:prstGeom prst="rect">
            <a:avLst/>
          </a:prstGeom>
          <a:noFill/>
          <a:ln w="9525">
            <a:noFill/>
            <a:miter lim="800000"/>
            <a:headEnd/>
            <a:tailEnd/>
          </a:ln>
        </p:spPr>
        <p:txBody>
          <a:bodyPr wrap="square">
            <a:spAutoFit/>
          </a:bodyPr>
          <a:lstStyle/>
          <a:p>
            <a:r>
              <a:rPr lang="ja-JP" altLang="en-US" sz="2200" dirty="0">
                <a:solidFill>
                  <a:schemeClr val="accent4">
                    <a:lumMod val="60000"/>
                    <a:lumOff val="40000"/>
                  </a:schemeClr>
                </a:solidFill>
                <a:latin typeface="Meiryo UI" panose="020B0604030504040204" pitchFamily="50" charset="-128"/>
                <a:ea typeface="Meiryo UI" panose="020B0604030504040204" pitchFamily="50" charset="-128"/>
              </a:rPr>
              <a:t>■</a:t>
            </a:r>
            <a:r>
              <a:rPr lang="en-US" altLang="ja-JP" sz="2200" dirty="0">
                <a:latin typeface="Meiryo UI" panose="020B0604030504040204" pitchFamily="50" charset="-128"/>
                <a:ea typeface="Meiryo UI" panose="020B0604030504040204" pitchFamily="50" charset="-128"/>
              </a:rPr>
              <a:t>3</a:t>
            </a:r>
            <a:r>
              <a:rPr lang="ja-JP" altLang="en-US" sz="2200" dirty="0">
                <a:latin typeface="Meiryo UI" panose="020B0604030504040204" pitchFamily="50" charset="-128"/>
                <a:ea typeface="Meiryo UI" panose="020B0604030504040204" pitchFamily="50" charset="-128"/>
              </a:rPr>
              <a:t>　ガスストーブ</a:t>
            </a:r>
            <a:endParaRPr kumimoji="1" lang="en-US" altLang="ja-JP" sz="22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485" y="4250996"/>
            <a:ext cx="2086082" cy="1728367"/>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5277" y="4580377"/>
            <a:ext cx="2422548" cy="1069604"/>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6111" y="4344114"/>
            <a:ext cx="2121498" cy="1480445"/>
          </a:xfrm>
          <a:prstGeom prst="rect">
            <a:avLst/>
          </a:prstGeom>
        </p:spPr>
      </p:pic>
      <p:pic>
        <p:nvPicPr>
          <p:cNvPr id="16" name="図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1429" y="4250996"/>
            <a:ext cx="1469821" cy="1643366"/>
          </a:xfrm>
          <a:prstGeom prst="rect">
            <a:avLst/>
          </a:prstGeom>
        </p:spPr>
      </p:pic>
      <p:sp>
        <p:nvSpPr>
          <p:cNvPr id="17" name="テキスト ボックス 16">
            <a:extLst>
              <a:ext uri="{FF2B5EF4-FFF2-40B4-BE49-F238E27FC236}">
                <a16:creationId xmlns="" xmlns:a16="http://schemas.microsoft.com/office/drawing/2014/main" id="{A7186849-575D-4A9F-89CF-95EFA5CD0DF2}"/>
              </a:ext>
            </a:extLst>
          </p:cNvPr>
          <p:cNvSpPr txBox="1">
            <a:spLocks noChangeArrowheads="1"/>
          </p:cNvSpPr>
          <p:nvPr/>
        </p:nvSpPr>
        <p:spPr bwMode="auto">
          <a:xfrm>
            <a:off x="6821759" y="3798539"/>
            <a:ext cx="2352722" cy="430887"/>
          </a:xfrm>
          <a:prstGeom prst="rect">
            <a:avLst/>
          </a:prstGeom>
          <a:noFill/>
          <a:ln w="9525">
            <a:noFill/>
            <a:miter lim="800000"/>
            <a:headEnd/>
            <a:tailEnd/>
          </a:ln>
        </p:spPr>
        <p:txBody>
          <a:bodyPr wrap="square">
            <a:spAutoFit/>
          </a:bodyPr>
          <a:lstStyle/>
          <a:p>
            <a:r>
              <a:rPr lang="ja-JP" altLang="en-US" sz="2200" dirty="0">
                <a:solidFill>
                  <a:schemeClr val="accent6"/>
                </a:solidFill>
                <a:latin typeface="Meiryo UI" panose="020B0604030504040204" pitchFamily="50" charset="-128"/>
                <a:ea typeface="Meiryo UI" panose="020B0604030504040204" pitchFamily="50" charset="-128"/>
              </a:rPr>
              <a:t>■</a:t>
            </a:r>
            <a:r>
              <a:rPr lang="en-US" altLang="ja-JP" sz="2200" dirty="0">
                <a:latin typeface="Meiryo UI" panose="020B0604030504040204" pitchFamily="50" charset="-128"/>
                <a:ea typeface="Meiryo UI" panose="020B0604030504040204" pitchFamily="50" charset="-128"/>
              </a:rPr>
              <a:t>4</a:t>
            </a:r>
            <a:r>
              <a:rPr lang="ja-JP" altLang="en-US" sz="2200" dirty="0">
                <a:latin typeface="Meiryo UI" panose="020B0604030504040204" pitchFamily="50" charset="-128"/>
                <a:ea typeface="Meiryo UI" panose="020B0604030504040204" pitchFamily="50" charset="-128"/>
              </a:rPr>
              <a:t>　電気ストーブ</a:t>
            </a:r>
            <a:endParaRPr kumimoji="1" lang="en-US" altLang="ja-JP" sz="2200" dirty="0">
              <a:latin typeface="Meiryo UI" panose="020B0604030504040204" pitchFamily="50" charset="-128"/>
              <a:ea typeface="Meiryo UI" panose="020B0604030504040204" pitchFamily="50" charset="-128"/>
            </a:endParaRPr>
          </a:p>
        </p:txBody>
      </p:sp>
      <p:sp>
        <p:nvSpPr>
          <p:cNvPr id="6" name="タイトル 5"/>
          <p:cNvSpPr>
            <a:spLocks noGrp="1"/>
          </p:cNvSpPr>
          <p:nvPr>
            <p:ph type="ctrTitle"/>
          </p:nvPr>
        </p:nvSpPr>
        <p:spPr/>
        <p:txBody>
          <a:bodyPr/>
          <a:lstStyle/>
          <a:p>
            <a:r>
              <a:rPr kumimoji="1" lang="en-US" altLang="ja-JP" dirty="0" smtClean="0"/>
              <a:t>【</a:t>
            </a:r>
            <a:r>
              <a:rPr kumimoji="1" lang="ja-JP" altLang="en-US" dirty="0" smtClean="0"/>
              <a:t>クイズ</a:t>
            </a:r>
            <a:r>
              <a:rPr kumimoji="1" lang="en-US" altLang="ja-JP" dirty="0" smtClean="0"/>
              <a:t>】</a:t>
            </a:r>
            <a:r>
              <a:rPr kumimoji="1" lang="ja-JP" altLang="en-US" dirty="0" smtClean="0"/>
              <a:t>暖房器具の選び方</a:t>
            </a:r>
            <a:endParaRPr kumimoji="1" lang="ja-JP" altLang="en-US" dirty="0"/>
          </a:p>
        </p:txBody>
      </p:sp>
    </p:spTree>
    <p:extLst>
      <p:ext uri="{BB962C8B-B14F-4D97-AF65-F5344CB8AC3E}">
        <p14:creationId xmlns:p14="http://schemas.microsoft.com/office/powerpoint/2010/main" val="887305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 xmlns:a16="http://schemas.microsoft.com/office/drawing/2014/main" id="{2A6F15D4-5E5A-4573-B4BB-C80512EEE48A}"/>
              </a:ext>
            </a:extLst>
          </p:cNvPr>
          <p:cNvSpPr/>
          <p:nvPr/>
        </p:nvSpPr>
        <p:spPr>
          <a:xfrm>
            <a:off x="385311" y="1952553"/>
            <a:ext cx="3501297" cy="4524315"/>
          </a:xfrm>
          <a:prstGeom prst="rect">
            <a:avLst/>
          </a:prstGeom>
        </p:spPr>
        <p:txBody>
          <a:bodyPr wrap="square">
            <a:spAutoFit/>
          </a:bodyPr>
          <a:lstStyle/>
          <a:p>
            <a:pPr algn="just"/>
            <a:r>
              <a:rPr kumimoji="1" lang="ja-JP" altLang="en-US" sz="3200" dirty="0">
                <a:latin typeface="Meiryo UI" panose="020B0604030504040204" pitchFamily="50" charset="-128"/>
                <a:ea typeface="Meiryo UI" panose="020B0604030504040204" pitchFamily="50" charset="-128"/>
              </a:rPr>
              <a:t>グラフの</a:t>
            </a:r>
            <a:r>
              <a:rPr kumimoji="1" lang="en-US" altLang="ja-JP" sz="3200" dirty="0">
                <a:latin typeface="Meiryo UI" panose="020B0604030504040204" pitchFamily="50" charset="-128"/>
                <a:ea typeface="Meiryo UI" panose="020B0604030504040204" pitchFamily="50" charset="-128"/>
              </a:rPr>
              <a:t>B</a:t>
            </a:r>
            <a:r>
              <a:rPr kumimoji="1" lang="ja-JP" altLang="en-US" sz="3200" dirty="0">
                <a:latin typeface="Meiryo UI" panose="020B0604030504040204" pitchFamily="50" charset="-128"/>
                <a:ea typeface="Meiryo UI" panose="020B0604030504040204" pitchFamily="50" charset="-128"/>
              </a:rPr>
              <a:t>に当てはまるのはどれでしょう？</a:t>
            </a:r>
            <a:endParaRPr kumimoji="1" lang="en-US" altLang="ja-JP" sz="3200" dirty="0">
              <a:latin typeface="Meiryo UI" panose="020B0604030504040204" pitchFamily="50" charset="-128"/>
              <a:ea typeface="Meiryo UI" panose="020B0604030504040204" pitchFamily="50" charset="-128"/>
            </a:endParaRPr>
          </a:p>
          <a:p>
            <a:pPr algn="just"/>
            <a:endParaRPr kumimoji="1" lang="en-US" altLang="ja-JP" sz="3200" dirty="0">
              <a:latin typeface="Meiryo UI" panose="020B0604030504040204" pitchFamily="50" charset="-128"/>
              <a:ea typeface="Meiryo UI" panose="020B0604030504040204" pitchFamily="50" charset="-128"/>
            </a:endParaRPr>
          </a:p>
          <a:p>
            <a:pPr algn="just"/>
            <a:r>
              <a:rPr kumimoji="1" lang="ja-JP" altLang="en-US" sz="3200" dirty="0">
                <a:latin typeface="Meiryo UI" panose="020B0604030504040204" pitchFamily="50" charset="-128"/>
                <a:ea typeface="Meiryo UI" panose="020B0604030504040204" pitchFamily="50" charset="-128"/>
              </a:rPr>
              <a:t>・照明家電製品</a:t>
            </a:r>
            <a:endParaRPr kumimoji="1" lang="en-US" altLang="ja-JP" sz="3200" dirty="0">
              <a:latin typeface="Meiryo UI" panose="020B0604030504040204" pitchFamily="50" charset="-128"/>
              <a:ea typeface="Meiryo UI" panose="020B0604030504040204" pitchFamily="50" charset="-128"/>
            </a:endParaRPr>
          </a:p>
          <a:p>
            <a:pPr algn="just"/>
            <a:r>
              <a:rPr kumimoji="1" lang="ja-JP" altLang="en-US" sz="3200" dirty="0">
                <a:latin typeface="Meiryo UI" panose="020B0604030504040204" pitchFamily="50" charset="-128"/>
                <a:ea typeface="Meiryo UI" panose="020B0604030504040204" pitchFamily="50" charset="-128"/>
              </a:rPr>
              <a:t>・自動車</a:t>
            </a:r>
            <a:endParaRPr kumimoji="1" lang="en-US" altLang="ja-JP" sz="3200" dirty="0">
              <a:latin typeface="Meiryo UI" panose="020B0604030504040204" pitchFamily="50" charset="-128"/>
              <a:ea typeface="Meiryo UI" panose="020B0604030504040204" pitchFamily="50" charset="-128"/>
            </a:endParaRPr>
          </a:p>
          <a:p>
            <a:pPr algn="just"/>
            <a:r>
              <a:rPr kumimoji="1" lang="ja-JP" altLang="en-US" sz="3200" dirty="0">
                <a:latin typeface="Meiryo UI" panose="020B0604030504040204" pitchFamily="50" charset="-128"/>
                <a:ea typeface="Meiryo UI" panose="020B0604030504040204" pitchFamily="50" charset="-128"/>
              </a:rPr>
              <a:t>・給湯</a:t>
            </a:r>
            <a:endParaRPr kumimoji="1" lang="en-US" altLang="ja-JP" sz="3200" dirty="0">
              <a:latin typeface="Meiryo UI" panose="020B0604030504040204" pitchFamily="50" charset="-128"/>
              <a:ea typeface="Meiryo UI" panose="020B0604030504040204" pitchFamily="50" charset="-128"/>
            </a:endParaRPr>
          </a:p>
          <a:p>
            <a:pPr algn="just"/>
            <a:r>
              <a:rPr kumimoji="1" lang="ja-JP" altLang="en-US" sz="3200" dirty="0">
                <a:latin typeface="Meiryo UI" panose="020B0604030504040204" pitchFamily="50" charset="-128"/>
                <a:ea typeface="Meiryo UI" panose="020B0604030504040204" pitchFamily="50" charset="-128"/>
              </a:rPr>
              <a:t>・暖房</a:t>
            </a:r>
            <a:endParaRPr kumimoji="1" lang="en-US" altLang="ja-JP" sz="3200" dirty="0">
              <a:latin typeface="Meiryo UI" panose="020B0604030504040204" pitchFamily="50" charset="-128"/>
              <a:ea typeface="Meiryo UI" panose="020B0604030504040204" pitchFamily="50" charset="-128"/>
            </a:endParaRPr>
          </a:p>
          <a:p>
            <a:pPr algn="just"/>
            <a:r>
              <a:rPr kumimoji="1" lang="ja-JP" altLang="en-US" sz="3200" dirty="0">
                <a:latin typeface="Meiryo UI" panose="020B0604030504040204" pitchFamily="50" charset="-128"/>
                <a:ea typeface="Meiryo UI" panose="020B0604030504040204" pitchFamily="50" charset="-128"/>
              </a:rPr>
              <a:t>・冷房</a:t>
            </a:r>
            <a:endParaRPr kumimoji="1" lang="en-US" altLang="ja-JP" sz="3200" dirty="0">
              <a:latin typeface="Meiryo UI" panose="020B0604030504040204" pitchFamily="50" charset="-128"/>
              <a:ea typeface="Meiryo UI" panose="020B0604030504040204" pitchFamily="50" charset="-128"/>
            </a:endParaRPr>
          </a:p>
          <a:p>
            <a:pPr algn="just"/>
            <a:r>
              <a:rPr kumimoji="1" lang="ja-JP" altLang="en-US" sz="3200" dirty="0">
                <a:latin typeface="Meiryo UI" panose="020B0604030504040204" pitchFamily="50" charset="-128"/>
                <a:ea typeface="Meiryo UI" panose="020B0604030504040204" pitchFamily="50" charset="-128"/>
              </a:rPr>
              <a:t>・ごみ</a:t>
            </a:r>
          </a:p>
        </p:txBody>
      </p:sp>
      <p:pic>
        <p:nvPicPr>
          <p:cNvPr id="1026" name="Picture 2" descr="http://www.jccca.org/chart/img/chart04_06_img02-re.jpg">
            <a:extLst>
              <a:ext uri="{FF2B5EF4-FFF2-40B4-BE49-F238E27FC236}">
                <a16:creationId xmlns="" xmlns:a16="http://schemas.microsoft.com/office/drawing/2014/main" id="{ED6DF2CB-BC9C-4EBD-BFD3-1F64B2DC03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814" y="1952553"/>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 xmlns:a16="http://schemas.microsoft.com/office/drawing/2014/main" id="{B7C6EB82-73FB-4322-8D33-47F2900B21CC}"/>
              </a:ext>
            </a:extLst>
          </p:cNvPr>
          <p:cNvSpPr/>
          <p:nvPr/>
        </p:nvSpPr>
        <p:spPr>
          <a:xfrm>
            <a:off x="6676679" y="2228523"/>
            <a:ext cx="1003777" cy="3935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latin typeface="A-OTF 新ゴ Pro B" panose="020B0700000000000000" pitchFamily="34" charset="-128"/>
                <a:ea typeface="A-OTF 新ゴ Pro B" panose="020B0700000000000000" pitchFamily="34" charset="-128"/>
              </a:rPr>
              <a:t>A</a:t>
            </a:r>
            <a:endParaRPr kumimoji="1" lang="ja-JP" altLang="en-US" sz="2400" dirty="0">
              <a:latin typeface="A-OTF 新ゴ Pro B" panose="020B0700000000000000" pitchFamily="34" charset="-128"/>
              <a:ea typeface="A-OTF 新ゴ Pro B" panose="020B0700000000000000" pitchFamily="34" charset="-128"/>
            </a:endParaRPr>
          </a:p>
        </p:txBody>
      </p:sp>
      <p:sp>
        <p:nvSpPr>
          <p:cNvPr id="14" name="正方形/長方形 13">
            <a:extLst>
              <a:ext uri="{FF2B5EF4-FFF2-40B4-BE49-F238E27FC236}">
                <a16:creationId xmlns="" xmlns:a16="http://schemas.microsoft.com/office/drawing/2014/main" id="{B60095FF-472B-44FE-A12B-F23146C49AE2}"/>
              </a:ext>
            </a:extLst>
          </p:cNvPr>
          <p:cNvSpPr/>
          <p:nvPr/>
        </p:nvSpPr>
        <p:spPr>
          <a:xfrm>
            <a:off x="7529782" y="2609182"/>
            <a:ext cx="1003777" cy="3935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latin typeface="A-OTF 新ゴ Pro B" panose="020B0700000000000000" pitchFamily="34" charset="-128"/>
                <a:ea typeface="A-OTF 新ゴ Pro B" panose="020B0700000000000000" pitchFamily="34" charset="-128"/>
              </a:rPr>
              <a:t>B</a:t>
            </a:r>
            <a:endParaRPr kumimoji="1" lang="ja-JP" altLang="en-US" sz="2400" dirty="0">
              <a:latin typeface="A-OTF 新ゴ Pro B" panose="020B0700000000000000" pitchFamily="34" charset="-128"/>
              <a:ea typeface="A-OTF 新ゴ Pro B" panose="020B0700000000000000" pitchFamily="34" charset="-128"/>
            </a:endParaRPr>
          </a:p>
        </p:txBody>
      </p:sp>
      <p:sp>
        <p:nvSpPr>
          <p:cNvPr id="15" name="正方形/長方形 14">
            <a:extLst>
              <a:ext uri="{FF2B5EF4-FFF2-40B4-BE49-F238E27FC236}">
                <a16:creationId xmlns="" xmlns:a16="http://schemas.microsoft.com/office/drawing/2014/main" id="{D81CD338-8C12-4EC8-9CEE-9DFEDB9CAC50}"/>
              </a:ext>
            </a:extLst>
          </p:cNvPr>
          <p:cNvSpPr/>
          <p:nvPr/>
        </p:nvSpPr>
        <p:spPr>
          <a:xfrm>
            <a:off x="7664450" y="3325968"/>
            <a:ext cx="1003777" cy="4123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latin typeface="A-OTF 新ゴ Pro B" panose="020B0700000000000000" pitchFamily="34" charset="-128"/>
                <a:ea typeface="A-OTF 新ゴ Pro B" panose="020B0700000000000000" pitchFamily="34" charset="-128"/>
              </a:rPr>
              <a:t>C</a:t>
            </a:r>
            <a:endParaRPr kumimoji="1" lang="ja-JP" altLang="en-US" sz="2400" dirty="0">
              <a:latin typeface="A-OTF 新ゴ Pro B" panose="020B0700000000000000" pitchFamily="34" charset="-128"/>
              <a:ea typeface="A-OTF 新ゴ Pro B" panose="020B0700000000000000" pitchFamily="34" charset="-128"/>
            </a:endParaRPr>
          </a:p>
        </p:txBody>
      </p:sp>
      <p:sp>
        <p:nvSpPr>
          <p:cNvPr id="16" name="正方形/長方形 15">
            <a:extLst>
              <a:ext uri="{FF2B5EF4-FFF2-40B4-BE49-F238E27FC236}">
                <a16:creationId xmlns="" xmlns:a16="http://schemas.microsoft.com/office/drawing/2014/main" id="{5F271B03-F22C-4AC7-BA01-21A6614351AA}"/>
              </a:ext>
            </a:extLst>
          </p:cNvPr>
          <p:cNvSpPr/>
          <p:nvPr/>
        </p:nvSpPr>
        <p:spPr>
          <a:xfrm>
            <a:off x="5892886" y="5405978"/>
            <a:ext cx="1271060" cy="4123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latin typeface="A-OTF 新ゴ Pro B" panose="020B0700000000000000" pitchFamily="34" charset="-128"/>
                <a:ea typeface="A-OTF 新ゴ Pro B" panose="020B0700000000000000" pitchFamily="34" charset="-128"/>
              </a:rPr>
              <a:t>D</a:t>
            </a:r>
            <a:endParaRPr kumimoji="1" lang="ja-JP" altLang="en-US" sz="2400" dirty="0">
              <a:latin typeface="A-OTF 新ゴ Pro B" panose="020B0700000000000000" pitchFamily="34" charset="-128"/>
              <a:ea typeface="A-OTF 新ゴ Pro B" panose="020B0700000000000000" pitchFamily="34" charset="-128"/>
            </a:endParaRPr>
          </a:p>
        </p:txBody>
      </p:sp>
      <p:sp>
        <p:nvSpPr>
          <p:cNvPr id="17" name="正方形/長方形 16">
            <a:extLst>
              <a:ext uri="{FF2B5EF4-FFF2-40B4-BE49-F238E27FC236}">
                <a16:creationId xmlns="" xmlns:a16="http://schemas.microsoft.com/office/drawing/2014/main" id="{7110343D-975B-4F37-89D5-317A2D396CFC}"/>
              </a:ext>
            </a:extLst>
          </p:cNvPr>
          <p:cNvSpPr/>
          <p:nvPr/>
        </p:nvSpPr>
        <p:spPr>
          <a:xfrm>
            <a:off x="4408544" y="3015599"/>
            <a:ext cx="1003777" cy="4123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latin typeface="A-OTF 新ゴ Pro B" panose="020B0700000000000000" pitchFamily="34" charset="-128"/>
                <a:ea typeface="A-OTF 新ゴ Pro B" panose="020B0700000000000000" pitchFamily="34" charset="-128"/>
              </a:rPr>
              <a:t>E</a:t>
            </a:r>
            <a:endParaRPr kumimoji="1" lang="ja-JP" altLang="en-US" sz="2400" dirty="0">
              <a:latin typeface="A-OTF 新ゴ Pro B" panose="020B0700000000000000" pitchFamily="34" charset="-128"/>
              <a:ea typeface="A-OTF 新ゴ Pro B" panose="020B0700000000000000" pitchFamily="34" charset="-128"/>
            </a:endParaRPr>
          </a:p>
        </p:txBody>
      </p:sp>
      <p:sp>
        <p:nvSpPr>
          <p:cNvPr id="18" name="正方形/長方形 17">
            <a:extLst>
              <a:ext uri="{FF2B5EF4-FFF2-40B4-BE49-F238E27FC236}">
                <a16:creationId xmlns="" xmlns:a16="http://schemas.microsoft.com/office/drawing/2014/main" id="{193B0F2D-BA03-48C3-9CFB-9F90CA7E2FC1}"/>
              </a:ext>
            </a:extLst>
          </p:cNvPr>
          <p:cNvSpPr/>
          <p:nvPr/>
        </p:nvSpPr>
        <p:spPr>
          <a:xfrm>
            <a:off x="5133763" y="2344641"/>
            <a:ext cx="1003777" cy="4123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latin typeface="A-OTF 新ゴ Pro B" panose="020B0700000000000000" pitchFamily="34" charset="-128"/>
                <a:ea typeface="A-OTF 新ゴ Pro B" panose="020B0700000000000000" pitchFamily="34" charset="-128"/>
              </a:rPr>
              <a:t>F</a:t>
            </a:r>
            <a:endParaRPr kumimoji="1" lang="ja-JP" altLang="en-US" sz="2400" dirty="0">
              <a:latin typeface="A-OTF 新ゴ Pro B" panose="020B0700000000000000" pitchFamily="34" charset="-128"/>
              <a:ea typeface="A-OTF 新ゴ Pro B" panose="020B0700000000000000" pitchFamily="34" charset="-128"/>
            </a:endParaRPr>
          </a:p>
        </p:txBody>
      </p:sp>
      <p:sp>
        <p:nvSpPr>
          <p:cNvPr id="19" name="テキスト ボックス 18">
            <a:extLst>
              <a:ext uri="{FF2B5EF4-FFF2-40B4-BE49-F238E27FC236}">
                <a16:creationId xmlns="" xmlns:a16="http://schemas.microsoft.com/office/drawing/2014/main" id="{BE5D3F99-17E6-4D82-AD1B-C56A0FAC7100}"/>
              </a:ext>
            </a:extLst>
          </p:cNvPr>
          <p:cNvSpPr txBox="1"/>
          <p:nvPr/>
        </p:nvSpPr>
        <p:spPr>
          <a:xfrm>
            <a:off x="1687520" y="5899787"/>
            <a:ext cx="2656629" cy="577081"/>
          </a:xfrm>
          <a:prstGeom prst="rect">
            <a:avLst/>
          </a:prstGeom>
          <a:noFill/>
        </p:spPr>
        <p:txBody>
          <a:bodyPr wrap="square" rtlCol="0">
            <a:spAutoFit/>
          </a:bodyPr>
          <a:lstStyle/>
          <a:p>
            <a:pPr lvl="0" algn="ctr">
              <a:defRPr/>
            </a:pPr>
            <a:r>
              <a:rPr kumimoji="1" lang="ja-JP" altLang="en-US" sz="1050" dirty="0">
                <a:latin typeface="Meiryo UI" panose="020B0604030504040204" pitchFamily="50" charset="-128"/>
                <a:ea typeface="Meiryo UI" panose="020B0604030504040204" pitchFamily="50" charset="-128"/>
              </a:rPr>
              <a:t>出典</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温室効果ガスインベントリオフィス</a:t>
            </a:r>
          </a:p>
          <a:p>
            <a:pPr lvl="0" algn="ctr">
              <a:defRPr/>
            </a:pPr>
            <a:r>
              <a:rPr kumimoji="1" lang="ja-JP" altLang="en-US" sz="1050" dirty="0">
                <a:latin typeface="Meiryo UI" panose="020B0604030504040204" pitchFamily="50" charset="-128"/>
                <a:ea typeface="Meiryo UI" panose="020B0604030504040204" pitchFamily="50" charset="-128"/>
              </a:rPr>
              <a:t>全国地球温暖化防止活動推進センター</a:t>
            </a:r>
            <a:endParaRPr kumimoji="1" lang="en-US" altLang="ja-JP" sz="1050" dirty="0">
              <a:latin typeface="Meiryo UI" panose="020B0604030504040204" pitchFamily="50" charset="-128"/>
              <a:ea typeface="Meiryo UI" panose="020B0604030504040204" pitchFamily="50" charset="-128"/>
            </a:endParaRPr>
          </a:p>
          <a:p>
            <a:pPr lvl="0" algn="ctr">
              <a:defRPr/>
            </a:pPr>
            <a:r>
              <a:rPr kumimoji="1" lang="ja-JP" altLang="en-US" sz="1050" dirty="0">
                <a:latin typeface="Meiryo UI" panose="020B0604030504040204" pitchFamily="50" charset="-128"/>
                <a:ea typeface="Meiryo UI" panose="020B0604030504040204" pitchFamily="50" charset="-128"/>
              </a:rPr>
              <a:t>ウェブサイト（</a:t>
            </a:r>
            <a:r>
              <a:rPr kumimoji="1" lang="en-US" altLang="ja-JP" sz="1050" dirty="0">
                <a:latin typeface="Meiryo UI" panose="020B0604030504040204" pitchFamily="50" charset="-128"/>
                <a:ea typeface="Meiryo UI" panose="020B0604030504040204" pitchFamily="50" charset="-128"/>
              </a:rPr>
              <a:t>http://www.jccca.org/</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p:txBody>
      </p:sp>
      <p:sp>
        <p:nvSpPr>
          <p:cNvPr id="4" name="タイトル 3"/>
          <p:cNvSpPr>
            <a:spLocks noGrp="1"/>
          </p:cNvSpPr>
          <p:nvPr>
            <p:ph type="ctrTitle"/>
          </p:nvPr>
        </p:nvSpPr>
        <p:spPr/>
        <p:txBody>
          <a:bodyPr/>
          <a:lstStyle/>
          <a:p>
            <a:r>
              <a:rPr kumimoji="1" lang="en-US" altLang="ja-JP" dirty="0" smtClean="0"/>
              <a:t>【</a:t>
            </a:r>
            <a:r>
              <a:rPr kumimoji="1" lang="ja-JP" altLang="en-US" dirty="0" smtClean="0"/>
              <a:t>クイズ</a:t>
            </a:r>
            <a:r>
              <a:rPr kumimoji="1" lang="en-US" altLang="ja-JP" dirty="0" smtClean="0"/>
              <a:t>】CO</a:t>
            </a:r>
            <a:r>
              <a:rPr kumimoji="1" lang="en-US" altLang="ja-JP" sz="2400" dirty="0" smtClean="0"/>
              <a:t>2</a:t>
            </a:r>
            <a:r>
              <a:rPr kumimoji="1" lang="ja-JP" altLang="en-US" dirty="0" smtClean="0"/>
              <a:t>は、どこで出している？</a:t>
            </a:r>
            <a:endParaRPr kumimoji="1" lang="ja-JP" altLang="en-US" dirty="0"/>
          </a:p>
        </p:txBody>
      </p:sp>
    </p:spTree>
    <p:extLst>
      <p:ext uri="{BB962C8B-B14F-4D97-AF65-F5344CB8AC3E}">
        <p14:creationId xmlns:p14="http://schemas.microsoft.com/office/powerpoint/2010/main" val="6801030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 xmlns:a16="http://schemas.microsoft.com/office/drawing/2014/main" id="{2A6F15D4-5E5A-4573-B4BB-C80512EEE48A}"/>
              </a:ext>
            </a:extLst>
          </p:cNvPr>
          <p:cNvSpPr/>
          <p:nvPr/>
        </p:nvSpPr>
        <p:spPr>
          <a:xfrm>
            <a:off x="679400" y="2123961"/>
            <a:ext cx="7717177" cy="892552"/>
          </a:xfrm>
          <a:prstGeom prst="rect">
            <a:avLst/>
          </a:prstGeom>
        </p:spPr>
        <p:txBody>
          <a:bodyPr wrap="none">
            <a:spAutoFit/>
          </a:bodyPr>
          <a:lstStyle/>
          <a:p>
            <a:r>
              <a:rPr kumimoji="1" lang="en-US" altLang="ja-JP" sz="3200" dirty="0">
                <a:latin typeface="Meiryo UI" panose="020B0604030504040204" pitchFamily="50" charset="-128"/>
                <a:ea typeface="Meiryo UI" panose="020B0604030504040204" pitchFamily="50" charset="-128"/>
              </a:rPr>
              <a:t>CO</a:t>
            </a:r>
            <a:r>
              <a:rPr kumimoji="1" lang="en-US" altLang="ja-JP" sz="2000" dirty="0">
                <a:latin typeface="Meiryo UI" panose="020B0604030504040204" pitchFamily="50" charset="-128"/>
                <a:ea typeface="Meiryo UI" panose="020B0604030504040204" pitchFamily="50" charset="-128"/>
              </a:rPr>
              <a:t>2</a:t>
            </a:r>
            <a:r>
              <a:rPr kumimoji="1" lang="ja-JP" altLang="en-US" sz="3200" dirty="0">
                <a:latin typeface="Meiryo UI" panose="020B0604030504040204" pitchFamily="50" charset="-128"/>
                <a:ea typeface="Meiryo UI" panose="020B0604030504040204" pitchFamily="50" charset="-128"/>
              </a:rPr>
              <a:t>排出の少ない暖房方法は、どれでしょう？</a:t>
            </a:r>
            <a:endParaRPr kumimoji="1" lang="en-US" altLang="ja-JP" sz="32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（ここ数年に設置された標準的な機種・外気温は</a:t>
            </a:r>
            <a:r>
              <a:rPr kumimoji="1" lang="en-US" altLang="ja-JP" sz="2000" dirty="0">
                <a:latin typeface="Meiryo UI" panose="020B0604030504040204" pitchFamily="50" charset="-128"/>
                <a:ea typeface="Meiryo UI" panose="020B0604030504040204" pitchFamily="50" charset="-128"/>
              </a:rPr>
              <a:t>0</a:t>
            </a:r>
            <a:r>
              <a:rPr kumimoji="1" lang="ja-JP" altLang="en-US" sz="2000" dirty="0">
                <a:latin typeface="Meiryo UI" panose="020B0604030504040204" pitchFamily="50" charset="-128"/>
                <a:ea typeface="Meiryo UI" panose="020B0604030504040204" pitchFamily="50" charset="-128"/>
              </a:rPr>
              <a:t>℃以上を想定）</a:t>
            </a:r>
            <a:endParaRPr kumimoji="1" lang="en-US" altLang="ja-JP" sz="20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 xmlns:a16="http://schemas.microsoft.com/office/drawing/2014/main" id="{BC8F9123-8876-4C88-A63B-8364BBC52263}"/>
              </a:ext>
            </a:extLst>
          </p:cNvPr>
          <p:cNvSpPr txBox="1">
            <a:spLocks noChangeArrowheads="1"/>
          </p:cNvSpPr>
          <p:nvPr/>
        </p:nvSpPr>
        <p:spPr bwMode="auto">
          <a:xfrm>
            <a:off x="2600278" y="3795126"/>
            <a:ext cx="1897988" cy="430887"/>
          </a:xfrm>
          <a:prstGeom prst="rect">
            <a:avLst/>
          </a:prstGeom>
          <a:noFill/>
          <a:ln w="9525">
            <a:noFill/>
            <a:miter lim="800000"/>
            <a:headEnd/>
            <a:tailEnd/>
          </a:ln>
        </p:spPr>
        <p:txBody>
          <a:bodyPr wrap="square">
            <a:spAutoFit/>
          </a:bodyPr>
          <a:lstStyle/>
          <a:p>
            <a:r>
              <a:rPr kumimoji="1" lang="ja-JP" altLang="en-US" sz="2200" dirty="0">
                <a:solidFill>
                  <a:schemeClr val="accent5">
                    <a:lumMod val="75000"/>
                  </a:schemeClr>
                </a:solidFill>
                <a:latin typeface="Meiryo UI" panose="020B0604030504040204" pitchFamily="50" charset="-128"/>
                <a:ea typeface="Meiryo UI" panose="020B0604030504040204" pitchFamily="50" charset="-128"/>
              </a:rPr>
              <a:t>■</a:t>
            </a:r>
            <a:r>
              <a:rPr kumimoji="1" lang="en-US" altLang="ja-JP" sz="2200" dirty="0">
                <a:latin typeface="Meiryo UI" panose="020B0604030504040204" pitchFamily="50" charset="-128"/>
                <a:ea typeface="Meiryo UI" panose="020B0604030504040204" pitchFamily="50" charset="-128"/>
              </a:rPr>
              <a:t>2</a:t>
            </a:r>
            <a:r>
              <a:rPr kumimoji="1" lang="ja-JP" altLang="en-US" sz="2200" dirty="0">
                <a:latin typeface="Meiryo UI" panose="020B0604030504040204" pitchFamily="50" charset="-128"/>
                <a:ea typeface="Meiryo UI" panose="020B0604030504040204" pitchFamily="50" charset="-128"/>
              </a:rPr>
              <a:t>　エアコン</a:t>
            </a:r>
            <a:endParaRPr kumimoji="1" lang="en-US" altLang="ja-JP" sz="22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5277" y="4580377"/>
            <a:ext cx="2422548" cy="1069604"/>
          </a:xfrm>
          <a:prstGeom prst="rect">
            <a:avLst/>
          </a:prstGeom>
        </p:spPr>
      </p:pic>
      <p:sp>
        <p:nvSpPr>
          <p:cNvPr id="6" name="タイトル 5"/>
          <p:cNvSpPr>
            <a:spLocks noGrp="1"/>
          </p:cNvSpPr>
          <p:nvPr>
            <p:ph type="ctrTitle"/>
          </p:nvPr>
        </p:nvSpPr>
        <p:spPr/>
        <p:txBody>
          <a:bodyPr/>
          <a:lstStyle/>
          <a:p>
            <a:r>
              <a:rPr kumimoji="1" lang="en-US" altLang="ja-JP" dirty="0" smtClean="0"/>
              <a:t>【</a:t>
            </a:r>
            <a:r>
              <a:rPr lang="ja-JP" altLang="en-US" dirty="0"/>
              <a:t>こたえ</a:t>
            </a:r>
            <a:r>
              <a:rPr kumimoji="1" lang="en-US" altLang="ja-JP" dirty="0" smtClean="0"/>
              <a:t>】</a:t>
            </a:r>
            <a:r>
              <a:rPr kumimoji="1" lang="ja-JP" altLang="en-US" dirty="0" smtClean="0"/>
              <a:t>暖房器具の選び方</a:t>
            </a:r>
            <a:endParaRPr kumimoji="1" lang="ja-JP" altLang="en-US" dirty="0"/>
          </a:p>
        </p:txBody>
      </p:sp>
    </p:spTree>
    <p:extLst>
      <p:ext uri="{BB962C8B-B14F-4D97-AF65-F5344CB8AC3E}">
        <p14:creationId xmlns:p14="http://schemas.microsoft.com/office/powerpoint/2010/main" val="21954623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a:t>
            </a:r>
            <a:r>
              <a:rPr kumimoji="1" lang="ja-JP" altLang="en-US" dirty="0" smtClean="0"/>
              <a:t>参考</a:t>
            </a:r>
            <a:r>
              <a:rPr kumimoji="1" lang="en-US" altLang="ja-JP" dirty="0" smtClean="0"/>
              <a:t>】</a:t>
            </a:r>
            <a:r>
              <a:rPr kumimoji="1" lang="ja-JP" altLang="en-US" dirty="0" smtClean="0"/>
              <a:t>暖房器具の選び方</a:t>
            </a:r>
            <a:endParaRPr kumimoji="1" lang="ja-JP" altLang="en-US"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435" y="1939790"/>
            <a:ext cx="7075685" cy="4424434"/>
          </a:xfrm>
          <a:prstGeom prst="rect">
            <a:avLst/>
          </a:prstGeom>
        </p:spPr>
      </p:pic>
      <p:sp>
        <p:nvSpPr>
          <p:cNvPr id="4" name="テキスト ボックス 3"/>
          <p:cNvSpPr txBox="1"/>
          <p:nvPr/>
        </p:nvSpPr>
        <p:spPr>
          <a:xfrm>
            <a:off x="381963" y="4799389"/>
            <a:ext cx="1812597" cy="1564835"/>
          </a:xfrm>
          <a:prstGeom prst="rect">
            <a:avLst/>
          </a:prstGeom>
          <a:noFill/>
        </p:spPr>
        <p:txBody>
          <a:bodyPr wrap="square" rtlCol="0">
            <a:spAutoFit/>
          </a:bodyPr>
          <a:lstStyle/>
          <a:p>
            <a:r>
              <a:rPr kumimoji="1" lang="ja-JP" altLang="en-US" sz="1200" dirty="0">
                <a:solidFill>
                  <a:srgbClr val="0070C0"/>
                </a:solidFill>
                <a:latin typeface="Meiryo UI" panose="020B0604030504040204" pitchFamily="50" charset="-128"/>
                <a:ea typeface="Meiryo UI" panose="020B0604030504040204" pitchFamily="50" charset="-128"/>
              </a:rPr>
              <a:t>グラフ：</a:t>
            </a:r>
            <a:r>
              <a:rPr kumimoji="1" lang="en-US" altLang="ja-JP" sz="1200" dirty="0">
                <a:solidFill>
                  <a:srgbClr val="0070C0"/>
                </a:solidFill>
                <a:latin typeface="Meiryo UI" panose="020B0604030504040204" pitchFamily="50" charset="-128"/>
                <a:ea typeface="Meiryo UI" panose="020B0604030504040204" pitchFamily="50" charset="-128"/>
              </a:rPr>
              <a:t>8</a:t>
            </a:r>
            <a:r>
              <a:rPr kumimoji="1" lang="ja-JP" altLang="en-US" sz="1200" dirty="0">
                <a:solidFill>
                  <a:srgbClr val="0070C0"/>
                </a:solidFill>
                <a:latin typeface="Meiryo UI" panose="020B0604030504040204" pitchFamily="50" charset="-128"/>
                <a:ea typeface="Meiryo UI" panose="020B0604030504040204" pitchFamily="50" charset="-128"/>
              </a:rPr>
              <a:t>畳間、外気温</a:t>
            </a:r>
            <a:r>
              <a:rPr kumimoji="1" lang="en-US" altLang="ja-JP" sz="1200" dirty="0">
                <a:solidFill>
                  <a:srgbClr val="0070C0"/>
                </a:solidFill>
                <a:latin typeface="Meiryo UI" panose="020B0604030504040204" pitchFamily="50" charset="-128"/>
                <a:ea typeface="Meiryo UI" panose="020B0604030504040204" pitchFamily="50" charset="-128"/>
              </a:rPr>
              <a:t>0</a:t>
            </a:r>
            <a:r>
              <a:rPr kumimoji="1" lang="ja-JP" altLang="en-US" sz="1200" dirty="0">
                <a:solidFill>
                  <a:srgbClr val="0070C0"/>
                </a:solidFill>
                <a:latin typeface="Meiryo UI" panose="020B0604030504040204" pitchFamily="50" charset="-128"/>
                <a:ea typeface="Meiryo UI" panose="020B0604030504040204" pitchFamily="50" charset="-128"/>
              </a:rPr>
              <a:t>℃時、木造住宅に於ける暖房負荷による計算。電力</a:t>
            </a:r>
            <a:r>
              <a:rPr kumimoji="1" lang="en-US" altLang="ja-JP" sz="1200" dirty="0">
                <a:solidFill>
                  <a:srgbClr val="0070C0"/>
                </a:solidFill>
                <a:latin typeface="Meiryo UI" panose="020B0604030504040204" pitchFamily="50" charset="-128"/>
                <a:ea typeface="Meiryo UI" panose="020B0604030504040204" pitchFamily="50" charset="-128"/>
              </a:rPr>
              <a:t>CO</a:t>
            </a:r>
            <a:r>
              <a:rPr kumimoji="1" lang="en-US" altLang="ja-JP" sz="900" dirty="0">
                <a:solidFill>
                  <a:srgbClr val="0070C0"/>
                </a:solidFill>
                <a:latin typeface="Meiryo UI" panose="020B0604030504040204" pitchFamily="50" charset="-128"/>
                <a:ea typeface="Meiryo UI" panose="020B0604030504040204" pitchFamily="50" charset="-128"/>
              </a:rPr>
              <a:t>2</a:t>
            </a:r>
            <a:r>
              <a:rPr kumimoji="1" lang="ja-JP" altLang="en-US" sz="1200" dirty="0">
                <a:solidFill>
                  <a:srgbClr val="0070C0"/>
                </a:solidFill>
                <a:latin typeface="Meiryo UI" panose="020B0604030504040204" pitchFamily="50" charset="-128"/>
                <a:ea typeface="Meiryo UI" panose="020B0604030504040204" pitchFamily="50" charset="-128"/>
              </a:rPr>
              <a:t>係数　</a:t>
            </a:r>
            <a:r>
              <a:rPr kumimoji="1" lang="en-US" altLang="ja-JP" sz="1200" dirty="0">
                <a:solidFill>
                  <a:srgbClr val="0070C0"/>
                </a:solidFill>
                <a:latin typeface="Meiryo UI" panose="020B0604030504040204" pitchFamily="50" charset="-128"/>
                <a:ea typeface="Meiryo UI" panose="020B0604030504040204" pitchFamily="50" charset="-128"/>
              </a:rPr>
              <a:t>0.5kg-CO</a:t>
            </a:r>
            <a:r>
              <a:rPr kumimoji="1" lang="en-US" altLang="ja-JP" sz="900" dirty="0">
                <a:solidFill>
                  <a:srgbClr val="0070C0"/>
                </a:solidFill>
                <a:latin typeface="Meiryo UI" panose="020B0604030504040204" pitchFamily="50" charset="-128"/>
                <a:ea typeface="Meiryo UI" panose="020B0604030504040204" pitchFamily="50" charset="-128"/>
              </a:rPr>
              <a:t>2</a:t>
            </a:r>
            <a:r>
              <a:rPr kumimoji="1" lang="en-US" altLang="ja-JP" sz="1200" dirty="0">
                <a:solidFill>
                  <a:srgbClr val="0070C0"/>
                </a:solidFill>
                <a:latin typeface="Meiryo UI" panose="020B0604030504040204" pitchFamily="50" charset="-128"/>
                <a:ea typeface="Meiryo UI" panose="020B0604030504040204" pitchFamily="50" charset="-128"/>
              </a:rPr>
              <a:t>/kWh</a:t>
            </a:r>
            <a:r>
              <a:rPr kumimoji="1" lang="ja-JP" altLang="en-US" sz="1200" dirty="0" err="1">
                <a:solidFill>
                  <a:srgbClr val="0070C0"/>
                </a:solidFill>
                <a:latin typeface="Meiryo UI" panose="020B0604030504040204" pitchFamily="50" charset="-128"/>
                <a:ea typeface="Meiryo UI" panose="020B0604030504040204" pitchFamily="50" charset="-128"/>
              </a:rPr>
              <a:t>、</a:t>
            </a:r>
            <a:r>
              <a:rPr kumimoji="1" lang="ja-JP" altLang="en-US" sz="1200" dirty="0">
                <a:solidFill>
                  <a:srgbClr val="0070C0"/>
                </a:solidFill>
                <a:latin typeface="Meiryo UI" panose="020B0604030504040204" pitchFamily="50" charset="-128"/>
                <a:ea typeface="Meiryo UI" panose="020B0604030504040204" pitchFamily="50" charset="-128"/>
              </a:rPr>
              <a:t>エアコンの</a:t>
            </a:r>
            <a:r>
              <a:rPr kumimoji="1" lang="en-US" altLang="ja-JP" sz="1200" dirty="0">
                <a:solidFill>
                  <a:srgbClr val="0070C0"/>
                </a:solidFill>
                <a:latin typeface="Meiryo UI" panose="020B0604030504040204" pitchFamily="50" charset="-128"/>
                <a:ea typeface="Meiryo UI" panose="020B0604030504040204" pitchFamily="50" charset="-128"/>
              </a:rPr>
              <a:t>COP</a:t>
            </a:r>
            <a:r>
              <a:rPr kumimoji="1" lang="ja-JP" altLang="en-US" sz="1200" dirty="0">
                <a:solidFill>
                  <a:srgbClr val="0070C0"/>
                </a:solidFill>
                <a:latin typeface="Meiryo UI" panose="020B0604030504040204" pitchFamily="50" charset="-128"/>
                <a:ea typeface="Meiryo UI" panose="020B0604030504040204" pitchFamily="50" charset="-128"/>
              </a:rPr>
              <a:t>は</a:t>
            </a:r>
            <a:r>
              <a:rPr kumimoji="1" lang="en-US" altLang="ja-JP" sz="1200" dirty="0">
                <a:solidFill>
                  <a:srgbClr val="0070C0"/>
                </a:solidFill>
                <a:latin typeface="Meiryo UI" panose="020B0604030504040204" pitchFamily="50" charset="-128"/>
                <a:ea typeface="Meiryo UI" panose="020B0604030504040204" pitchFamily="50" charset="-128"/>
              </a:rPr>
              <a:t>3.5</a:t>
            </a:r>
            <a:r>
              <a:rPr kumimoji="1" lang="ja-JP" altLang="en-US" sz="1200" dirty="0">
                <a:solidFill>
                  <a:srgbClr val="0070C0"/>
                </a:solidFill>
                <a:latin typeface="Meiryo UI" panose="020B0604030504040204" pitchFamily="50" charset="-128"/>
                <a:ea typeface="Meiryo UI" panose="020B0604030504040204" pitchFamily="50" charset="-128"/>
              </a:rPr>
              <a:t>として計算。ひのでやエコライフ研究所の協力を得て当センター作成。</a:t>
            </a:r>
          </a:p>
        </p:txBody>
      </p:sp>
    </p:spTree>
    <p:extLst>
      <p:ext uri="{BB962C8B-B14F-4D97-AF65-F5344CB8AC3E}">
        <p14:creationId xmlns:p14="http://schemas.microsoft.com/office/powerpoint/2010/main" val="18306138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断熱と体感温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274" y="2127030"/>
            <a:ext cx="6348381" cy="407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タイトル 3"/>
          <p:cNvSpPr>
            <a:spLocks noGrp="1"/>
          </p:cNvSpPr>
          <p:nvPr>
            <p:ph type="ctrTitle"/>
          </p:nvPr>
        </p:nvSpPr>
        <p:spPr/>
        <p:txBody>
          <a:bodyPr/>
          <a:lstStyle/>
          <a:p>
            <a:r>
              <a:rPr kumimoji="1" lang="ja-JP" altLang="en-US" dirty="0" smtClean="0"/>
              <a:t>体感温度と断熱住宅</a:t>
            </a:r>
            <a:endParaRPr kumimoji="1" lang="ja-JP" altLang="en-US" dirty="0"/>
          </a:p>
        </p:txBody>
      </p:sp>
    </p:spTree>
    <p:extLst>
      <p:ext uri="{BB962C8B-B14F-4D97-AF65-F5344CB8AC3E}">
        <p14:creationId xmlns:p14="http://schemas.microsoft.com/office/powerpoint/2010/main" val="1087899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断熱住宅と健康</a:t>
            </a:r>
            <a:endParaRPr kumimoji="1" lang="ja-JP" altLang="en-US" dirty="0"/>
          </a:p>
        </p:txBody>
      </p:sp>
      <p:pic>
        <p:nvPicPr>
          <p:cNvPr id="3" name="図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861" y="1838379"/>
            <a:ext cx="5951043" cy="482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角丸四角形吹き出し 3"/>
          <p:cNvSpPr/>
          <p:nvPr/>
        </p:nvSpPr>
        <p:spPr>
          <a:xfrm>
            <a:off x="6397752" y="1581868"/>
            <a:ext cx="2673096" cy="1325923"/>
          </a:xfrm>
          <a:prstGeom prst="wedgeRoundRectCallout">
            <a:avLst>
              <a:gd name="adj1" fmla="val -44932"/>
              <a:gd name="adj2" fmla="val 88391"/>
              <a:gd name="adj3" fmla="val 16667"/>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 xmlns:a16="http://schemas.microsoft.com/office/drawing/2014/main" id="{BC8F9123-8876-4C88-A63B-8364BBC52263}"/>
              </a:ext>
            </a:extLst>
          </p:cNvPr>
          <p:cNvSpPr txBox="1">
            <a:spLocks noChangeArrowheads="1"/>
          </p:cNvSpPr>
          <p:nvPr/>
        </p:nvSpPr>
        <p:spPr bwMode="auto">
          <a:xfrm>
            <a:off x="6590109" y="1669660"/>
            <a:ext cx="2480738" cy="1107996"/>
          </a:xfrm>
          <a:prstGeom prst="rect">
            <a:avLst/>
          </a:prstGeom>
          <a:noFill/>
          <a:ln w="9525">
            <a:noFill/>
            <a:miter lim="800000"/>
            <a:headEnd/>
            <a:tailEnd/>
          </a:ln>
        </p:spPr>
        <p:txBody>
          <a:bodyPr wrap="square">
            <a:spAutoFit/>
          </a:bodyPr>
          <a:lstStyle/>
          <a:p>
            <a:r>
              <a:rPr kumimoji="1" lang="ja-JP" altLang="en-US" sz="2200" dirty="0">
                <a:latin typeface="Meiryo UI" panose="020B0604030504040204" pitchFamily="50" charset="-128"/>
                <a:ea typeface="Meiryo UI" panose="020B0604030504040204" pitchFamily="50" charset="-128"/>
              </a:rPr>
              <a:t>「温度差」が原因で</a:t>
            </a:r>
            <a:endParaRPr kumimoji="1" lang="en-US" altLang="ja-JP" sz="2200" dirty="0">
              <a:latin typeface="Meiryo UI" panose="020B0604030504040204" pitchFamily="50" charset="-128"/>
              <a:ea typeface="Meiryo UI" panose="020B0604030504040204" pitchFamily="50" charset="-128"/>
            </a:endParaRPr>
          </a:p>
          <a:p>
            <a:r>
              <a:rPr kumimoji="1" lang="ja-JP" altLang="en-US" sz="2200" dirty="0">
                <a:latin typeface="Meiryo UI" panose="020B0604030504040204" pitchFamily="50" charset="-128"/>
                <a:ea typeface="Meiryo UI" panose="020B0604030504040204" pitchFamily="50" charset="-128"/>
              </a:rPr>
              <a:t>交通事故の</a:t>
            </a:r>
            <a:r>
              <a:rPr kumimoji="1" lang="en-US" altLang="ja-JP" sz="2200" dirty="0">
                <a:latin typeface="Meiryo UI" panose="020B0604030504040204" pitchFamily="50" charset="-128"/>
                <a:ea typeface="Meiryo UI" panose="020B0604030504040204" pitchFamily="50" charset="-128"/>
              </a:rPr>
              <a:t>3.7</a:t>
            </a:r>
            <a:r>
              <a:rPr kumimoji="1" lang="ja-JP" altLang="en-US" sz="2200" dirty="0">
                <a:latin typeface="Meiryo UI" panose="020B0604030504040204" pitchFamily="50" charset="-128"/>
                <a:ea typeface="Meiryo UI" panose="020B0604030504040204" pitchFamily="50" charset="-128"/>
              </a:rPr>
              <a:t>倍</a:t>
            </a:r>
            <a:r>
              <a:rPr kumimoji="1" lang="ja-JP" altLang="en-US" sz="2200" dirty="0" smtClean="0">
                <a:latin typeface="Meiryo UI" panose="020B0604030504040204" pitchFamily="50" charset="-128"/>
                <a:ea typeface="Meiryo UI" panose="020B0604030504040204" pitchFamily="50" charset="-128"/>
              </a:rPr>
              <a:t>の</a:t>
            </a:r>
            <a:endParaRPr kumimoji="1" lang="en-US" altLang="ja-JP" sz="2200" dirty="0" smtClean="0">
              <a:latin typeface="Meiryo UI" panose="020B0604030504040204" pitchFamily="50" charset="-128"/>
              <a:ea typeface="Meiryo UI" panose="020B0604030504040204" pitchFamily="50" charset="-128"/>
            </a:endParaRPr>
          </a:p>
          <a:p>
            <a:r>
              <a:rPr kumimoji="1" lang="ja-JP" altLang="en-US" sz="2200" dirty="0" smtClean="0">
                <a:latin typeface="Meiryo UI" panose="020B0604030504040204" pitchFamily="50" charset="-128"/>
                <a:ea typeface="Meiryo UI" panose="020B0604030504040204" pitchFamily="50" charset="-128"/>
              </a:rPr>
              <a:t>死</a:t>
            </a:r>
            <a:r>
              <a:rPr kumimoji="1" lang="ja-JP" altLang="en-US" sz="2200" dirty="0">
                <a:latin typeface="Meiryo UI" panose="020B0604030504040204" pitchFamily="50" charset="-128"/>
                <a:ea typeface="Meiryo UI" panose="020B0604030504040204" pitchFamily="50" charset="-128"/>
              </a:rPr>
              <a:t>亡者数</a:t>
            </a:r>
            <a:endParaRPr kumimoji="1" lang="en-US" altLang="ja-JP" sz="2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670136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 xmlns:a16="http://schemas.microsoft.com/office/drawing/2014/main" id="{BC8F9123-8876-4C88-A63B-8364BBC52263}"/>
              </a:ext>
            </a:extLst>
          </p:cNvPr>
          <p:cNvSpPr txBox="1">
            <a:spLocks noChangeArrowheads="1"/>
          </p:cNvSpPr>
          <p:nvPr/>
        </p:nvSpPr>
        <p:spPr bwMode="auto">
          <a:xfrm>
            <a:off x="385311" y="1929459"/>
            <a:ext cx="4488441" cy="1200329"/>
          </a:xfrm>
          <a:prstGeom prst="rect">
            <a:avLst/>
          </a:prstGeom>
          <a:noFill/>
          <a:ln w="9525">
            <a:noFill/>
            <a:miter lim="800000"/>
            <a:headEnd/>
            <a:tailEnd/>
          </a:ln>
        </p:spPr>
        <p:txBody>
          <a:bodyPr wrap="square">
            <a:spAutoFit/>
          </a:bodyPr>
          <a:lstStyle/>
          <a:p>
            <a:r>
              <a:rPr kumimoji="1" lang="ja-JP" altLang="en-US" sz="2400" dirty="0">
                <a:latin typeface="Meiryo UI" panose="020B0604030504040204" pitchFamily="50" charset="-128"/>
                <a:ea typeface="Meiryo UI" panose="020B0604030504040204" pitchFamily="50" charset="-128"/>
              </a:rPr>
              <a:t>太陽・風・水・木などから、</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繰り返しつくることができるエネルギー</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＝発電時に</a:t>
            </a:r>
            <a:r>
              <a:rPr kumimoji="1" lang="en-US" altLang="ja-JP" sz="2400" dirty="0">
                <a:latin typeface="Meiryo UI" panose="020B0604030504040204" pitchFamily="50" charset="-128"/>
                <a:ea typeface="Meiryo UI" panose="020B0604030504040204" pitchFamily="50" charset="-128"/>
              </a:rPr>
              <a:t>CO</a:t>
            </a:r>
            <a:r>
              <a:rPr kumimoji="1" lang="en-US" altLang="ja-JP" sz="1600" dirty="0">
                <a:latin typeface="Meiryo UI" panose="020B0604030504040204" pitchFamily="50" charset="-128"/>
                <a:ea typeface="Meiryo UI" panose="020B0604030504040204" pitchFamily="50" charset="-128"/>
              </a:rPr>
              <a:t>2</a:t>
            </a:r>
            <a:r>
              <a:rPr kumimoji="1" lang="ja-JP" altLang="en-US" sz="2400" dirty="0" smtClean="0">
                <a:latin typeface="Meiryo UI" panose="020B0604030504040204" pitchFamily="50" charset="-128"/>
                <a:ea typeface="Meiryo UI" panose="020B0604030504040204" pitchFamily="50" charset="-128"/>
              </a:rPr>
              <a:t>を増やさない</a:t>
            </a:r>
            <a:endParaRPr kumimoji="1" lang="en-US" altLang="ja-JP" sz="24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106" y="4728476"/>
            <a:ext cx="1801798" cy="1296880"/>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821" y="4728476"/>
            <a:ext cx="1801798" cy="1296880"/>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1968" y="1923248"/>
            <a:ext cx="1747067" cy="1291191"/>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8482" y="3501677"/>
            <a:ext cx="1747532" cy="1292660"/>
          </a:xfrm>
          <a:prstGeom prst="rect">
            <a:avLst/>
          </a:prstGeom>
        </p:spPr>
      </p:pic>
      <p:pic>
        <p:nvPicPr>
          <p:cNvPr id="10" name="図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08962" y="3226986"/>
            <a:ext cx="1220024" cy="1220024"/>
          </a:xfrm>
          <a:prstGeom prst="rect">
            <a:avLst/>
          </a:prstGeom>
        </p:spPr>
      </p:pic>
      <p:pic>
        <p:nvPicPr>
          <p:cNvPr id="13" name="図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43284" y="2112148"/>
            <a:ext cx="1502286" cy="913390"/>
          </a:xfrm>
          <a:prstGeom prst="rect">
            <a:avLst/>
          </a:prstGeom>
        </p:spPr>
      </p:pic>
      <p:pic>
        <p:nvPicPr>
          <p:cNvPr id="18" name="図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53302" y="3532720"/>
            <a:ext cx="1145409" cy="1195756"/>
          </a:xfrm>
          <a:prstGeom prst="rect">
            <a:avLst/>
          </a:prstGeom>
        </p:spPr>
      </p:pic>
      <p:cxnSp>
        <p:nvCxnSpPr>
          <p:cNvPr id="20" name="直線矢印コネクタ 19"/>
          <p:cNvCxnSpPr/>
          <p:nvPr/>
        </p:nvCxnSpPr>
        <p:spPr>
          <a:xfrm flipH="1">
            <a:off x="1453415" y="4202871"/>
            <a:ext cx="529390" cy="403984"/>
          </a:xfrm>
          <a:prstGeom prst="straightConnector1">
            <a:avLst/>
          </a:prstGeom>
          <a:ln w="889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3092517" y="4194018"/>
            <a:ext cx="508534" cy="412837"/>
          </a:xfrm>
          <a:prstGeom prst="straightConnector1">
            <a:avLst/>
          </a:prstGeom>
          <a:ln w="889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flipV="1">
            <a:off x="6754776" y="2529724"/>
            <a:ext cx="519764" cy="13279"/>
          </a:xfrm>
          <a:prstGeom prst="straightConnector1">
            <a:avLst/>
          </a:prstGeom>
          <a:ln w="889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flipV="1">
            <a:off x="6754776" y="4158689"/>
            <a:ext cx="519764" cy="13279"/>
          </a:xfrm>
          <a:prstGeom prst="straightConnector1">
            <a:avLst/>
          </a:prstGeom>
          <a:ln w="889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648867" y="6045698"/>
            <a:ext cx="2015376" cy="307777"/>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太陽光発電</a:t>
            </a:r>
          </a:p>
        </p:txBody>
      </p:sp>
      <p:sp>
        <p:nvSpPr>
          <p:cNvPr id="29" name="テキスト ボックス 28"/>
          <p:cNvSpPr txBox="1"/>
          <p:nvPr/>
        </p:nvSpPr>
        <p:spPr>
          <a:xfrm>
            <a:off x="2543974" y="6045698"/>
            <a:ext cx="2015376" cy="307777"/>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太陽熱利用</a:t>
            </a:r>
          </a:p>
        </p:txBody>
      </p:sp>
      <p:sp>
        <p:nvSpPr>
          <p:cNvPr id="30" name="テキスト ボックス 29"/>
          <p:cNvSpPr txBox="1"/>
          <p:nvPr/>
        </p:nvSpPr>
        <p:spPr>
          <a:xfrm>
            <a:off x="4755330" y="4794337"/>
            <a:ext cx="2015376" cy="307777"/>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バイオマス利用</a:t>
            </a:r>
          </a:p>
        </p:txBody>
      </p:sp>
      <p:sp>
        <p:nvSpPr>
          <p:cNvPr id="31" name="テキスト ボックス 30"/>
          <p:cNvSpPr txBox="1"/>
          <p:nvPr/>
        </p:nvSpPr>
        <p:spPr>
          <a:xfrm>
            <a:off x="4717813" y="3200237"/>
            <a:ext cx="2015376" cy="307777"/>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風力発電</a:t>
            </a:r>
          </a:p>
        </p:txBody>
      </p:sp>
      <p:grpSp>
        <p:nvGrpSpPr>
          <p:cNvPr id="25" name="グループ化 5">
            <a:extLst/>
          </p:cNvPr>
          <p:cNvGrpSpPr>
            <a:grpSpLocks noChangeAspect="1"/>
          </p:cNvGrpSpPr>
          <p:nvPr/>
        </p:nvGrpSpPr>
        <p:grpSpPr>
          <a:xfrm>
            <a:off x="4709776" y="5065538"/>
            <a:ext cx="2146398" cy="1521322"/>
            <a:chOff x="5283410" y="3933056"/>
            <a:chExt cx="3860590" cy="2736304"/>
          </a:xfrm>
          <a:solidFill>
            <a:schemeClr val="bg1"/>
          </a:solidFill>
        </p:grpSpPr>
        <p:sp>
          <p:nvSpPr>
            <p:cNvPr id="28" name="四角形: 角を丸くする 5">
              <a:extLst/>
            </p:cNvPr>
            <p:cNvSpPr/>
            <p:nvPr/>
          </p:nvSpPr>
          <p:spPr>
            <a:xfrm>
              <a:off x="5283410" y="3933056"/>
              <a:ext cx="3860590" cy="2736304"/>
            </a:xfrm>
            <a:prstGeom prst="round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p>
          </p:txBody>
        </p:sp>
        <p:pic>
          <p:nvPicPr>
            <p:cNvPr id="32" name="図 31">
              <a:extLst/>
            </p:cNvPr>
            <p:cNvPicPr>
              <a:picLocks noChangeAspect="1"/>
            </p:cNvPicPr>
            <p:nvPr/>
          </p:nvPicPr>
          <p:blipFill>
            <a:blip r:embed="rId10" cstate="print"/>
            <a:stretch>
              <a:fillRect/>
            </a:stretch>
          </p:blipFill>
          <p:spPr>
            <a:xfrm>
              <a:off x="5476794" y="4080265"/>
              <a:ext cx="3473822" cy="2539644"/>
            </a:xfrm>
            <a:prstGeom prst="rect">
              <a:avLst/>
            </a:prstGeom>
            <a:grpFill/>
          </p:spPr>
        </p:pic>
      </p:grpSp>
      <p:sp>
        <p:nvSpPr>
          <p:cNvPr id="7" name="テキスト ボックス 6"/>
          <p:cNvSpPr txBox="1"/>
          <p:nvPr/>
        </p:nvSpPr>
        <p:spPr>
          <a:xfrm>
            <a:off x="7077456" y="5285232"/>
            <a:ext cx="1768114" cy="1200329"/>
          </a:xfrm>
          <a:prstGeom prst="rect">
            <a:avLst/>
          </a:prstGeom>
          <a:noFill/>
        </p:spPr>
        <p:txBody>
          <a:bodyPr wrap="square" rtlCol="0">
            <a:spAutoFit/>
          </a:bodyPr>
          <a:lstStyle/>
          <a:p>
            <a:pPr algn="ct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木を燃やしても</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大気中の</a:t>
            </a:r>
            <a:r>
              <a:rPr kumimoji="1" lang="en-US" altLang="ja-JP" dirty="0">
                <a:latin typeface="Meiryo UI" panose="020B0604030504040204" pitchFamily="50" charset="-128"/>
                <a:ea typeface="Meiryo UI" panose="020B0604030504040204" pitchFamily="50" charset="-128"/>
              </a:rPr>
              <a:t>CO</a:t>
            </a:r>
            <a:r>
              <a:rPr kumimoji="1" lang="en-US" altLang="ja-JP" sz="1200"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は</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増えない</a:t>
            </a:r>
            <a:endParaRPr kumimoji="1" lang="en-US" altLang="ja-JP" dirty="0">
              <a:latin typeface="Meiryo UI" panose="020B0604030504040204" pitchFamily="50" charset="-128"/>
              <a:ea typeface="Meiryo UI" panose="020B0604030504040204" pitchFamily="50" charset="-128"/>
            </a:endParaRPr>
          </a:p>
          <a:p>
            <a:pPr algn="ct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排出⇔吸収</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
        <p:nvSpPr>
          <p:cNvPr id="9" name="タイトル 8"/>
          <p:cNvSpPr>
            <a:spLocks noGrp="1"/>
          </p:cNvSpPr>
          <p:nvPr>
            <p:ph type="ctrTitle"/>
          </p:nvPr>
        </p:nvSpPr>
        <p:spPr/>
        <p:txBody>
          <a:bodyPr/>
          <a:lstStyle/>
          <a:p>
            <a:r>
              <a:rPr kumimoji="1" lang="ja-JP" altLang="en-US" dirty="0" smtClean="0"/>
              <a:t>再生可能エネルギーを選ぼう</a:t>
            </a:r>
            <a:endParaRPr kumimoji="1" lang="ja-JP" altLang="en-US" dirty="0"/>
          </a:p>
        </p:txBody>
      </p:sp>
    </p:spTree>
    <p:extLst>
      <p:ext uri="{BB962C8B-B14F-4D97-AF65-F5344CB8AC3E}">
        <p14:creationId xmlns:p14="http://schemas.microsoft.com/office/powerpoint/2010/main" val="1016900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
          <p:cNvPicPr>
            <a:picLocks noChangeAspect="1"/>
          </p:cNvPicPr>
          <p:nvPr/>
        </p:nvPicPr>
        <p:blipFill rotWithShape="1">
          <a:blip r:embed="rId3" cstate="print"/>
          <a:srcRect b="3929"/>
          <a:stretch/>
        </p:blipFill>
        <p:spPr bwMode="auto">
          <a:xfrm>
            <a:off x="338485" y="2190849"/>
            <a:ext cx="5327140" cy="3617523"/>
          </a:xfrm>
          <a:prstGeom prst="rect">
            <a:avLst/>
          </a:prstGeom>
          <a:noFill/>
          <a:ln w="9525">
            <a:noFill/>
            <a:miter lim="800000"/>
            <a:headEnd/>
            <a:tailEnd/>
          </a:ln>
        </p:spPr>
      </p:pic>
      <p:pic>
        <p:nvPicPr>
          <p:cNvPr id="13" name="図 5"/>
          <p:cNvPicPr>
            <a:picLocks noChangeAspect="1"/>
          </p:cNvPicPr>
          <p:nvPr/>
        </p:nvPicPr>
        <p:blipFill>
          <a:blip r:embed="rId4" cstate="print"/>
          <a:srcRect/>
          <a:stretch>
            <a:fillRect/>
          </a:stretch>
        </p:blipFill>
        <p:spPr bwMode="auto">
          <a:xfrm>
            <a:off x="5967413" y="2524125"/>
            <a:ext cx="2484437" cy="2309813"/>
          </a:xfrm>
          <a:prstGeom prst="rect">
            <a:avLst/>
          </a:prstGeom>
          <a:noFill/>
          <a:ln w="9525">
            <a:noFill/>
            <a:miter lim="800000"/>
            <a:headEnd/>
            <a:tailEnd/>
          </a:ln>
        </p:spPr>
      </p:pic>
      <p:sp>
        <p:nvSpPr>
          <p:cNvPr id="14" name="テキスト ボックス 13">
            <a:extLst>
              <a:ext uri="{FF2B5EF4-FFF2-40B4-BE49-F238E27FC236}">
                <a16:creationId xmlns="" xmlns:a16="http://schemas.microsoft.com/office/drawing/2014/main" id="{BE5D3F99-17E6-4D82-AD1B-C56A0FAC7100}"/>
              </a:ext>
            </a:extLst>
          </p:cNvPr>
          <p:cNvSpPr txBox="1"/>
          <p:nvPr/>
        </p:nvSpPr>
        <p:spPr>
          <a:xfrm>
            <a:off x="5665625" y="2184572"/>
            <a:ext cx="3173575" cy="3231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500" b="1" dirty="0">
                <a:latin typeface="Meiryo UI" panose="020B0604030504040204" pitchFamily="50" charset="-128"/>
                <a:ea typeface="Meiryo UI" panose="020B0604030504040204" pitchFamily="50" charset="-128"/>
              </a:rPr>
              <a:t>ZEH</a:t>
            </a:r>
            <a:r>
              <a:rPr kumimoji="1" lang="ja-JP" altLang="en-US" sz="1500" dirty="0">
                <a:latin typeface="Meiryo UI" panose="020B0604030504040204" pitchFamily="50" charset="-128"/>
                <a:ea typeface="Meiryo UI" panose="020B0604030504040204" pitchFamily="50" charset="-128"/>
              </a:rPr>
              <a:t>（ネット・ゼロ・エネルギー・ハウス）</a:t>
            </a:r>
            <a:endParaRPr kumimoji="1" lang="en-US" altLang="ja-JP" sz="15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 xmlns:a16="http://schemas.microsoft.com/office/drawing/2014/main" id="{BE5D3F99-17E6-4D82-AD1B-C56A0FAC7100}"/>
              </a:ext>
            </a:extLst>
          </p:cNvPr>
          <p:cNvSpPr txBox="1"/>
          <p:nvPr/>
        </p:nvSpPr>
        <p:spPr>
          <a:xfrm>
            <a:off x="5778500" y="4788072"/>
            <a:ext cx="2844800" cy="2539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画像：経済産業省ホームページより</a:t>
            </a:r>
            <a:endParaRPr kumimoji="1" lang="en-US" altLang="ja-JP" sz="1050" dirty="0">
              <a:latin typeface="Meiryo UI" panose="020B0604030504040204" pitchFamily="50" charset="-128"/>
              <a:ea typeface="Meiryo UI" panose="020B0604030504040204" pitchFamily="50" charset="-128"/>
            </a:endParaRPr>
          </a:p>
        </p:txBody>
      </p:sp>
      <p:sp>
        <p:nvSpPr>
          <p:cNvPr id="16" name="角丸四角形吹き出し 15"/>
          <p:cNvSpPr/>
          <p:nvPr/>
        </p:nvSpPr>
        <p:spPr>
          <a:xfrm>
            <a:off x="6103620" y="5389880"/>
            <a:ext cx="2519680" cy="1036320"/>
          </a:xfrm>
          <a:prstGeom prst="wedgeRoundRectCallout">
            <a:avLst>
              <a:gd name="adj1" fmla="val -28478"/>
              <a:gd name="adj2" fmla="val -77623"/>
              <a:gd name="adj3" fmla="val 16667"/>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 xmlns:a16="http://schemas.microsoft.com/office/drawing/2014/main" id="{BE5D3F99-17E6-4D82-AD1B-C56A0FAC7100}"/>
              </a:ext>
            </a:extLst>
          </p:cNvPr>
          <p:cNvSpPr txBox="1"/>
          <p:nvPr/>
        </p:nvSpPr>
        <p:spPr>
          <a:xfrm>
            <a:off x="6121400" y="5448472"/>
            <a:ext cx="2438400" cy="954107"/>
          </a:xfrm>
          <a:prstGeom prst="rect">
            <a:avLst/>
          </a:prstGeom>
          <a:noFill/>
        </p:spPr>
        <p:txBody>
          <a:bodyPr wrap="square" rtlCol="0">
            <a:spAutoFit/>
          </a:bodyPr>
          <a:lstStyle/>
          <a:p>
            <a:pPr lvl="0">
              <a:defRPr/>
            </a:pPr>
            <a:r>
              <a:rPr kumimoji="1" lang="en-US" altLang="ja-JP" sz="1600" dirty="0">
                <a:latin typeface="Meiryo UI" panose="020B0604030504040204" pitchFamily="50" charset="-128"/>
                <a:ea typeface="Meiryo UI" panose="020B0604030504040204" pitchFamily="50" charset="-128"/>
              </a:rPr>
              <a:t>2030</a:t>
            </a:r>
            <a:r>
              <a:rPr kumimoji="1" lang="ja-JP" altLang="en-US" sz="1600" dirty="0">
                <a:latin typeface="Meiryo UI" panose="020B0604030504040204" pitchFamily="50" charset="-128"/>
                <a:ea typeface="Meiryo UI" panose="020B0604030504040204" pitchFamily="50" charset="-128"/>
              </a:rPr>
              <a:t>年までに新築住宅の平均で</a:t>
            </a:r>
            <a:r>
              <a:rPr kumimoji="1" lang="en-US" altLang="ja-JP" sz="1600" dirty="0">
                <a:latin typeface="Meiryo UI" panose="020B0604030504040204" pitchFamily="50" charset="-128"/>
                <a:ea typeface="Meiryo UI" panose="020B0604030504040204" pitchFamily="50" charset="-128"/>
              </a:rPr>
              <a:t>ZEH</a:t>
            </a:r>
            <a:r>
              <a:rPr kumimoji="1" lang="ja-JP" altLang="en-US" sz="1600" dirty="0">
                <a:latin typeface="Meiryo UI" panose="020B0604030504040204" pitchFamily="50" charset="-128"/>
                <a:ea typeface="Meiryo UI" panose="020B0604030504040204" pitchFamily="50" charset="-128"/>
              </a:rPr>
              <a:t>を実現</a:t>
            </a:r>
            <a:endParaRPr kumimoji="1" lang="en-US" altLang="ja-JP" sz="1600" dirty="0">
              <a:latin typeface="Meiryo UI" panose="020B0604030504040204" pitchFamily="50" charset="-128"/>
              <a:ea typeface="Meiryo UI" panose="020B0604030504040204" pitchFamily="50" charset="-128"/>
            </a:endParaRPr>
          </a:p>
          <a:p>
            <a:pPr lvl="0">
              <a:defRPr/>
            </a:pPr>
            <a:r>
              <a:rPr kumimoji="1" lang="ja-JP" altLang="en-US" sz="1200" dirty="0">
                <a:latin typeface="Meiryo UI" panose="020B0604030504040204" pitchFamily="50" charset="-128"/>
                <a:ea typeface="Meiryo UI" panose="020B0604030504040204" pitchFamily="50" charset="-128"/>
              </a:rPr>
              <a:t>　　　　　　エネルギー基本計画より</a:t>
            </a:r>
            <a:endParaRPr kumimoji="1" lang="en-US" altLang="ja-JP" sz="1200" dirty="0">
              <a:latin typeface="Meiryo UI" panose="020B0604030504040204" pitchFamily="50" charset="-128"/>
              <a:ea typeface="Meiryo UI" panose="020B0604030504040204" pitchFamily="50" charset="-128"/>
            </a:endParaRPr>
          </a:p>
          <a:p>
            <a:pPr lvl="0">
              <a:defRPr/>
            </a:pP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2014</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rPr>
              <a:t>月閣議決定）</a:t>
            </a:r>
            <a:endParaRPr kumimoji="1" lang="en-US" altLang="ja-JP" sz="12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 xmlns:a16="http://schemas.microsoft.com/office/drawing/2014/main" id="{C09612BD-D0AB-463E-ADC5-D16E486EFD74}"/>
              </a:ext>
            </a:extLst>
          </p:cNvPr>
          <p:cNvSpPr txBox="1"/>
          <p:nvPr/>
        </p:nvSpPr>
        <p:spPr>
          <a:xfrm>
            <a:off x="2284287" y="5808372"/>
            <a:ext cx="3258649" cy="253916"/>
          </a:xfrm>
          <a:prstGeom prst="rect">
            <a:avLst/>
          </a:prstGeom>
          <a:noFill/>
        </p:spPr>
        <p:txBody>
          <a:bodyPr wrap="square" rtlCol="0">
            <a:spAutoFit/>
          </a:bodyPr>
          <a:lstStyle/>
          <a:p>
            <a:pPr algn="r"/>
            <a:r>
              <a:rPr kumimoji="1" lang="ja-JP" altLang="en-US" sz="1050" dirty="0">
                <a:latin typeface="Meiryo UI" panose="020B0604030504040204" pitchFamily="50" charset="-128"/>
                <a:ea typeface="Meiryo UI" panose="020B0604030504040204" pitchFamily="50" charset="-128"/>
              </a:rPr>
              <a:t>画像：環境省「長期低炭素ビジョン」平成</a:t>
            </a:r>
            <a:r>
              <a:rPr kumimoji="1" lang="en-US" altLang="ja-JP" sz="1050" dirty="0">
                <a:latin typeface="Meiryo UI" panose="020B0604030504040204" pitchFamily="50" charset="-128"/>
                <a:ea typeface="Meiryo UI" panose="020B0604030504040204" pitchFamily="50" charset="-128"/>
              </a:rPr>
              <a:t>29</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3</a:t>
            </a:r>
            <a:r>
              <a:rPr kumimoji="1" lang="ja-JP" altLang="en-US" sz="1050" dirty="0">
                <a:latin typeface="Meiryo UI" panose="020B0604030504040204" pitchFamily="50" charset="-128"/>
                <a:ea typeface="Meiryo UI" panose="020B0604030504040204" pitchFamily="50" charset="-128"/>
              </a:rPr>
              <a:t>月より</a:t>
            </a:r>
          </a:p>
        </p:txBody>
      </p:sp>
      <p:sp>
        <p:nvSpPr>
          <p:cNvPr id="4" name="タイトル 3"/>
          <p:cNvSpPr>
            <a:spLocks noGrp="1"/>
          </p:cNvSpPr>
          <p:nvPr>
            <p:ph type="ctrTitle"/>
          </p:nvPr>
        </p:nvSpPr>
        <p:spPr/>
        <p:txBody>
          <a:bodyPr/>
          <a:lstStyle/>
          <a:p>
            <a:r>
              <a:rPr kumimoji="1" lang="ja-JP" altLang="en-US" dirty="0" smtClean="0"/>
              <a:t>これからの暮らし</a:t>
            </a:r>
            <a:endParaRPr kumimoji="1" lang="ja-JP" altLang="en-US" dirty="0"/>
          </a:p>
        </p:txBody>
      </p:sp>
    </p:spTree>
    <p:extLst>
      <p:ext uri="{BB962C8B-B14F-4D97-AF65-F5344CB8AC3E}">
        <p14:creationId xmlns:p14="http://schemas.microsoft.com/office/powerpoint/2010/main" val="859138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4"/>
          <p:cNvPicPr>
            <a:picLocks noChangeAspect="1"/>
          </p:cNvPicPr>
          <p:nvPr/>
        </p:nvPicPr>
        <p:blipFill rotWithShape="1">
          <a:blip r:embed="rId3" cstate="print"/>
          <a:srcRect b="3829"/>
          <a:stretch/>
        </p:blipFill>
        <p:spPr bwMode="auto">
          <a:xfrm>
            <a:off x="1389063" y="1830388"/>
            <a:ext cx="6497828" cy="4493139"/>
          </a:xfrm>
          <a:prstGeom prst="rect">
            <a:avLst/>
          </a:prstGeom>
          <a:noFill/>
          <a:ln w="9525">
            <a:noFill/>
            <a:miter lim="800000"/>
            <a:headEnd/>
            <a:tailEnd/>
          </a:ln>
        </p:spPr>
      </p:pic>
      <p:sp>
        <p:nvSpPr>
          <p:cNvPr id="6" name="テキスト ボックス 5">
            <a:extLst>
              <a:ext uri="{FF2B5EF4-FFF2-40B4-BE49-F238E27FC236}">
                <a16:creationId xmlns="" xmlns:a16="http://schemas.microsoft.com/office/drawing/2014/main" id="{C09612BD-D0AB-463E-ADC5-D16E486EFD74}"/>
              </a:ext>
            </a:extLst>
          </p:cNvPr>
          <p:cNvSpPr txBox="1"/>
          <p:nvPr/>
        </p:nvSpPr>
        <p:spPr>
          <a:xfrm>
            <a:off x="4628242" y="6299068"/>
            <a:ext cx="3258649" cy="253916"/>
          </a:xfrm>
          <a:prstGeom prst="rect">
            <a:avLst/>
          </a:prstGeom>
          <a:noFill/>
        </p:spPr>
        <p:txBody>
          <a:bodyPr wrap="square" rtlCol="0">
            <a:spAutoFit/>
          </a:bodyPr>
          <a:lstStyle/>
          <a:p>
            <a:pPr algn="r"/>
            <a:r>
              <a:rPr kumimoji="1" lang="ja-JP" altLang="en-US" sz="1050" dirty="0">
                <a:latin typeface="Meiryo UI" panose="020B0604030504040204" pitchFamily="50" charset="-128"/>
                <a:ea typeface="Meiryo UI" panose="020B0604030504040204" pitchFamily="50" charset="-128"/>
              </a:rPr>
              <a:t>画像：環境省「長期低炭素ビジョン」平成</a:t>
            </a:r>
            <a:r>
              <a:rPr kumimoji="1" lang="en-US" altLang="ja-JP" sz="1050" dirty="0">
                <a:latin typeface="Meiryo UI" panose="020B0604030504040204" pitchFamily="50" charset="-128"/>
                <a:ea typeface="Meiryo UI" panose="020B0604030504040204" pitchFamily="50" charset="-128"/>
              </a:rPr>
              <a:t>29</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3</a:t>
            </a:r>
            <a:r>
              <a:rPr kumimoji="1" lang="ja-JP" altLang="en-US" sz="1050" dirty="0">
                <a:latin typeface="Meiryo UI" panose="020B0604030504040204" pitchFamily="50" charset="-128"/>
                <a:ea typeface="Meiryo UI" panose="020B0604030504040204" pitchFamily="50" charset="-128"/>
              </a:rPr>
              <a:t>月より</a:t>
            </a:r>
          </a:p>
        </p:txBody>
      </p:sp>
      <p:sp>
        <p:nvSpPr>
          <p:cNvPr id="4" name="タイトル 3"/>
          <p:cNvSpPr>
            <a:spLocks noGrp="1"/>
          </p:cNvSpPr>
          <p:nvPr>
            <p:ph type="ctrTitle"/>
          </p:nvPr>
        </p:nvSpPr>
        <p:spPr/>
        <p:txBody>
          <a:bodyPr/>
          <a:lstStyle/>
          <a:p>
            <a:r>
              <a:rPr kumimoji="1" lang="ja-JP" altLang="en-US" dirty="0" smtClean="0"/>
              <a:t>これからの社会</a:t>
            </a:r>
            <a:endParaRPr kumimoji="1" lang="ja-JP" altLang="en-US" dirty="0"/>
          </a:p>
        </p:txBody>
      </p:sp>
    </p:spTree>
    <p:extLst>
      <p:ext uri="{BB962C8B-B14F-4D97-AF65-F5344CB8AC3E}">
        <p14:creationId xmlns:p14="http://schemas.microsoft.com/office/powerpoint/2010/main" val="36344279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参考資料</a:t>
            </a:r>
            <a:endParaRPr kumimoji="1" lang="ja-JP" altLang="en-US"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6527" y="1894892"/>
            <a:ext cx="3180510" cy="4542481"/>
          </a:xfrm>
          <a:prstGeom prst="rect">
            <a:avLst/>
          </a:prstGeom>
          <a:ln>
            <a:solidFill>
              <a:schemeClr val="tx1"/>
            </a:solidFill>
          </a:ln>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321" y="2464051"/>
            <a:ext cx="4834732" cy="3404165"/>
          </a:xfrm>
          <a:prstGeom prst="rect">
            <a:avLst/>
          </a:prstGeom>
          <a:ln>
            <a:solidFill>
              <a:schemeClr val="tx1"/>
            </a:solidFill>
          </a:ln>
        </p:spPr>
      </p:pic>
    </p:spTree>
    <p:extLst>
      <p:ext uri="{BB962C8B-B14F-4D97-AF65-F5344CB8AC3E}">
        <p14:creationId xmlns:p14="http://schemas.microsoft.com/office/powerpoint/2010/main" val="8966664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4336"/>
            <a:ext cx="9144000" cy="6521936"/>
          </a:xfrm>
          <a:prstGeom prst="rect">
            <a:avLst/>
          </a:prstGeom>
        </p:spPr>
      </p:pic>
      <p:sp>
        <p:nvSpPr>
          <p:cNvPr id="6" name="正方形/長方形 5">
            <a:extLst>
              <a:ext uri="{FF2B5EF4-FFF2-40B4-BE49-F238E27FC236}">
                <a16:creationId xmlns:a16="http://schemas.microsoft.com/office/drawing/2014/main" xmlns="" id="{0EA39E04-152A-4A9B-B503-114DCAC8416C}"/>
              </a:ext>
            </a:extLst>
          </p:cNvPr>
          <p:cNvSpPr>
            <a:spLocks noChangeAspect="1"/>
          </p:cNvSpPr>
          <p:nvPr/>
        </p:nvSpPr>
        <p:spPr bwMode="auto">
          <a:xfrm>
            <a:off x="2416814" y="500528"/>
            <a:ext cx="653829" cy="652389"/>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7" name="正方形/長方形 6">
            <a:extLst>
              <a:ext uri="{FF2B5EF4-FFF2-40B4-BE49-F238E27FC236}">
                <a16:creationId xmlns:a16="http://schemas.microsoft.com/office/drawing/2014/main" xmlns="" id="{22B9B99B-80DC-4782-9C41-D2B36469D40D}"/>
              </a:ext>
            </a:extLst>
          </p:cNvPr>
          <p:cNvSpPr>
            <a:spLocks noChangeAspect="1"/>
          </p:cNvSpPr>
          <p:nvPr/>
        </p:nvSpPr>
        <p:spPr bwMode="auto">
          <a:xfrm>
            <a:off x="3135450" y="500528"/>
            <a:ext cx="653829" cy="65238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8" name="正方形/長方形 7">
            <a:extLst>
              <a:ext uri="{FF2B5EF4-FFF2-40B4-BE49-F238E27FC236}">
                <a16:creationId xmlns:a16="http://schemas.microsoft.com/office/drawing/2014/main" xmlns="" id="{18F2666A-4F0B-471B-9294-33934A766EBA}"/>
              </a:ext>
            </a:extLst>
          </p:cNvPr>
          <p:cNvSpPr>
            <a:spLocks noChangeAspect="1"/>
          </p:cNvSpPr>
          <p:nvPr/>
        </p:nvSpPr>
        <p:spPr bwMode="auto">
          <a:xfrm>
            <a:off x="3854085" y="500528"/>
            <a:ext cx="653829" cy="652389"/>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2700000" scaled="1"/>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9" name="正方形/長方形 8">
            <a:extLst>
              <a:ext uri="{FF2B5EF4-FFF2-40B4-BE49-F238E27FC236}">
                <a16:creationId xmlns:a16="http://schemas.microsoft.com/office/drawing/2014/main" xmlns="" id="{0BC15358-20D0-40B7-BA5E-A1E13C68F89A}"/>
              </a:ext>
            </a:extLst>
          </p:cNvPr>
          <p:cNvSpPr>
            <a:spLocks noChangeAspect="1"/>
          </p:cNvSpPr>
          <p:nvPr/>
        </p:nvSpPr>
        <p:spPr bwMode="auto">
          <a:xfrm>
            <a:off x="4572721" y="500528"/>
            <a:ext cx="653829" cy="652389"/>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10" name="正方形/長方形 9">
            <a:extLst>
              <a:ext uri="{FF2B5EF4-FFF2-40B4-BE49-F238E27FC236}">
                <a16:creationId xmlns:a16="http://schemas.microsoft.com/office/drawing/2014/main" xmlns="" id="{942717D3-FE7D-4E8F-8113-334B97E67AC6}"/>
              </a:ext>
            </a:extLst>
          </p:cNvPr>
          <p:cNvSpPr>
            <a:spLocks noChangeAspect="1"/>
          </p:cNvSpPr>
          <p:nvPr/>
        </p:nvSpPr>
        <p:spPr bwMode="auto">
          <a:xfrm>
            <a:off x="5291356" y="500528"/>
            <a:ext cx="653829" cy="652389"/>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11" name="正方形/長方形 10">
            <a:extLst>
              <a:ext uri="{FF2B5EF4-FFF2-40B4-BE49-F238E27FC236}">
                <a16:creationId xmlns:a16="http://schemas.microsoft.com/office/drawing/2014/main" xmlns="" id="{FAE6DF7D-5134-4A88-AC2D-137635EC3FFC}"/>
              </a:ext>
            </a:extLst>
          </p:cNvPr>
          <p:cNvSpPr>
            <a:spLocks noChangeAspect="1"/>
          </p:cNvSpPr>
          <p:nvPr/>
        </p:nvSpPr>
        <p:spPr bwMode="auto">
          <a:xfrm>
            <a:off x="6009992" y="500528"/>
            <a:ext cx="652388" cy="652389"/>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Tree>
    <p:extLst>
      <p:ext uri="{BB962C8B-B14F-4D97-AF65-F5344CB8AC3E}">
        <p14:creationId xmlns:p14="http://schemas.microsoft.com/office/powerpoint/2010/main" val="1936579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 xmlns:a16="http://schemas.microsoft.com/office/drawing/2014/main" id="{2A6F15D4-5E5A-4573-B4BB-C80512EEE48A}"/>
              </a:ext>
            </a:extLst>
          </p:cNvPr>
          <p:cNvSpPr/>
          <p:nvPr/>
        </p:nvSpPr>
        <p:spPr>
          <a:xfrm>
            <a:off x="385311" y="1952553"/>
            <a:ext cx="3501297" cy="4524315"/>
          </a:xfrm>
          <a:prstGeom prst="rect">
            <a:avLst/>
          </a:prstGeom>
        </p:spPr>
        <p:txBody>
          <a:bodyPr wrap="square">
            <a:spAutoFit/>
          </a:bodyPr>
          <a:lstStyle/>
          <a:p>
            <a:pPr algn="just"/>
            <a:r>
              <a:rPr kumimoji="1" lang="ja-JP" altLang="en-US" sz="3200" dirty="0">
                <a:latin typeface="Meiryo UI" panose="020B0604030504040204" pitchFamily="50" charset="-128"/>
                <a:ea typeface="Meiryo UI" panose="020B0604030504040204" pitchFamily="50" charset="-128"/>
              </a:rPr>
              <a:t>グラフの</a:t>
            </a:r>
            <a:r>
              <a:rPr kumimoji="1" lang="en-US" altLang="ja-JP" sz="3200" dirty="0">
                <a:latin typeface="Meiryo UI" panose="020B0604030504040204" pitchFamily="50" charset="-128"/>
                <a:ea typeface="Meiryo UI" panose="020B0604030504040204" pitchFamily="50" charset="-128"/>
              </a:rPr>
              <a:t>B</a:t>
            </a:r>
            <a:r>
              <a:rPr kumimoji="1" lang="ja-JP" altLang="en-US" sz="3200" dirty="0">
                <a:latin typeface="Meiryo UI" panose="020B0604030504040204" pitchFamily="50" charset="-128"/>
                <a:ea typeface="Meiryo UI" panose="020B0604030504040204" pitchFamily="50" charset="-128"/>
              </a:rPr>
              <a:t>に当てはまるのはどれでしょう？</a:t>
            </a:r>
            <a:endParaRPr kumimoji="1" lang="en-US" altLang="ja-JP" sz="3200" dirty="0">
              <a:latin typeface="Meiryo UI" panose="020B0604030504040204" pitchFamily="50" charset="-128"/>
              <a:ea typeface="Meiryo UI" panose="020B0604030504040204" pitchFamily="50" charset="-128"/>
            </a:endParaRPr>
          </a:p>
          <a:p>
            <a:pPr algn="just"/>
            <a:endParaRPr kumimoji="1" lang="en-US" altLang="ja-JP" sz="3200" dirty="0">
              <a:latin typeface="Meiryo UI" panose="020B0604030504040204" pitchFamily="50" charset="-128"/>
              <a:ea typeface="Meiryo UI" panose="020B0604030504040204" pitchFamily="50" charset="-128"/>
            </a:endParaRPr>
          </a:p>
          <a:p>
            <a:pPr algn="just"/>
            <a:endParaRPr kumimoji="1" lang="en-US" altLang="ja-JP" sz="3200" dirty="0">
              <a:latin typeface="Meiryo UI" panose="020B0604030504040204" pitchFamily="50" charset="-128"/>
              <a:ea typeface="Meiryo UI" panose="020B0604030504040204" pitchFamily="50" charset="-128"/>
            </a:endParaRPr>
          </a:p>
          <a:p>
            <a:pPr algn="just"/>
            <a:endParaRPr kumimoji="1" lang="en-US" altLang="ja-JP" sz="3200" dirty="0">
              <a:latin typeface="Meiryo UI" panose="020B0604030504040204" pitchFamily="50" charset="-128"/>
              <a:ea typeface="Meiryo UI" panose="020B0604030504040204" pitchFamily="50" charset="-128"/>
            </a:endParaRPr>
          </a:p>
          <a:p>
            <a:pPr algn="just"/>
            <a:endParaRPr kumimoji="1" lang="en-US" altLang="ja-JP" sz="3200" dirty="0">
              <a:latin typeface="Meiryo UI" panose="020B0604030504040204" pitchFamily="50" charset="-128"/>
              <a:ea typeface="Meiryo UI" panose="020B0604030504040204" pitchFamily="50" charset="-128"/>
            </a:endParaRPr>
          </a:p>
          <a:p>
            <a:pPr algn="just"/>
            <a:endParaRPr kumimoji="1" lang="en-US" altLang="ja-JP" sz="3200" dirty="0">
              <a:latin typeface="Meiryo UI" panose="020B0604030504040204" pitchFamily="50" charset="-128"/>
              <a:ea typeface="Meiryo UI" panose="020B0604030504040204" pitchFamily="50" charset="-128"/>
            </a:endParaRPr>
          </a:p>
          <a:p>
            <a:pPr algn="just"/>
            <a:r>
              <a:rPr kumimoji="1" lang="ja-JP" altLang="en-US" sz="3200" dirty="0">
                <a:latin typeface="Meiryo UI" panose="020B0604030504040204" pitchFamily="50" charset="-128"/>
                <a:ea typeface="Meiryo UI" panose="020B0604030504040204" pitchFamily="50" charset="-128"/>
              </a:rPr>
              <a:t>・冷房</a:t>
            </a:r>
            <a:endParaRPr kumimoji="1" lang="en-US" altLang="ja-JP" sz="3200" dirty="0">
              <a:latin typeface="Meiryo UI" panose="020B0604030504040204" pitchFamily="50" charset="-128"/>
              <a:ea typeface="Meiryo UI" panose="020B0604030504040204" pitchFamily="50" charset="-128"/>
            </a:endParaRPr>
          </a:p>
          <a:p>
            <a:pPr algn="just"/>
            <a:endParaRPr kumimoji="1" lang="ja-JP" altLang="en-US" sz="3200" dirty="0">
              <a:latin typeface="Meiryo UI" panose="020B0604030504040204" pitchFamily="50" charset="-128"/>
              <a:ea typeface="Meiryo UI" panose="020B0604030504040204" pitchFamily="50" charset="-128"/>
            </a:endParaRPr>
          </a:p>
        </p:txBody>
      </p:sp>
      <p:pic>
        <p:nvPicPr>
          <p:cNvPr id="1026" name="Picture 2" descr="http://www.jccca.org/chart/img/chart04_06_img02-re.jpg">
            <a:extLst>
              <a:ext uri="{FF2B5EF4-FFF2-40B4-BE49-F238E27FC236}">
                <a16:creationId xmlns="" xmlns:a16="http://schemas.microsoft.com/office/drawing/2014/main" id="{ED6DF2CB-BC9C-4EBD-BFD3-1F64B2DC03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814" y="1952553"/>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a:extLst>
              <a:ext uri="{FF2B5EF4-FFF2-40B4-BE49-F238E27FC236}">
                <a16:creationId xmlns="" xmlns:a16="http://schemas.microsoft.com/office/drawing/2014/main" id="{BE5D3F99-17E6-4D82-AD1B-C56A0FAC7100}"/>
              </a:ext>
            </a:extLst>
          </p:cNvPr>
          <p:cNvSpPr txBox="1"/>
          <p:nvPr/>
        </p:nvSpPr>
        <p:spPr>
          <a:xfrm>
            <a:off x="1687520" y="5899787"/>
            <a:ext cx="2656629" cy="577081"/>
          </a:xfrm>
          <a:prstGeom prst="rect">
            <a:avLst/>
          </a:prstGeom>
          <a:noFill/>
        </p:spPr>
        <p:txBody>
          <a:bodyPr wrap="square" rtlCol="0">
            <a:spAutoFit/>
          </a:bodyPr>
          <a:lstStyle/>
          <a:p>
            <a:pPr lvl="0" algn="ctr">
              <a:defRPr/>
            </a:pPr>
            <a:r>
              <a:rPr kumimoji="1" lang="ja-JP" altLang="en-US" sz="1050" dirty="0">
                <a:latin typeface="Meiryo UI" panose="020B0604030504040204" pitchFamily="50" charset="-128"/>
                <a:ea typeface="Meiryo UI" panose="020B0604030504040204" pitchFamily="50" charset="-128"/>
              </a:rPr>
              <a:t>出典</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温室効果ガスインベントリオフィス</a:t>
            </a:r>
          </a:p>
          <a:p>
            <a:pPr lvl="0" algn="ctr">
              <a:defRPr/>
            </a:pPr>
            <a:r>
              <a:rPr kumimoji="1" lang="ja-JP" altLang="en-US" sz="1050" dirty="0">
                <a:latin typeface="Meiryo UI" panose="020B0604030504040204" pitchFamily="50" charset="-128"/>
                <a:ea typeface="Meiryo UI" panose="020B0604030504040204" pitchFamily="50" charset="-128"/>
              </a:rPr>
              <a:t>全国地球温暖化防止活動推進センター</a:t>
            </a:r>
            <a:endParaRPr kumimoji="1" lang="en-US" altLang="ja-JP" sz="1050" dirty="0">
              <a:latin typeface="Meiryo UI" panose="020B0604030504040204" pitchFamily="50" charset="-128"/>
              <a:ea typeface="Meiryo UI" panose="020B0604030504040204" pitchFamily="50" charset="-128"/>
            </a:endParaRPr>
          </a:p>
          <a:p>
            <a:pPr lvl="0" algn="ctr">
              <a:defRPr/>
            </a:pPr>
            <a:r>
              <a:rPr kumimoji="1" lang="ja-JP" altLang="en-US" sz="1050" dirty="0">
                <a:latin typeface="Meiryo UI" panose="020B0604030504040204" pitchFamily="50" charset="-128"/>
                <a:ea typeface="Meiryo UI" panose="020B0604030504040204" pitchFamily="50" charset="-128"/>
              </a:rPr>
              <a:t>ウェブサイト（</a:t>
            </a:r>
            <a:r>
              <a:rPr kumimoji="1" lang="en-US" altLang="ja-JP" sz="1050" dirty="0">
                <a:latin typeface="Meiryo UI" panose="020B0604030504040204" pitchFamily="50" charset="-128"/>
                <a:ea typeface="Meiryo UI" panose="020B0604030504040204" pitchFamily="50" charset="-128"/>
              </a:rPr>
              <a:t>http://www.jccca.org/</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p:txBody>
      </p:sp>
      <p:sp>
        <p:nvSpPr>
          <p:cNvPr id="4" name="タイトル 3"/>
          <p:cNvSpPr>
            <a:spLocks noGrp="1"/>
          </p:cNvSpPr>
          <p:nvPr>
            <p:ph type="ctrTitle"/>
          </p:nvPr>
        </p:nvSpPr>
        <p:spPr/>
        <p:txBody>
          <a:bodyPr/>
          <a:lstStyle/>
          <a:p>
            <a:r>
              <a:rPr kumimoji="1" lang="en-US" altLang="ja-JP" dirty="0" smtClean="0"/>
              <a:t>【</a:t>
            </a:r>
            <a:r>
              <a:rPr lang="ja-JP" altLang="en-US" dirty="0"/>
              <a:t>こたえ</a:t>
            </a:r>
            <a:r>
              <a:rPr kumimoji="1" lang="en-US" altLang="ja-JP" dirty="0" smtClean="0"/>
              <a:t>】CO</a:t>
            </a:r>
            <a:r>
              <a:rPr kumimoji="1" lang="en-US" altLang="ja-JP" sz="2400" dirty="0" smtClean="0"/>
              <a:t>2</a:t>
            </a:r>
            <a:r>
              <a:rPr kumimoji="1" lang="ja-JP" altLang="en-US" dirty="0" smtClean="0"/>
              <a:t>は、どこで出している？</a:t>
            </a:r>
            <a:endParaRPr kumimoji="1" lang="ja-JP" altLang="en-US" dirty="0"/>
          </a:p>
        </p:txBody>
      </p:sp>
    </p:spTree>
    <p:extLst>
      <p:ext uri="{BB962C8B-B14F-4D97-AF65-F5344CB8AC3E}">
        <p14:creationId xmlns:p14="http://schemas.microsoft.com/office/powerpoint/2010/main" val="2540128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 xmlns:a16="http://schemas.microsoft.com/office/drawing/2014/main" id="{2A6F15D4-5E5A-4573-B4BB-C80512EEE48A}"/>
              </a:ext>
            </a:extLst>
          </p:cNvPr>
          <p:cNvSpPr/>
          <p:nvPr/>
        </p:nvSpPr>
        <p:spPr>
          <a:xfrm>
            <a:off x="383183" y="2192973"/>
            <a:ext cx="8569975" cy="1077218"/>
          </a:xfrm>
          <a:prstGeom prst="rect">
            <a:avLst/>
          </a:prstGeom>
        </p:spPr>
        <p:txBody>
          <a:bodyPr wrap="none">
            <a:spAutoFit/>
          </a:bodyPr>
          <a:lstStyle/>
          <a:p>
            <a:r>
              <a:rPr kumimoji="1" lang="ja-JP" altLang="en-US" sz="3200" dirty="0">
                <a:latin typeface="Meiryo UI" panose="020B0604030504040204" pitchFamily="50" charset="-128"/>
                <a:ea typeface="Meiryo UI" panose="020B0604030504040204" pitchFamily="50" charset="-128"/>
              </a:rPr>
              <a:t>シャワーを浴びている時に使われているエネルギーは、</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テレビ何台分ぐらいでしょう？</a:t>
            </a:r>
          </a:p>
        </p:txBody>
      </p:sp>
      <p:sp>
        <p:nvSpPr>
          <p:cNvPr id="8" name="テキスト ボックス 7">
            <a:extLst>
              <a:ext uri="{FF2B5EF4-FFF2-40B4-BE49-F238E27FC236}">
                <a16:creationId xmlns="" xmlns:a16="http://schemas.microsoft.com/office/drawing/2014/main" id="{5439EF64-504C-43E2-BFA2-CBB9059E6538}"/>
              </a:ext>
            </a:extLst>
          </p:cNvPr>
          <p:cNvSpPr txBox="1">
            <a:spLocks noChangeArrowheads="1"/>
          </p:cNvSpPr>
          <p:nvPr/>
        </p:nvSpPr>
        <p:spPr bwMode="auto">
          <a:xfrm>
            <a:off x="1587269" y="3562127"/>
            <a:ext cx="4806542" cy="646331"/>
          </a:xfrm>
          <a:prstGeom prst="rect">
            <a:avLst/>
          </a:prstGeom>
          <a:noFill/>
          <a:ln w="9525">
            <a:noFill/>
            <a:miter lim="800000"/>
            <a:headEnd/>
            <a:tailEnd/>
          </a:ln>
        </p:spPr>
        <p:txBody>
          <a:bodyPr wrap="square">
            <a:spAutoFit/>
          </a:bodyPr>
          <a:lstStyle/>
          <a:p>
            <a:r>
              <a:rPr kumimoji="1" lang="ja-JP" altLang="en-US" sz="3600" dirty="0">
                <a:solidFill>
                  <a:srgbClr val="C00000"/>
                </a:solidFill>
                <a:latin typeface="Meiryo UI" panose="020B0604030504040204" pitchFamily="50" charset="-128"/>
                <a:ea typeface="Meiryo UI" panose="020B0604030504040204" pitchFamily="50" charset="-128"/>
              </a:rPr>
              <a:t>■</a:t>
            </a:r>
            <a:r>
              <a:rPr kumimoji="1" lang="en-US" altLang="ja-JP" sz="3600" dirty="0">
                <a:latin typeface="Meiryo UI" panose="020B0604030504040204" pitchFamily="50" charset="-128"/>
                <a:ea typeface="Meiryo UI" panose="020B0604030504040204" pitchFamily="50" charset="-128"/>
              </a:rPr>
              <a:t>1</a:t>
            </a:r>
            <a:r>
              <a:rPr kumimoji="1" lang="ja-JP" altLang="en-US" sz="3600" dirty="0">
                <a:latin typeface="Meiryo UI" panose="020B0604030504040204" pitchFamily="50" charset="-128"/>
                <a:ea typeface="Meiryo UI" panose="020B0604030504040204" pitchFamily="50" charset="-128"/>
              </a:rPr>
              <a:t>　約</a:t>
            </a:r>
            <a:r>
              <a:rPr kumimoji="1" lang="en-US" altLang="ja-JP" sz="3600" dirty="0">
                <a:latin typeface="Meiryo UI" panose="020B0604030504040204" pitchFamily="50" charset="-128"/>
                <a:ea typeface="Meiryo UI" panose="020B0604030504040204" pitchFamily="50" charset="-128"/>
              </a:rPr>
              <a:t>3</a:t>
            </a:r>
            <a:r>
              <a:rPr kumimoji="1" lang="ja-JP" altLang="en-US" sz="3600" dirty="0">
                <a:latin typeface="Meiryo UI" panose="020B0604030504040204" pitchFamily="50" charset="-128"/>
                <a:ea typeface="Meiryo UI" panose="020B0604030504040204" pitchFamily="50" charset="-128"/>
              </a:rPr>
              <a:t>台分</a:t>
            </a:r>
            <a:endParaRPr kumimoji="1" lang="en-US" altLang="ja-JP" sz="36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 xmlns:a16="http://schemas.microsoft.com/office/drawing/2014/main" id="{BC8F9123-8876-4C88-A63B-8364BBC52263}"/>
              </a:ext>
            </a:extLst>
          </p:cNvPr>
          <p:cNvSpPr txBox="1">
            <a:spLocks noChangeArrowheads="1"/>
          </p:cNvSpPr>
          <p:nvPr/>
        </p:nvSpPr>
        <p:spPr bwMode="auto">
          <a:xfrm>
            <a:off x="1587269" y="4647028"/>
            <a:ext cx="5457372" cy="646331"/>
          </a:xfrm>
          <a:prstGeom prst="rect">
            <a:avLst/>
          </a:prstGeom>
          <a:noFill/>
          <a:ln w="9525">
            <a:noFill/>
            <a:miter lim="800000"/>
            <a:headEnd/>
            <a:tailEnd/>
          </a:ln>
        </p:spPr>
        <p:txBody>
          <a:bodyPr wrap="square">
            <a:spAutoFit/>
          </a:bodyPr>
          <a:lstStyle/>
          <a:p>
            <a:r>
              <a:rPr kumimoji="1" lang="ja-JP" altLang="en-US" sz="3600" dirty="0">
                <a:solidFill>
                  <a:schemeClr val="accent5">
                    <a:lumMod val="75000"/>
                  </a:schemeClr>
                </a:solidFill>
                <a:latin typeface="Meiryo UI" panose="020B0604030504040204" pitchFamily="50" charset="-128"/>
                <a:ea typeface="Meiryo UI" panose="020B0604030504040204" pitchFamily="50" charset="-128"/>
              </a:rPr>
              <a:t>■</a:t>
            </a:r>
            <a:r>
              <a:rPr kumimoji="1" lang="en-US" altLang="ja-JP" sz="3600" dirty="0">
                <a:latin typeface="Meiryo UI" panose="020B0604030504040204" pitchFamily="50" charset="-128"/>
                <a:ea typeface="Meiryo UI" panose="020B0604030504040204" pitchFamily="50" charset="-128"/>
              </a:rPr>
              <a:t>2</a:t>
            </a:r>
            <a:r>
              <a:rPr kumimoji="1" lang="ja-JP" altLang="en-US" sz="3600" dirty="0">
                <a:latin typeface="Meiryo UI" panose="020B0604030504040204" pitchFamily="50" charset="-128"/>
                <a:ea typeface="Meiryo UI" panose="020B0604030504040204" pitchFamily="50" charset="-128"/>
              </a:rPr>
              <a:t>　約</a:t>
            </a:r>
            <a:r>
              <a:rPr kumimoji="1" lang="en-US" altLang="ja-JP" sz="3600" dirty="0">
                <a:latin typeface="Meiryo UI" panose="020B0604030504040204" pitchFamily="50" charset="-128"/>
                <a:ea typeface="Meiryo UI" panose="020B0604030504040204" pitchFamily="50" charset="-128"/>
              </a:rPr>
              <a:t>30</a:t>
            </a:r>
            <a:r>
              <a:rPr kumimoji="1" lang="ja-JP" altLang="en-US" sz="3600" dirty="0">
                <a:latin typeface="Meiryo UI" panose="020B0604030504040204" pitchFamily="50" charset="-128"/>
                <a:ea typeface="Meiryo UI" panose="020B0604030504040204" pitchFamily="50" charset="-128"/>
              </a:rPr>
              <a:t>台分</a:t>
            </a:r>
            <a:endParaRPr kumimoji="1" lang="en-US" altLang="ja-JP" sz="36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 xmlns:a16="http://schemas.microsoft.com/office/drawing/2014/main" id="{A7186849-575D-4A9F-89CF-95EFA5CD0DF2}"/>
              </a:ext>
            </a:extLst>
          </p:cNvPr>
          <p:cNvSpPr txBox="1">
            <a:spLocks noChangeArrowheads="1"/>
          </p:cNvSpPr>
          <p:nvPr/>
        </p:nvSpPr>
        <p:spPr bwMode="auto">
          <a:xfrm>
            <a:off x="1587269" y="5731929"/>
            <a:ext cx="5595257" cy="646331"/>
          </a:xfrm>
          <a:prstGeom prst="rect">
            <a:avLst/>
          </a:prstGeom>
          <a:noFill/>
          <a:ln w="9525">
            <a:noFill/>
            <a:miter lim="800000"/>
            <a:headEnd/>
            <a:tailEnd/>
          </a:ln>
        </p:spPr>
        <p:txBody>
          <a:bodyPr wrap="square">
            <a:spAutoFit/>
          </a:bodyPr>
          <a:lstStyle/>
          <a:p>
            <a:r>
              <a:rPr lang="ja-JP" altLang="en-US" sz="3600" dirty="0">
                <a:solidFill>
                  <a:schemeClr val="accent4">
                    <a:lumMod val="60000"/>
                    <a:lumOff val="40000"/>
                  </a:schemeClr>
                </a:solidFill>
                <a:latin typeface="Meiryo UI" panose="020B0604030504040204" pitchFamily="50" charset="-128"/>
                <a:ea typeface="Meiryo UI" panose="020B0604030504040204" pitchFamily="50" charset="-128"/>
              </a:rPr>
              <a:t>■</a:t>
            </a:r>
            <a:r>
              <a:rPr lang="en-US" altLang="ja-JP" sz="3600" dirty="0">
                <a:latin typeface="Meiryo UI" panose="020B0604030504040204" pitchFamily="50" charset="-128"/>
                <a:ea typeface="Meiryo UI" panose="020B0604030504040204" pitchFamily="50" charset="-128"/>
              </a:rPr>
              <a:t>3</a:t>
            </a:r>
            <a:r>
              <a:rPr lang="ja-JP" altLang="en-US" sz="3600" dirty="0">
                <a:latin typeface="Meiryo UI" panose="020B0604030504040204" pitchFamily="50" charset="-128"/>
                <a:ea typeface="Meiryo UI" panose="020B0604030504040204" pitchFamily="50" charset="-128"/>
              </a:rPr>
              <a:t>　約</a:t>
            </a:r>
            <a:r>
              <a:rPr lang="en-US" altLang="ja-JP" sz="3600" dirty="0">
                <a:latin typeface="Meiryo UI" panose="020B0604030504040204" pitchFamily="50" charset="-128"/>
                <a:ea typeface="Meiryo UI" panose="020B0604030504040204" pitchFamily="50" charset="-128"/>
              </a:rPr>
              <a:t>300</a:t>
            </a:r>
            <a:r>
              <a:rPr lang="ja-JP" altLang="en-US" sz="3600" dirty="0">
                <a:latin typeface="Meiryo UI" panose="020B0604030504040204" pitchFamily="50" charset="-128"/>
                <a:ea typeface="Meiryo UI" panose="020B0604030504040204" pitchFamily="50" charset="-128"/>
              </a:rPr>
              <a:t>台分</a:t>
            </a:r>
            <a:endParaRPr kumimoji="1" lang="en-US" altLang="ja-JP" sz="36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0195" y="3436506"/>
            <a:ext cx="2124446" cy="1383360"/>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2994" y="4790167"/>
            <a:ext cx="1958425" cy="1588093"/>
          </a:xfrm>
          <a:prstGeom prst="rect">
            <a:avLst/>
          </a:prstGeom>
        </p:spPr>
      </p:pic>
      <p:sp>
        <p:nvSpPr>
          <p:cNvPr id="6" name="タイトル 5"/>
          <p:cNvSpPr>
            <a:spLocks noGrp="1"/>
          </p:cNvSpPr>
          <p:nvPr>
            <p:ph type="ctrTitle"/>
          </p:nvPr>
        </p:nvSpPr>
        <p:spPr/>
        <p:txBody>
          <a:bodyPr/>
          <a:lstStyle/>
          <a:p>
            <a:r>
              <a:rPr kumimoji="1" lang="en-US" altLang="ja-JP" dirty="0" smtClean="0"/>
              <a:t>【</a:t>
            </a:r>
            <a:r>
              <a:rPr kumimoji="1" lang="ja-JP" altLang="en-US" dirty="0" smtClean="0"/>
              <a:t>クイズ</a:t>
            </a:r>
            <a:r>
              <a:rPr kumimoji="1" lang="en-US" altLang="ja-JP" dirty="0" smtClean="0"/>
              <a:t>】</a:t>
            </a:r>
            <a:r>
              <a:rPr kumimoji="1" lang="ja-JP" altLang="en-US" dirty="0" smtClean="0"/>
              <a:t>シャワーはテレビ何台分？</a:t>
            </a:r>
            <a:endParaRPr kumimoji="1" lang="ja-JP" altLang="en-US" dirty="0"/>
          </a:p>
        </p:txBody>
      </p:sp>
    </p:spTree>
    <p:extLst>
      <p:ext uri="{BB962C8B-B14F-4D97-AF65-F5344CB8AC3E}">
        <p14:creationId xmlns:p14="http://schemas.microsoft.com/office/powerpoint/2010/main" val="7152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 xmlns:a16="http://schemas.microsoft.com/office/drawing/2014/main" id="{2A6F15D4-5E5A-4573-B4BB-C80512EEE48A}"/>
              </a:ext>
            </a:extLst>
          </p:cNvPr>
          <p:cNvSpPr/>
          <p:nvPr/>
        </p:nvSpPr>
        <p:spPr>
          <a:xfrm>
            <a:off x="383183" y="2192973"/>
            <a:ext cx="8569975" cy="1077218"/>
          </a:xfrm>
          <a:prstGeom prst="rect">
            <a:avLst/>
          </a:prstGeom>
        </p:spPr>
        <p:txBody>
          <a:bodyPr wrap="none">
            <a:spAutoFit/>
          </a:bodyPr>
          <a:lstStyle/>
          <a:p>
            <a:r>
              <a:rPr kumimoji="1" lang="ja-JP" altLang="en-US" sz="3200" dirty="0">
                <a:latin typeface="Meiryo UI" panose="020B0604030504040204" pitchFamily="50" charset="-128"/>
                <a:ea typeface="Meiryo UI" panose="020B0604030504040204" pitchFamily="50" charset="-128"/>
              </a:rPr>
              <a:t>シャワーを浴びている時に使われているエネルギーは、</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テレビ何台分ぐらいでしょう？</a:t>
            </a:r>
          </a:p>
        </p:txBody>
      </p:sp>
      <p:sp>
        <p:nvSpPr>
          <p:cNvPr id="10" name="テキスト ボックス 9">
            <a:extLst>
              <a:ext uri="{FF2B5EF4-FFF2-40B4-BE49-F238E27FC236}">
                <a16:creationId xmlns="" xmlns:a16="http://schemas.microsoft.com/office/drawing/2014/main" id="{A7186849-575D-4A9F-89CF-95EFA5CD0DF2}"/>
              </a:ext>
            </a:extLst>
          </p:cNvPr>
          <p:cNvSpPr txBox="1">
            <a:spLocks noChangeArrowheads="1"/>
          </p:cNvSpPr>
          <p:nvPr/>
        </p:nvSpPr>
        <p:spPr bwMode="auto">
          <a:xfrm>
            <a:off x="1587269" y="5731929"/>
            <a:ext cx="5595257" cy="646331"/>
          </a:xfrm>
          <a:prstGeom prst="rect">
            <a:avLst/>
          </a:prstGeom>
          <a:noFill/>
          <a:ln w="9525">
            <a:noFill/>
            <a:miter lim="800000"/>
            <a:headEnd/>
            <a:tailEnd/>
          </a:ln>
        </p:spPr>
        <p:txBody>
          <a:bodyPr wrap="square">
            <a:spAutoFit/>
          </a:bodyPr>
          <a:lstStyle/>
          <a:p>
            <a:r>
              <a:rPr lang="ja-JP" altLang="en-US" sz="3600" dirty="0">
                <a:solidFill>
                  <a:schemeClr val="accent4">
                    <a:lumMod val="60000"/>
                    <a:lumOff val="40000"/>
                  </a:schemeClr>
                </a:solidFill>
                <a:latin typeface="Meiryo UI" panose="020B0604030504040204" pitchFamily="50" charset="-128"/>
                <a:ea typeface="Meiryo UI" panose="020B0604030504040204" pitchFamily="50" charset="-128"/>
              </a:rPr>
              <a:t>■</a:t>
            </a:r>
            <a:r>
              <a:rPr lang="en-US" altLang="ja-JP" sz="3600" dirty="0">
                <a:latin typeface="Meiryo UI" panose="020B0604030504040204" pitchFamily="50" charset="-128"/>
                <a:ea typeface="Meiryo UI" panose="020B0604030504040204" pitchFamily="50" charset="-128"/>
              </a:rPr>
              <a:t>3</a:t>
            </a:r>
            <a:r>
              <a:rPr lang="ja-JP" altLang="en-US" sz="3600" dirty="0">
                <a:latin typeface="Meiryo UI" panose="020B0604030504040204" pitchFamily="50" charset="-128"/>
                <a:ea typeface="Meiryo UI" panose="020B0604030504040204" pitchFamily="50" charset="-128"/>
              </a:rPr>
              <a:t>　約</a:t>
            </a:r>
            <a:r>
              <a:rPr lang="en-US" altLang="ja-JP" sz="3600" dirty="0">
                <a:latin typeface="Meiryo UI" panose="020B0604030504040204" pitchFamily="50" charset="-128"/>
                <a:ea typeface="Meiryo UI" panose="020B0604030504040204" pitchFamily="50" charset="-128"/>
              </a:rPr>
              <a:t>300</a:t>
            </a:r>
            <a:r>
              <a:rPr lang="ja-JP" altLang="en-US" sz="3600" dirty="0">
                <a:latin typeface="Meiryo UI" panose="020B0604030504040204" pitchFamily="50" charset="-128"/>
                <a:ea typeface="Meiryo UI" panose="020B0604030504040204" pitchFamily="50" charset="-128"/>
              </a:rPr>
              <a:t>台分</a:t>
            </a:r>
            <a:endParaRPr kumimoji="1" lang="en-US" altLang="ja-JP" sz="36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0195" y="3436506"/>
            <a:ext cx="2124446" cy="1383360"/>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2994" y="4790167"/>
            <a:ext cx="1958425" cy="1588093"/>
          </a:xfrm>
          <a:prstGeom prst="rect">
            <a:avLst/>
          </a:prstGeom>
        </p:spPr>
      </p:pic>
      <p:sp>
        <p:nvSpPr>
          <p:cNvPr id="6" name="タイトル 5"/>
          <p:cNvSpPr>
            <a:spLocks noGrp="1"/>
          </p:cNvSpPr>
          <p:nvPr>
            <p:ph type="ctrTitle"/>
          </p:nvPr>
        </p:nvSpPr>
        <p:spPr/>
        <p:txBody>
          <a:bodyPr/>
          <a:lstStyle/>
          <a:p>
            <a:r>
              <a:rPr kumimoji="1" lang="en-US" altLang="ja-JP" dirty="0" smtClean="0"/>
              <a:t>【</a:t>
            </a:r>
            <a:r>
              <a:rPr lang="ja-JP" altLang="en-US" dirty="0"/>
              <a:t>こたえ</a:t>
            </a:r>
            <a:r>
              <a:rPr kumimoji="1" lang="en-US" altLang="ja-JP" dirty="0" smtClean="0"/>
              <a:t>】</a:t>
            </a:r>
            <a:r>
              <a:rPr kumimoji="1" lang="ja-JP" altLang="en-US" dirty="0" smtClean="0"/>
              <a:t>シャワーはテレビ何台分？</a:t>
            </a:r>
            <a:endParaRPr kumimoji="1" lang="ja-JP" altLang="en-US" dirty="0"/>
          </a:p>
        </p:txBody>
      </p:sp>
    </p:spTree>
    <p:extLst>
      <p:ext uri="{BB962C8B-B14F-4D97-AF65-F5344CB8AC3E}">
        <p14:creationId xmlns:p14="http://schemas.microsoft.com/office/powerpoint/2010/main" val="1787545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27" y="4529181"/>
            <a:ext cx="2533560" cy="1476000"/>
          </a:xfrm>
          <a:prstGeom prst="rect">
            <a:avLst/>
          </a:prstGeom>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6432" y="4492735"/>
            <a:ext cx="2548927" cy="1476000"/>
          </a:xfrm>
          <a:prstGeom prst="rect">
            <a:avLst/>
          </a:prstGeom>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7314" y="4511397"/>
            <a:ext cx="2498942" cy="1476000"/>
          </a:xfrm>
          <a:prstGeom prst="rect">
            <a:avLst/>
          </a:prstGeom>
        </p:spPr>
      </p:pic>
      <p:sp>
        <p:nvSpPr>
          <p:cNvPr id="7" name="正方形/長方形 6">
            <a:extLst>
              <a:ext uri="{FF2B5EF4-FFF2-40B4-BE49-F238E27FC236}">
                <a16:creationId xmlns="" xmlns:a16="http://schemas.microsoft.com/office/drawing/2014/main" id="{2A6F15D4-5E5A-4573-B4BB-C80512EEE48A}"/>
              </a:ext>
            </a:extLst>
          </p:cNvPr>
          <p:cNvSpPr/>
          <p:nvPr/>
        </p:nvSpPr>
        <p:spPr>
          <a:xfrm>
            <a:off x="383183" y="2123961"/>
            <a:ext cx="8370947" cy="923330"/>
          </a:xfrm>
          <a:prstGeom prst="rect">
            <a:avLst/>
          </a:prstGeom>
        </p:spPr>
        <p:txBody>
          <a:bodyPr wrap="square">
            <a:spAutoFit/>
          </a:bodyPr>
          <a:lstStyle/>
          <a:p>
            <a:r>
              <a:rPr kumimoji="1" lang="ja-JP" altLang="en-US" sz="2200" dirty="0">
                <a:latin typeface="Meiryo UI" panose="020B0604030504040204" pitchFamily="50" charset="-128"/>
                <a:ea typeface="Meiryo UI" panose="020B0604030504040204" pitchFamily="50" charset="-128"/>
              </a:rPr>
              <a:t>シングルレバー混合水栓は、レバーの位置によって、お湯または水が出ます。</a:t>
            </a:r>
            <a:endParaRPr kumimoji="1" lang="en-US" altLang="ja-JP" sz="2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「水だけ」が出る角度は、どれでしょう？</a:t>
            </a:r>
          </a:p>
        </p:txBody>
      </p:sp>
      <p:sp>
        <p:nvSpPr>
          <p:cNvPr id="8" name="テキスト ボックス 7">
            <a:extLst>
              <a:ext uri="{FF2B5EF4-FFF2-40B4-BE49-F238E27FC236}">
                <a16:creationId xmlns="" xmlns:a16="http://schemas.microsoft.com/office/drawing/2014/main" id="{5439EF64-504C-43E2-BFA2-CBB9059E6538}"/>
              </a:ext>
            </a:extLst>
          </p:cNvPr>
          <p:cNvSpPr txBox="1">
            <a:spLocks noChangeArrowheads="1"/>
          </p:cNvSpPr>
          <p:nvPr/>
        </p:nvSpPr>
        <p:spPr bwMode="auto">
          <a:xfrm>
            <a:off x="209147" y="3613901"/>
            <a:ext cx="2689328" cy="954107"/>
          </a:xfrm>
          <a:prstGeom prst="rect">
            <a:avLst/>
          </a:prstGeom>
          <a:noFill/>
          <a:ln w="9525">
            <a:noFill/>
            <a:miter lim="800000"/>
            <a:headEnd/>
            <a:tailEnd/>
          </a:ln>
        </p:spPr>
        <p:txBody>
          <a:bodyPr wrap="square">
            <a:spAutoFit/>
          </a:bodyPr>
          <a:lstStyle/>
          <a:p>
            <a:r>
              <a:rPr kumimoji="1" lang="ja-JP" altLang="en-US" sz="2800" dirty="0">
                <a:solidFill>
                  <a:srgbClr val="C00000"/>
                </a:solidFill>
                <a:latin typeface="Meiryo UI" panose="020B0604030504040204" pitchFamily="50" charset="-128"/>
                <a:ea typeface="Meiryo UI" panose="020B0604030504040204" pitchFamily="50" charset="-128"/>
              </a:rPr>
              <a:t>■</a:t>
            </a:r>
            <a:r>
              <a:rPr kumimoji="1" lang="en-US" altLang="ja-JP" sz="2800" dirty="0">
                <a:latin typeface="Meiryo UI" panose="020B0604030504040204" pitchFamily="50" charset="-128"/>
                <a:ea typeface="Meiryo UI" panose="020B0604030504040204" pitchFamily="50" charset="-128"/>
              </a:rPr>
              <a:t>1</a:t>
            </a:r>
            <a:r>
              <a:rPr kumimoji="1" lang="ja-JP" altLang="en-US" sz="2800" dirty="0">
                <a:latin typeface="Meiryo UI" panose="020B0604030504040204" pitchFamily="50" charset="-128"/>
                <a:ea typeface="Meiryo UI" panose="020B0604030504040204" pitchFamily="50" charset="-128"/>
              </a:rPr>
              <a:t>　「水だけ」は</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右端のみ</a:t>
            </a:r>
            <a:endParaRPr kumimoji="1" lang="en-US" altLang="ja-JP" sz="28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 xmlns:a16="http://schemas.microsoft.com/office/drawing/2014/main" id="{BC8F9123-8876-4C88-A63B-8364BBC52263}"/>
              </a:ext>
            </a:extLst>
          </p:cNvPr>
          <p:cNvSpPr txBox="1">
            <a:spLocks noChangeArrowheads="1"/>
          </p:cNvSpPr>
          <p:nvPr/>
        </p:nvSpPr>
        <p:spPr bwMode="auto">
          <a:xfrm>
            <a:off x="3087957" y="3612246"/>
            <a:ext cx="3160443" cy="523220"/>
          </a:xfrm>
          <a:prstGeom prst="rect">
            <a:avLst/>
          </a:prstGeom>
          <a:noFill/>
          <a:ln w="9525">
            <a:noFill/>
            <a:miter lim="800000"/>
            <a:headEnd/>
            <a:tailEnd/>
          </a:ln>
        </p:spPr>
        <p:txBody>
          <a:bodyPr wrap="square">
            <a:spAutoFit/>
          </a:bodyPr>
          <a:lstStyle/>
          <a:p>
            <a:r>
              <a:rPr kumimoji="1" lang="ja-JP" altLang="en-US" sz="2800" dirty="0">
                <a:solidFill>
                  <a:schemeClr val="accent5">
                    <a:lumMod val="75000"/>
                  </a:schemeClr>
                </a:solidFill>
                <a:latin typeface="Meiryo UI" panose="020B0604030504040204" pitchFamily="50" charset="-128"/>
                <a:ea typeface="Meiryo UI" panose="020B0604030504040204" pitchFamily="50" charset="-128"/>
              </a:rPr>
              <a:t>■</a:t>
            </a:r>
            <a:r>
              <a:rPr kumimoji="1" lang="en-US" altLang="ja-JP" sz="2800" dirty="0">
                <a:latin typeface="Meiryo UI" panose="020B0604030504040204" pitchFamily="50" charset="-128"/>
                <a:ea typeface="Meiryo UI" panose="020B0604030504040204" pitchFamily="50" charset="-128"/>
              </a:rPr>
              <a:t>2</a:t>
            </a:r>
            <a:r>
              <a:rPr kumimoji="1" lang="ja-JP" altLang="en-US" sz="2800" dirty="0">
                <a:latin typeface="Meiryo UI" panose="020B0604030504040204" pitchFamily="50" charset="-128"/>
                <a:ea typeface="Meiryo UI" panose="020B0604030504040204" pitchFamily="50" charset="-128"/>
              </a:rPr>
              <a:t>　真ん中から右</a:t>
            </a:r>
            <a:endParaRPr kumimoji="1" lang="en-US" altLang="ja-JP" sz="28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 xmlns:a16="http://schemas.microsoft.com/office/drawing/2014/main" id="{A7186849-575D-4A9F-89CF-95EFA5CD0DF2}"/>
              </a:ext>
            </a:extLst>
          </p:cNvPr>
          <p:cNvSpPr txBox="1">
            <a:spLocks noChangeArrowheads="1"/>
          </p:cNvSpPr>
          <p:nvPr/>
        </p:nvSpPr>
        <p:spPr bwMode="auto">
          <a:xfrm>
            <a:off x="6382117" y="3623495"/>
            <a:ext cx="2533283" cy="954107"/>
          </a:xfrm>
          <a:prstGeom prst="rect">
            <a:avLst/>
          </a:prstGeom>
          <a:noFill/>
          <a:ln w="9525">
            <a:noFill/>
            <a:miter lim="800000"/>
            <a:headEnd/>
            <a:tailEnd/>
          </a:ln>
        </p:spPr>
        <p:txBody>
          <a:bodyPr wrap="square">
            <a:spAutoFit/>
          </a:bodyPr>
          <a:lstStyle/>
          <a:p>
            <a:r>
              <a:rPr lang="ja-JP" altLang="en-US" sz="2800" dirty="0">
                <a:solidFill>
                  <a:schemeClr val="accent4">
                    <a:lumMod val="60000"/>
                    <a:lumOff val="40000"/>
                  </a:schemeClr>
                </a:solidFill>
                <a:latin typeface="Meiryo UI" panose="020B0604030504040204" pitchFamily="50" charset="-128"/>
                <a:ea typeface="Meiryo UI" panose="020B0604030504040204" pitchFamily="50" charset="-128"/>
              </a:rPr>
              <a:t>■</a:t>
            </a:r>
            <a:r>
              <a:rPr lang="en-US" altLang="ja-JP" sz="2800" dirty="0">
                <a:latin typeface="Meiryo UI" panose="020B0604030504040204" pitchFamily="50" charset="-128"/>
                <a:ea typeface="Meiryo UI" panose="020B0604030504040204" pitchFamily="50" charset="-128"/>
              </a:rPr>
              <a:t>3</a:t>
            </a:r>
            <a:r>
              <a:rPr lang="ja-JP" altLang="en-US" sz="2800" dirty="0">
                <a:latin typeface="Meiryo UI" panose="020B0604030504040204" pitchFamily="50" charset="-128"/>
                <a:ea typeface="Meiryo UI" panose="020B0604030504040204" pitchFamily="50" charset="-128"/>
              </a:rPr>
              <a:t>　左端以外</a:t>
            </a:r>
            <a:endParaRPr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　　　　全部</a:t>
            </a:r>
            <a:endParaRPr kumimoji="1" lang="en-US" altLang="ja-JP" sz="2800" dirty="0">
              <a:latin typeface="Meiryo UI" panose="020B0604030504040204" pitchFamily="50" charset="-128"/>
              <a:ea typeface="Meiryo UI" panose="020B0604030504040204" pitchFamily="50" charset="-128"/>
            </a:endParaRPr>
          </a:p>
        </p:txBody>
      </p:sp>
      <p:sp>
        <p:nvSpPr>
          <p:cNvPr id="4" name="タイトル 3"/>
          <p:cNvSpPr>
            <a:spLocks noGrp="1"/>
          </p:cNvSpPr>
          <p:nvPr>
            <p:ph type="ctrTitle"/>
          </p:nvPr>
        </p:nvSpPr>
        <p:spPr/>
        <p:txBody>
          <a:bodyPr/>
          <a:lstStyle/>
          <a:p>
            <a:r>
              <a:rPr kumimoji="1" lang="en-US" altLang="ja-JP" dirty="0" smtClean="0"/>
              <a:t>【</a:t>
            </a:r>
            <a:r>
              <a:rPr kumimoji="1" lang="ja-JP" altLang="en-US" dirty="0" smtClean="0"/>
              <a:t>クイズ</a:t>
            </a:r>
            <a:r>
              <a:rPr kumimoji="1" lang="en-US" altLang="ja-JP" dirty="0" smtClean="0"/>
              <a:t>】</a:t>
            </a:r>
            <a:r>
              <a:rPr kumimoji="1" lang="ja-JP" altLang="en-US" dirty="0" smtClean="0"/>
              <a:t>シングルレバーの角度は？</a:t>
            </a:r>
            <a:endParaRPr kumimoji="1" lang="ja-JP" altLang="en-US" dirty="0"/>
          </a:p>
        </p:txBody>
      </p:sp>
    </p:spTree>
    <p:extLst>
      <p:ext uri="{BB962C8B-B14F-4D97-AF65-F5344CB8AC3E}">
        <p14:creationId xmlns:p14="http://schemas.microsoft.com/office/powerpoint/2010/main" val="988730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27" y="4529181"/>
            <a:ext cx="2533560" cy="1476000"/>
          </a:xfrm>
          <a:prstGeom prst="rect">
            <a:avLst/>
          </a:prstGeom>
        </p:spPr>
      </p:pic>
      <p:sp>
        <p:nvSpPr>
          <p:cNvPr id="7" name="正方形/長方形 6">
            <a:extLst>
              <a:ext uri="{FF2B5EF4-FFF2-40B4-BE49-F238E27FC236}">
                <a16:creationId xmlns="" xmlns:a16="http://schemas.microsoft.com/office/drawing/2014/main" id="{2A6F15D4-5E5A-4573-B4BB-C80512EEE48A}"/>
              </a:ext>
            </a:extLst>
          </p:cNvPr>
          <p:cNvSpPr/>
          <p:nvPr/>
        </p:nvSpPr>
        <p:spPr>
          <a:xfrm>
            <a:off x="383183" y="2123961"/>
            <a:ext cx="8370947" cy="923330"/>
          </a:xfrm>
          <a:prstGeom prst="rect">
            <a:avLst/>
          </a:prstGeom>
        </p:spPr>
        <p:txBody>
          <a:bodyPr wrap="square">
            <a:spAutoFit/>
          </a:bodyPr>
          <a:lstStyle/>
          <a:p>
            <a:r>
              <a:rPr kumimoji="1" lang="ja-JP" altLang="en-US" sz="2200" dirty="0">
                <a:latin typeface="Meiryo UI" panose="020B0604030504040204" pitchFamily="50" charset="-128"/>
                <a:ea typeface="Meiryo UI" panose="020B0604030504040204" pitchFamily="50" charset="-128"/>
              </a:rPr>
              <a:t>シングルレバー混合水栓は、レバーの位置によって、お湯または水が出ます。</a:t>
            </a:r>
            <a:endParaRPr kumimoji="1" lang="en-US" altLang="ja-JP" sz="2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「水だけ」が出る角度は、どれでしょう？</a:t>
            </a:r>
          </a:p>
        </p:txBody>
      </p:sp>
      <p:sp>
        <p:nvSpPr>
          <p:cNvPr id="8" name="テキスト ボックス 7">
            <a:extLst>
              <a:ext uri="{FF2B5EF4-FFF2-40B4-BE49-F238E27FC236}">
                <a16:creationId xmlns="" xmlns:a16="http://schemas.microsoft.com/office/drawing/2014/main" id="{5439EF64-504C-43E2-BFA2-CBB9059E6538}"/>
              </a:ext>
            </a:extLst>
          </p:cNvPr>
          <p:cNvSpPr txBox="1">
            <a:spLocks noChangeArrowheads="1"/>
          </p:cNvSpPr>
          <p:nvPr/>
        </p:nvSpPr>
        <p:spPr bwMode="auto">
          <a:xfrm>
            <a:off x="209147" y="3613901"/>
            <a:ext cx="2689328" cy="954107"/>
          </a:xfrm>
          <a:prstGeom prst="rect">
            <a:avLst/>
          </a:prstGeom>
          <a:noFill/>
          <a:ln w="9525">
            <a:noFill/>
            <a:miter lim="800000"/>
            <a:headEnd/>
            <a:tailEnd/>
          </a:ln>
        </p:spPr>
        <p:txBody>
          <a:bodyPr wrap="square">
            <a:spAutoFit/>
          </a:bodyPr>
          <a:lstStyle/>
          <a:p>
            <a:r>
              <a:rPr kumimoji="1" lang="ja-JP" altLang="en-US" sz="2800" dirty="0">
                <a:solidFill>
                  <a:srgbClr val="C00000"/>
                </a:solidFill>
                <a:latin typeface="Meiryo UI" panose="020B0604030504040204" pitchFamily="50" charset="-128"/>
                <a:ea typeface="Meiryo UI" panose="020B0604030504040204" pitchFamily="50" charset="-128"/>
              </a:rPr>
              <a:t>■</a:t>
            </a:r>
            <a:r>
              <a:rPr kumimoji="1" lang="en-US" altLang="ja-JP" sz="2800" dirty="0">
                <a:latin typeface="Meiryo UI" panose="020B0604030504040204" pitchFamily="50" charset="-128"/>
                <a:ea typeface="Meiryo UI" panose="020B0604030504040204" pitchFamily="50" charset="-128"/>
              </a:rPr>
              <a:t>1</a:t>
            </a:r>
            <a:r>
              <a:rPr kumimoji="1" lang="ja-JP" altLang="en-US" sz="2800" dirty="0">
                <a:latin typeface="Meiryo UI" panose="020B0604030504040204" pitchFamily="50" charset="-128"/>
                <a:ea typeface="Meiryo UI" panose="020B0604030504040204" pitchFamily="50" charset="-128"/>
              </a:rPr>
              <a:t>　「水だけ」は</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右端のみ</a:t>
            </a:r>
            <a:endParaRPr kumimoji="1" lang="en-US" altLang="ja-JP" sz="2800" dirty="0">
              <a:latin typeface="Meiryo UI" panose="020B0604030504040204" pitchFamily="50" charset="-128"/>
              <a:ea typeface="Meiryo UI" panose="020B0604030504040204" pitchFamily="50" charset="-128"/>
            </a:endParaRPr>
          </a:p>
        </p:txBody>
      </p:sp>
      <p:sp>
        <p:nvSpPr>
          <p:cNvPr id="4" name="タイトル 3"/>
          <p:cNvSpPr>
            <a:spLocks noGrp="1"/>
          </p:cNvSpPr>
          <p:nvPr>
            <p:ph type="ctrTitle"/>
          </p:nvPr>
        </p:nvSpPr>
        <p:spPr/>
        <p:txBody>
          <a:bodyPr/>
          <a:lstStyle/>
          <a:p>
            <a:r>
              <a:rPr kumimoji="1" lang="en-US" altLang="ja-JP" dirty="0" smtClean="0"/>
              <a:t>【</a:t>
            </a:r>
            <a:r>
              <a:rPr lang="ja-JP" altLang="en-US" dirty="0"/>
              <a:t>こたえ</a:t>
            </a:r>
            <a:r>
              <a:rPr kumimoji="1" lang="en-US" altLang="ja-JP" dirty="0" smtClean="0"/>
              <a:t>】</a:t>
            </a:r>
            <a:r>
              <a:rPr kumimoji="1" lang="ja-JP" altLang="en-US" dirty="0" smtClean="0"/>
              <a:t>シングルレバーの角度は？</a:t>
            </a:r>
            <a:endParaRPr kumimoji="1" lang="ja-JP" altLang="en-US" dirty="0"/>
          </a:p>
        </p:txBody>
      </p:sp>
    </p:spTree>
    <p:extLst>
      <p:ext uri="{BB962C8B-B14F-4D97-AF65-F5344CB8AC3E}">
        <p14:creationId xmlns:p14="http://schemas.microsoft.com/office/powerpoint/2010/main" val="1002779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385311" y="1913634"/>
            <a:ext cx="1972878" cy="461665"/>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◎ガスの場合</a:t>
            </a:r>
          </a:p>
        </p:txBody>
      </p:sp>
      <p:sp>
        <p:nvSpPr>
          <p:cNvPr id="14" name="テキスト ボックス 13"/>
          <p:cNvSpPr txBox="1"/>
          <p:nvPr/>
        </p:nvSpPr>
        <p:spPr>
          <a:xfrm>
            <a:off x="4572000" y="1913634"/>
            <a:ext cx="4182130" cy="461665"/>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◎電気の場合</a:t>
            </a:r>
          </a:p>
        </p:txBody>
      </p:sp>
      <p:pic>
        <p:nvPicPr>
          <p:cNvPr id="4" name="図 3">
            <a:extLst>
              <a:ext uri="{FF2B5EF4-FFF2-40B4-BE49-F238E27FC236}">
                <a16:creationId xmlns="" xmlns:a16="http://schemas.microsoft.com/office/drawing/2014/main" id="{55065DB3-73C6-42F0-80FE-5C0E8C78D2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710" y="2401229"/>
            <a:ext cx="1678129" cy="2517823"/>
          </a:xfrm>
          <a:prstGeom prst="rect">
            <a:avLst/>
          </a:prstGeom>
        </p:spPr>
      </p:pic>
      <p:pic>
        <p:nvPicPr>
          <p:cNvPr id="7" name="図 6">
            <a:extLst>
              <a:ext uri="{FF2B5EF4-FFF2-40B4-BE49-F238E27FC236}">
                <a16:creationId xmlns="" xmlns:a16="http://schemas.microsoft.com/office/drawing/2014/main" id="{543F1AD3-78D4-4EC5-A6E3-AADE1C57FC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1312" y="2401229"/>
            <a:ext cx="1684423" cy="2517823"/>
          </a:xfrm>
          <a:prstGeom prst="rect">
            <a:avLst/>
          </a:prstGeom>
        </p:spPr>
      </p:pic>
      <p:pic>
        <p:nvPicPr>
          <p:cNvPr id="9" name="図 8">
            <a:extLst>
              <a:ext uri="{FF2B5EF4-FFF2-40B4-BE49-F238E27FC236}">
                <a16:creationId xmlns="" xmlns:a16="http://schemas.microsoft.com/office/drawing/2014/main" id="{A5D335CE-6534-4FEA-9913-6D88FAF52E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719" y="5895110"/>
            <a:ext cx="1678129" cy="566369"/>
          </a:xfrm>
          <a:prstGeom prst="rect">
            <a:avLst/>
          </a:prstGeom>
        </p:spPr>
      </p:pic>
      <p:pic>
        <p:nvPicPr>
          <p:cNvPr id="15" name="図 14">
            <a:extLst>
              <a:ext uri="{FF2B5EF4-FFF2-40B4-BE49-F238E27FC236}">
                <a16:creationId xmlns="" xmlns:a16="http://schemas.microsoft.com/office/drawing/2014/main" id="{1EA5884B-ADE9-4594-B188-F874358461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7291" y="2401229"/>
            <a:ext cx="1836373" cy="2466410"/>
          </a:xfrm>
          <a:prstGeom prst="rect">
            <a:avLst/>
          </a:prstGeom>
        </p:spPr>
      </p:pic>
      <p:pic>
        <p:nvPicPr>
          <p:cNvPr id="18" name="図 17">
            <a:extLst>
              <a:ext uri="{FF2B5EF4-FFF2-40B4-BE49-F238E27FC236}">
                <a16:creationId xmlns="" xmlns:a16="http://schemas.microsoft.com/office/drawing/2014/main" id="{EBFA424C-EADF-4D6C-96FE-21D5AC90A78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18799" y="2401229"/>
            <a:ext cx="1875491" cy="2466409"/>
          </a:xfrm>
          <a:prstGeom prst="rect">
            <a:avLst/>
          </a:prstGeom>
        </p:spPr>
      </p:pic>
      <p:sp>
        <p:nvSpPr>
          <p:cNvPr id="19" name="テキスト ボックス 18">
            <a:extLst>
              <a:ext uri="{FF2B5EF4-FFF2-40B4-BE49-F238E27FC236}">
                <a16:creationId xmlns="" xmlns:a16="http://schemas.microsoft.com/office/drawing/2014/main" id="{7597E112-2CE9-4584-A0E8-B7BE9E6E4CB6}"/>
              </a:ext>
            </a:extLst>
          </p:cNvPr>
          <p:cNvSpPr txBox="1"/>
          <p:nvPr/>
        </p:nvSpPr>
        <p:spPr>
          <a:xfrm>
            <a:off x="385311" y="4919052"/>
            <a:ext cx="2024594" cy="861774"/>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ガス給湯器</a:t>
            </a:r>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高効率給湯器</a:t>
            </a:r>
            <a:endParaRPr kumimoji="1" lang="en-US" altLang="ja-JP" sz="1600" dirty="0">
              <a:latin typeface="Meiryo UI" panose="020B0604030504040204" pitchFamily="50" charset="-128"/>
              <a:ea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エコジョーズ</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を！</a:t>
            </a:r>
          </a:p>
        </p:txBody>
      </p:sp>
      <p:sp>
        <p:nvSpPr>
          <p:cNvPr id="20" name="テキスト ボックス 19">
            <a:extLst>
              <a:ext uri="{FF2B5EF4-FFF2-40B4-BE49-F238E27FC236}">
                <a16:creationId xmlns="" xmlns:a16="http://schemas.microsoft.com/office/drawing/2014/main" id="{C61B50F1-FB6B-4683-925C-6BB2DD871172}"/>
              </a:ext>
            </a:extLst>
          </p:cNvPr>
          <p:cNvSpPr txBox="1"/>
          <p:nvPr/>
        </p:nvSpPr>
        <p:spPr>
          <a:xfrm>
            <a:off x="2351312" y="4919052"/>
            <a:ext cx="2300201" cy="861774"/>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エネファーム</a:t>
            </a:r>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お湯を沸かしながら</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発電する。</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燃料電池</a:t>
            </a:r>
            <a:r>
              <a:rPr kumimoji="1" lang="en-US" altLang="ja-JP" sz="1600" dirty="0">
                <a:latin typeface="Meiryo UI" panose="020B0604030504040204" pitchFamily="50" charset="-128"/>
                <a:ea typeface="Meiryo UI" panose="020B0604030504040204" pitchFamily="50" charset="-128"/>
              </a:rPr>
              <a:t>)</a:t>
            </a:r>
          </a:p>
        </p:txBody>
      </p:sp>
      <p:sp>
        <p:nvSpPr>
          <p:cNvPr id="21" name="テキスト ボックス 20">
            <a:extLst>
              <a:ext uri="{FF2B5EF4-FFF2-40B4-BE49-F238E27FC236}">
                <a16:creationId xmlns="" xmlns:a16="http://schemas.microsoft.com/office/drawing/2014/main" id="{0CFCCB34-1C3C-494C-9A21-E8555537B8C6}"/>
              </a:ext>
            </a:extLst>
          </p:cNvPr>
          <p:cNvSpPr txBox="1"/>
          <p:nvPr/>
        </p:nvSpPr>
        <p:spPr>
          <a:xfrm>
            <a:off x="4757291" y="4867639"/>
            <a:ext cx="1856303" cy="1600438"/>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エコキュート</a:t>
            </a:r>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室外機がある。</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エアコンと同じ</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「ヒートポンプ」で、</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外気の熱</a:t>
            </a:r>
            <a:r>
              <a:rPr kumimoji="1" lang="ja-JP" altLang="en-US" sz="1600" dirty="0" smtClean="0">
                <a:latin typeface="Meiryo UI" panose="020B0604030504040204" pitchFamily="50" charset="-128"/>
                <a:ea typeface="Meiryo UI" panose="020B0604030504040204" pitchFamily="50" charset="-128"/>
              </a:rPr>
              <a:t>を活用し</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お湯を沸かす。</a:t>
            </a:r>
            <a:endParaRPr kumimoji="1" lang="en-US" altLang="ja-JP" sz="16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 xmlns:a16="http://schemas.microsoft.com/office/drawing/2014/main" id="{01A4F191-08F5-4546-B9A9-AA3793FC9875}"/>
              </a:ext>
            </a:extLst>
          </p:cNvPr>
          <p:cNvSpPr txBox="1"/>
          <p:nvPr/>
        </p:nvSpPr>
        <p:spPr>
          <a:xfrm>
            <a:off x="6818799" y="4867639"/>
            <a:ext cx="2245688" cy="1846659"/>
          </a:xfrm>
          <a:prstGeom prst="rect">
            <a:avLst/>
          </a:prstGeom>
          <a:noFill/>
        </p:spPr>
        <p:txBody>
          <a:bodyPr wrap="square" rtlCol="0">
            <a:spAutoFit/>
          </a:bodyPr>
          <a:lstStyle/>
          <a:p>
            <a:r>
              <a:rPr kumimoji="1" lang="ja-JP" altLang="en-US" b="1" dirty="0">
                <a:solidFill>
                  <a:srgbClr val="FF0000"/>
                </a:solidFill>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電気温水器</a:t>
            </a:r>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室外機がない。</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円筒形も多い。</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ヒーターで直接</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水を温める。</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消費電力が</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エコキュートの</a:t>
            </a:r>
            <a:r>
              <a:rPr kumimoji="1" lang="en-US" altLang="ja-JP" sz="1600" dirty="0">
                <a:latin typeface="Meiryo UI" panose="020B0604030504040204" pitchFamily="50" charset="-128"/>
                <a:ea typeface="Meiryo UI" panose="020B0604030504040204" pitchFamily="50" charset="-128"/>
              </a:rPr>
              <a:t>3</a:t>
            </a:r>
            <a:r>
              <a:rPr kumimoji="1" lang="ja-JP" altLang="en-US" sz="1600" dirty="0">
                <a:latin typeface="Meiryo UI" panose="020B0604030504040204" pitchFamily="50" charset="-128"/>
                <a:ea typeface="Meiryo UI" panose="020B0604030504040204" pitchFamily="50" charset="-128"/>
              </a:rPr>
              <a:t>倍以上！</a:t>
            </a:r>
            <a:endParaRPr kumimoji="1" lang="en-US" altLang="ja-JP" sz="1600" dirty="0">
              <a:latin typeface="Meiryo UI" panose="020B0604030504040204" pitchFamily="50" charset="-128"/>
              <a:ea typeface="Meiryo UI" panose="020B0604030504040204" pitchFamily="50" charset="-128"/>
            </a:endParaRPr>
          </a:p>
        </p:txBody>
      </p:sp>
      <p:sp>
        <p:nvSpPr>
          <p:cNvPr id="5" name="タイトル 4"/>
          <p:cNvSpPr>
            <a:spLocks noGrp="1"/>
          </p:cNvSpPr>
          <p:nvPr>
            <p:ph type="ctrTitle"/>
          </p:nvPr>
        </p:nvSpPr>
        <p:spPr/>
        <p:txBody>
          <a:bodyPr/>
          <a:lstStyle/>
          <a:p>
            <a:r>
              <a:rPr kumimoji="1" lang="ja-JP" altLang="en-US" dirty="0" smtClean="0"/>
              <a:t>給湯器の選び方</a:t>
            </a:r>
            <a:endParaRPr kumimoji="1" lang="ja-JP" altLang="en-US" dirty="0"/>
          </a:p>
        </p:txBody>
      </p:sp>
    </p:spTree>
    <p:extLst>
      <p:ext uri="{BB962C8B-B14F-4D97-AF65-F5344CB8AC3E}">
        <p14:creationId xmlns:p14="http://schemas.microsoft.com/office/powerpoint/2010/main" val="1607028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474877" y="2593242"/>
            <a:ext cx="8231885" cy="3970318"/>
          </a:xfrm>
          <a:prstGeom prst="rect">
            <a:avLst/>
          </a:prstGeom>
          <a:solidFill>
            <a:srgbClr val="CCECFF">
              <a:alpha val="50000"/>
            </a:srgbClr>
          </a:solid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実際に測ってみました！</a:t>
            </a:r>
            <a:endParaRPr kumimoji="1" lang="en-US" altLang="ja-JP" sz="1200" dirty="0" smtClean="0">
              <a:latin typeface="Meiryo UI" panose="020B0604030504040204" pitchFamily="50" charset="-128"/>
              <a:ea typeface="Meiryo UI" panose="020B0604030504040204" pitchFamily="50" charset="-128"/>
            </a:endParaRPr>
          </a:p>
          <a:p>
            <a:r>
              <a:rPr kumimoji="1" lang="en-US" altLang="ja-JP" sz="2400" dirty="0" smtClean="0">
                <a:latin typeface="Meiryo UI" panose="020B0604030504040204" pitchFamily="50" charset="-128"/>
                <a:ea typeface="Meiryo UI" panose="020B0604030504040204" pitchFamily="50" charset="-128"/>
              </a:rPr>
              <a:t>16</a:t>
            </a:r>
            <a:r>
              <a:rPr kumimoji="1" lang="ja-JP" altLang="en-US" sz="2400" dirty="0" smtClean="0">
                <a:latin typeface="Meiryo UI" panose="020B0604030504040204" pitchFamily="50" charset="-128"/>
                <a:ea typeface="Meiryo UI" panose="020B0604030504040204" pitchFamily="50" charset="-128"/>
              </a:rPr>
              <a:t>年間使った</a:t>
            </a:r>
            <a:r>
              <a:rPr kumimoji="1" lang="ja-JP" altLang="en-US" sz="2400" dirty="0">
                <a:latin typeface="Meiryo UI" panose="020B0604030504040204" pitchFamily="50" charset="-128"/>
                <a:ea typeface="Meiryo UI" panose="020B0604030504040204" pitchFamily="50" charset="-128"/>
              </a:rPr>
              <a:t>冷蔵庫</a:t>
            </a:r>
            <a:r>
              <a:rPr kumimoji="1" lang="ja-JP" altLang="en-US" sz="2400" dirty="0" smtClean="0">
                <a:latin typeface="Meiryo UI" panose="020B0604030504040204" pitchFamily="50" charset="-128"/>
                <a:ea typeface="Meiryo UI" panose="020B0604030504040204" pitchFamily="50" charset="-128"/>
              </a:rPr>
              <a:t>を買い替えたら、</a:t>
            </a:r>
            <a:r>
              <a:rPr kumimoji="1" lang="ja-JP" altLang="en-US" sz="2400" b="1" dirty="0" smtClean="0">
                <a:solidFill>
                  <a:srgbClr val="C00000"/>
                </a:solidFill>
                <a:latin typeface="Meiryo UI" panose="020B0604030504040204" pitchFamily="50" charset="-128"/>
                <a:ea typeface="Meiryo UI" panose="020B0604030504040204" pitchFamily="50" charset="-128"/>
              </a:rPr>
              <a:t>約</a:t>
            </a:r>
            <a:r>
              <a:rPr kumimoji="1" lang="en-US" altLang="ja-JP" sz="2400" b="1" dirty="0" smtClean="0">
                <a:solidFill>
                  <a:srgbClr val="C00000"/>
                </a:solidFill>
                <a:latin typeface="Meiryo UI" panose="020B0604030504040204" pitchFamily="50" charset="-128"/>
                <a:ea typeface="Meiryo UI" panose="020B0604030504040204" pitchFamily="50" charset="-128"/>
              </a:rPr>
              <a:t>60</a:t>
            </a:r>
            <a:r>
              <a:rPr kumimoji="1" lang="ja-JP" altLang="en-US" sz="2400" b="1" dirty="0" smtClean="0">
                <a:solidFill>
                  <a:srgbClr val="C00000"/>
                </a:solidFill>
                <a:latin typeface="Meiryo UI" panose="020B0604030504040204" pitchFamily="50" charset="-128"/>
                <a:ea typeface="Meiryo UI" panose="020B0604030504040204" pitchFamily="50" charset="-128"/>
              </a:rPr>
              <a:t>％も省エネ</a:t>
            </a:r>
            <a:r>
              <a:rPr kumimoji="1" lang="ja-JP" altLang="en-US" sz="2400" dirty="0" smtClean="0">
                <a:latin typeface="Meiryo UI" panose="020B0604030504040204" pitchFamily="50" charset="-128"/>
                <a:ea typeface="Meiryo UI" panose="020B0604030504040204" pitchFamily="50" charset="-128"/>
              </a:rPr>
              <a:t>に！</a:t>
            </a:r>
            <a:endParaRPr kumimoji="1" lang="en-US" altLang="ja-JP" sz="2400" dirty="0" smtClean="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smtClean="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smtClean="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smtClean="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smtClean="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931" y="3257876"/>
            <a:ext cx="3173786" cy="2467185"/>
          </a:xfrm>
          <a:prstGeom prst="rect">
            <a:avLst/>
          </a:prstGeom>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0498" y="3258636"/>
            <a:ext cx="3205941" cy="2466426"/>
          </a:xfrm>
          <a:prstGeom prst="rect">
            <a:avLst/>
          </a:prstGeom>
        </p:spPr>
      </p:pic>
      <p:sp>
        <p:nvSpPr>
          <p:cNvPr id="16" name="テキスト ボックス 15"/>
          <p:cNvSpPr txBox="1"/>
          <p:nvPr/>
        </p:nvSpPr>
        <p:spPr>
          <a:xfrm>
            <a:off x="461997" y="1840715"/>
            <a:ext cx="8251204" cy="707886"/>
          </a:xfrm>
          <a:prstGeom prst="rect">
            <a:avLst/>
          </a:prstGeom>
          <a:solidFill>
            <a:srgbClr val="FFCCCC">
              <a:alpha val="50000"/>
            </a:srgbClr>
          </a:solidFill>
          <a:ln>
            <a:noFill/>
          </a:ln>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環境省　省エネ製品買換ナビゲーション「しんきゅうさん</a:t>
            </a:r>
            <a:r>
              <a:rPr kumimoji="1" lang="ja-JP" altLang="en-US" sz="1200" dirty="0" smtClean="0">
                <a:latin typeface="Meiryo UI" panose="020B0604030504040204" pitchFamily="50" charset="-128"/>
                <a:ea typeface="Meiryo UI" panose="020B0604030504040204" pitchFamily="50" charset="-128"/>
              </a:rPr>
              <a:t>」によると</a:t>
            </a:r>
            <a:endParaRPr kumimoji="1" lang="en-US" altLang="ja-JP" sz="1200" dirty="0">
              <a:latin typeface="Meiryo UI" panose="020B0604030504040204" pitchFamily="50" charset="-128"/>
              <a:ea typeface="Meiryo UI" panose="020B0604030504040204" pitchFamily="50" charset="-128"/>
            </a:endParaRPr>
          </a:p>
          <a:p>
            <a:r>
              <a:rPr kumimoji="1" lang="en-US" altLang="ja-JP" sz="2400" dirty="0" smtClean="0">
                <a:latin typeface="Meiryo UI" panose="020B0604030504040204" pitchFamily="50" charset="-128"/>
                <a:ea typeface="Meiryo UI" panose="020B0604030504040204" pitchFamily="50" charset="-128"/>
              </a:rPr>
              <a:t>9</a:t>
            </a:r>
            <a:r>
              <a:rPr kumimoji="1" lang="ja-JP" altLang="en-US" sz="2400" dirty="0">
                <a:latin typeface="Meiryo UI" panose="020B0604030504040204" pitchFamily="50" charset="-128"/>
                <a:ea typeface="Meiryo UI" panose="020B0604030504040204" pitchFamily="50" charset="-128"/>
              </a:rPr>
              <a:t>年前の冷蔵庫と最新冷蔵庫を比較すると、</a:t>
            </a:r>
            <a:r>
              <a:rPr kumimoji="1" lang="en-US" altLang="ja-JP" sz="2800" b="1" dirty="0">
                <a:solidFill>
                  <a:srgbClr val="C00000"/>
                </a:solidFill>
                <a:latin typeface="Meiryo UI" panose="020B0604030504040204" pitchFamily="50" charset="-128"/>
                <a:ea typeface="Meiryo UI" panose="020B0604030504040204" pitchFamily="50" charset="-128"/>
              </a:rPr>
              <a:t>43</a:t>
            </a:r>
            <a:r>
              <a:rPr kumimoji="1" lang="ja-JP" altLang="en-US" sz="2800" b="1" dirty="0">
                <a:solidFill>
                  <a:srgbClr val="C00000"/>
                </a:solidFill>
                <a:latin typeface="Meiryo UI" panose="020B0604030504040204" pitchFamily="50" charset="-128"/>
                <a:ea typeface="Meiryo UI" panose="020B0604030504040204" pitchFamily="50" charset="-128"/>
              </a:rPr>
              <a:t>％も省エネ</a:t>
            </a:r>
            <a:r>
              <a:rPr kumimoji="1" lang="ja-JP" altLang="en-US" sz="2400" dirty="0">
                <a:latin typeface="Meiryo UI" panose="020B0604030504040204" pitchFamily="50" charset="-128"/>
                <a:ea typeface="Meiryo UI" panose="020B0604030504040204" pitchFamily="50" charset="-128"/>
              </a:rPr>
              <a:t>に</a:t>
            </a:r>
            <a:r>
              <a:rPr kumimoji="1" lang="ja-JP" altLang="en-US" sz="2400" dirty="0" smtClean="0">
                <a:latin typeface="Meiryo UI" panose="020B0604030504040204" pitchFamily="50" charset="-128"/>
                <a:ea typeface="Meiryo UI" panose="020B0604030504040204" pitchFamily="50" charset="-128"/>
              </a:rPr>
              <a:t>！</a:t>
            </a:r>
            <a:endParaRPr kumimoji="1" lang="en-US" altLang="ja-JP" sz="2400" dirty="0" smtClean="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461784" y="5783661"/>
            <a:ext cx="3954381" cy="830997"/>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買い替え前：</a:t>
            </a:r>
            <a:r>
              <a:rPr kumimoji="1" lang="en-US" altLang="ja-JP" sz="1600" dirty="0">
                <a:latin typeface="Meiryo UI" panose="020B0604030504040204" pitchFamily="50" charset="-128"/>
                <a:ea typeface="Meiryo UI" panose="020B0604030504040204" pitchFamily="50" charset="-128"/>
              </a:rPr>
              <a:t>H</a:t>
            </a:r>
            <a:r>
              <a:rPr kumimoji="1" lang="ja-JP" altLang="en-US" sz="1600" dirty="0">
                <a:latin typeface="Meiryo UI" panose="020B0604030504040204" pitchFamily="50" charset="-128"/>
                <a:ea typeface="Meiryo UI" panose="020B0604030504040204" pitchFamily="50" charset="-128"/>
              </a:rPr>
              <a:t>社</a:t>
            </a:r>
            <a:r>
              <a:rPr kumimoji="1" lang="en-US" altLang="ja-JP" sz="1600" b="1" dirty="0">
                <a:latin typeface="Meiryo UI" panose="020B0604030504040204" pitchFamily="50" charset="-128"/>
                <a:ea typeface="Meiryo UI" panose="020B0604030504040204" pitchFamily="50" charset="-128"/>
              </a:rPr>
              <a:t>401</a:t>
            </a:r>
            <a:r>
              <a:rPr kumimoji="1" lang="ja-JP" altLang="en-US" sz="1600" b="1" dirty="0">
                <a:latin typeface="Meiryo UI" panose="020B0604030504040204" pitchFamily="50" charset="-128"/>
                <a:ea typeface="Meiryo UI" panose="020B0604030504040204" pitchFamily="50" charset="-128"/>
              </a:rPr>
              <a:t>リットル　</a:t>
            </a:r>
            <a:r>
              <a:rPr kumimoji="1" lang="en-US" altLang="ja-JP" sz="1600" b="1" dirty="0">
                <a:latin typeface="Meiryo UI" panose="020B0604030504040204" pitchFamily="50" charset="-128"/>
                <a:ea typeface="Meiryo UI" panose="020B0604030504040204" pitchFamily="50" charset="-128"/>
              </a:rPr>
              <a:t>2001</a:t>
            </a:r>
            <a:r>
              <a:rPr kumimoji="1" lang="ja-JP" altLang="en-US" sz="1600" b="1" dirty="0">
                <a:latin typeface="Meiryo UI" panose="020B0604030504040204" pitchFamily="50" charset="-128"/>
                <a:ea typeface="Meiryo UI" panose="020B0604030504040204" pitchFamily="50" charset="-128"/>
              </a:rPr>
              <a:t>年製</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平均すると</a:t>
            </a:r>
            <a:r>
              <a:rPr kumimoji="1" lang="en-US" altLang="ja-JP" sz="1600" b="1" dirty="0">
                <a:latin typeface="Meiryo UI" panose="020B0604030504040204" pitchFamily="50" charset="-128"/>
                <a:ea typeface="Meiryo UI" panose="020B0604030504040204" pitchFamily="50" charset="-128"/>
              </a:rPr>
              <a:t>60W</a:t>
            </a:r>
            <a:r>
              <a:rPr kumimoji="1" lang="ja-JP" altLang="en-US" sz="1600" dirty="0">
                <a:latin typeface="Meiryo UI" panose="020B0604030504040204" pitchFamily="50" charset="-128"/>
                <a:ea typeface="Meiryo UI" panose="020B0604030504040204" pitchFamily="50" charset="-128"/>
              </a:rPr>
              <a:t>の電気を使用</a:t>
            </a:r>
            <a:endParaRPr kumimoji="1" lang="en-US" altLang="ja-JP" sz="1600" dirty="0">
              <a:latin typeface="Meiryo UI" panose="020B0604030504040204" pitchFamily="50" charset="-128"/>
              <a:ea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rPr>
              <a:t>1</a:t>
            </a:r>
            <a:r>
              <a:rPr kumimoji="1" lang="ja-JP" altLang="en-US" sz="1600" dirty="0">
                <a:latin typeface="Meiryo UI" panose="020B0604030504040204" pitchFamily="50" charset="-128"/>
                <a:ea typeface="Meiryo UI" panose="020B0604030504040204" pitchFamily="50" charset="-128"/>
              </a:rPr>
              <a:t>日で約</a:t>
            </a:r>
            <a:r>
              <a:rPr kumimoji="1" lang="en-US" altLang="ja-JP" sz="1600" dirty="0">
                <a:latin typeface="Meiryo UI" panose="020B0604030504040204" pitchFamily="50" charset="-128"/>
                <a:ea typeface="Meiryo UI" panose="020B0604030504040204" pitchFamily="50" charset="-128"/>
              </a:rPr>
              <a:t>1.4</a:t>
            </a: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1.5kWh</a:t>
            </a:r>
            <a:r>
              <a:rPr kumimoji="1" lang="ja-JP" altLang="en-US" sz="1600" dirty="0">
                <a:latin typeface="Meiryo UI" panose="020B0604030504040204" pitchFamily="50" charset="-128"/>
                <a:ea typeface="Meiryo UI" panose="020B0604030504040204" pitchFamily="50" charset="-128"/>
              </a:rPr>
              <a:t>（電気代約</a:t>
            </a:r>
            <a:r>
              <a:rPr kumimoji="1" lang="en-US" altLang="ja-JP" sz="1600" dirty="0">
                <a:latin typeface="Meiryo UI" panose="020B0604030504040204" pitchFamily="50" charset="-128"/>
                <a:ea typeface="Meiryo UI" panose="020B0604030504040204" pitchFamily="50" charset="-128"/>
              </a:rPr>
              <a:t>39</a:t>
            </a:r>
            <a:r>
              <a:rPr kumimoji="1" lang="ja-JP" altLang="en-US" sz="1600" dirty="0">
                <a:latin typeface="Meiryo UI" panose="020B0604030504040204" pitchFamily="50" charset="-128"/>
                <a:ea typeface="Meiryo UI" panose="020B0604030504040204" pitchFamily="50" charset="-128"/>
              </a:rPr>
              <a:t>円）</a:t>
            </a:r>
          </a:p>
        </p:txBody>
      </p:sp>
      <p:sp>
        <p:nvSpPr>
          <p:cNvPr id="19" name="テキスト ボックス 18"/>
          <p:cNvSpPr txBox="1"/>
          <p:nvPr/>
        </p:nvSpPr>
        <p:spPr>
          <a:xfrm>
            <a:off x="4932687" y="5783661"/>
            <a:ext cx="3954381" cy="830997"/>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買い替え後：</a:t>
            </a:r>
            <a:r>
              <a:rPr kumimoji="1" lang="en-US" altLang="ja-JP" sz="1600" dirty="0">
                <a:latin typeface="Meiryo UI" panose="020B0604030504040204" pitchFamily="50" charset="-128"/>
                <a:ea typeface="Meiryo UI" panose="020B0604030504040204" pitchFamily="50" charset="-128"/>
              </a:rPr>
              <a:t>H</a:t>
            </a:r>
            <a:r>
              <a:rPr kumimoji="1" lang="ja-JP" altLang="en-US" sz="1600" dirty="0">
                <a:latin typeface="Meiryo UI" panose="020B0604030504040204" pitchFamily="50" charset="-128"/>
                <a:ea typeface="Meiryo UI" panose="020B0604030504040204" pitchFamily="50" charset="-128"/>
              </a:rPr>
              <a:t>社</a:t>
            </a:r>
            <a:r>
              <a:rPr kumimoji="1" lang="en-US" altLang="ja-JP" sz="1600" b="1" dirty="0">
                <a:latin typeface="Meiryo UI" panose="020B0604030504040204" pitchFamily="50" charset="-128"/>
                <a:ea typeface="Meiryo UI" panose="020B0604030504040204" pitchFamily="50" charset="-128"/>
              </a:rPr>
              <a:t>505</a:t>
            </a:r>
            <a:r>
              <a:rPr kumimoji="1" lang="ja-JP" altLang="en-US" sz="1600" b="1" dirty="0">
                <a:latin typeface="Meiryo UI" panose="020B0604030504040204" pitchFamily="50" charset="-128"/>
                <a:ea typeface="Meiryo UI" panose="020B0604030504040204" pitchFamily="50" charset="-128"/>
              </a:rPr>
              <a:t>リットル　</a:t>
            </a:r>
            <a:r>
              <a:rPr kumimoji="1" lang="en-US" altLang="ja-JP" sz="1600" b="1" dirty="0">
                <a:latin typeface="Meiryo UI" panose="020B0604030504040204" pitchFamily="50" charset="-128"/>
                <a:ea typeface="Meiryo UI" panose="020B0604030504040204" pitchFamily="50" charset="-128"/>
              </a:rPr>
              <a:t>2017</a:t>
            </a:r>
            <a:r>
              <a:rPr kumimoji="1" lang="ja-JP" altLang="en-US" sz="1600" b="1" dirty="0">
                <a:latin typeface="Meiryo UI" panose="020B0604030504040204" pitchFamily="50" charset="-128"/>
                <a:ea typeface="Meiryo UI" panose="020B0604030504040204" pitchFamily="50" charset="-128"/>
              </a:rPr>
              <a:t>年製</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平均すると</a:t>
            </a:r>
            <a:r>
              <a:rPr kumimoji="1" lang="en-US" altLang="ja-JP" sz="1600" b="1" dirty="0">
                <a:latin typeface="Meiryo UI" panose="020B0604030504040204" pitchFamily="50" charset="-128"/>
                <a:ea typeface="Meiryo UI" panose="020B0604030504040204" pitchFamily="50" charset="-128"/>
              </a:rPr>
              <a:t>23W</a:t>
            </a:r>
            <a:r>
              <a:rPr kumimoji="1" lang="ja-JP" altLang="en-US" sz="1600" dirty="0">
                <a:latin typeface="Meiryo UI" panose="020B0604030504040204" pitchFamily="50" charset="-128"/>
                <a:ea typeface="Meiryo UI" panose="020B0604030504040204" pitchFamily="50" charset="-128"/>
              </a:rPr>
              <a:t>の電気を使用</a:t>
            </a:r>
            <a:endParaRPr kumimoji="1" lang="en-US" altLang="ja-JP" sz="1600" dirty="0">
              <a:latin typeface="Meiryo UI" panose="020B0604030504040204" pitchFamily="50" charset="-128"/>
              <a:ea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rPr>
              <a:t>1</a:t>
            </a:r>
            <a:r>
              <a:rPr kumimoji="1" lang="ja-JP" altLang="en-US" sz="1600" dirty="0">
                <a:latin typeface="Meiryo UI" panose="020B0604030504040204" pitchFamily="50" charset="-128"/>
                <a:ea typeface="Meiryo UI" panose="020B0604030504040204" pitchFamily="50" charset="-128"/>
              </a:rPr>
              <a:t>日で約</a:t>
            </a:r>
            <a:r>
              <a:rPr kumimoji="1" lang="en-US" altLang="ja-JP" sz="1600" dirty="0">
                <a:latin typeface="Meiryo UI" panose="020B0604030504040204" pitchFamily="50" charset="-128"/>
                <a:ea typeface="Meiryo UI" panose="020B0604030504040204" pitchFamily="50" charset="-128"/>
              </a:rPr>
              <a:t>0.6kWh</a:t>
            </a:r>
            <a:r>
              <a:rPr kumimoji="1" lang="ja-JP" altLang="en-US" sz="1600" dirty="0">
                <a:latin typeface="Meiryo UI" panose="020B0604030504040204" pitchFamily="50" charset="-128"/>
                <a:ea typeface="Meiryo UI" panose="020B0604030504040204" pitchFamily="50" charset="-128"/>
              </a:rPr>
              <a:t>（電気代約</a:t>
            </a:r>
            <a:r>
              <a:rPr kumimoji="1" lang="en-US" altLang="ja-JP" sz="1600" dirty="0">
                <a:latin typeface="Meiryo UI" panose="020B0604030504040204" pitchFamily="50" charset="-128"/>
                <a:ea typeface="Meiryo UI" panose="020B0604030504040204" pitchFamily="50" charset="-128"/>
              </a:rPr>
              <a:t>16</a:t>
            </a:r>
            <a:r>
              <a:rPr kumimoji="1" lang="ja-JP" altLang="en-US" sz="1600" dirty="0">
                <a:latin typeface="Meiryo UI" panose="020B0604030504040204" pitchFamily="50" charset="-128"/>
                <a:ea typeface="Meiryo UI" panose="020B0604030504040204" pitchFamily="50" charset="-128"/>
              </a:rPr>
              <a:t>円）</a:t>
            </a:r>
          </a:p>
        </p:txBody>
      </p:sp>
      <p:sp>
        <p:nvSpPr>
          <p:cNvPr id="20" name="テキスト ボックス 19"/>
          <p:cNvSpPr txBox="1"/>
          <p:nvPr/>
        </p:nvSpPr>
        <p:spPr>
          <a:xfrm>
            <a:off x="4145878" y="4017115"/>
            <a:ext cx="715682" cy="830997"/>
          </a:xfrm>
          <a:prstGeom prst="rect">
            <a:avLst/>
          </a:prstGeom>
          <a:noFill/>
        </p:spPr>
        <p:txBody>
          <a:bodyPr wrap="square" rtlCol="0">
            <a:spAutoFit/>
          </a:bodyPr>
          <a:lstStyle/>
          <a:p>
            <a:r>
              <a:rPr kumimoji="1" lang="ja-JP" altLang="en-US" sz="4800" b="1" dirty="0">
                <a:latin typeface="Meiryo UI" panose="020B0604030504040204" pitchFamily="50" charset="-128"/>
                <a:ea typeface="Meiryo UI" panose="020B0604030504040204" pitchFamily="50" charset="-128"/>
              </a:rPr>
              <a:t>→</a:t>
            </a:r>
          </a:p>
        </p:txBody>
      </p:sp>
      <p:sp>
        <p:nvSpPr>
          <p:cNvPr id="14" name="テキスト ボックス 13">
            <a:extLst>
              <a:ext uri="{FF2B5EF4-FFF2-40B4-BE49-F238E27FC236}">
                <a16:creationId xmlns="" xmlns:a16="http://schemas.microsoft.com/office/drawing/2014/main" id="{BE5D3F99-17E6-4D82-AD1B-C56A0FAC7100}"/>
              </a:ext>
            </a:extLst>
          </p:cNvPr>
          <p:cNvSpPr txBox="1"/>
          <p:nvPr/>
        </p:nvSpPr>
        <p:spPr>
          <a:xfrm>
            <a:off x="370367" y="3232417"/>
            <a:ext cx="659946" cy="430887"/>
          </a:xfrm>
          <a:prstGeom prst="rect">
            <a:avLst/>
          </a:prstGeom>
          <a:noFill/>
        </p:spPr>
        <p:txBody>
          <a:bodyPr wrap="square" rtlCol="0">
            <a:spAutoFit/>
          </a:bodyPr>
          <a:lstStyle/>
          <a:p>
            <a:pPr lvl="0" algn="ctr">
              <a:defRPr/>
            </a:pPr>
            <a:r>
              <a:rPr kumimoji="1" lang="ja-JP" altLang="en-US" sz="1100" dirty="0" smtClean="0">
                <a:latin typeface="Meiryo UI" panose="020B0604030504040204" pitchFamily="50" charset="-128"/>
                <a:ea typeface="Meiryo UI" panose="020B0604030504040204" pitchFamily="50" charset="-128"/>
              </a:rPr>
              <a:t>電力</a:t>
            </a:r>
            <a:endParaRPr kumimoji="1" lang="en-US" altLang="ja-JP" sz="1100" dirty="0" smtClean="0">
              <a:latin typeface="Meiryo UI" panose="020B0604030504040204" pitchFamily="50" charset="-128"/>
              <a:ea typeface="Meiryo UI" panose="020B0604030504040204" pitchFamily="50" charset="-128"/>
            </a:endParaRPr>
          </a:p>
          <a:p>
            <a:pPr lvl="0" algn="ctr">
              <a:defRPr/>
            </a:pP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W</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 xmlns:a16="http://schemas.microsoft.com/office/drawing/2014/main" id="{BE5D3F99-17E6-4D82-AD1B-C56A0FAC7100}"/>
              </a:ext>
            </a:extLst>
          </p:cNvPr>
          <p:cNvSpPr txBox="1"/>
          <p:nvPr/>
        </p:nvSpPr>
        <p:spPr>
          <a:xfrm>
            <a:off x="4540976" y="3268906"/>
            <a:ext cx="659946" cy="430887"/>
          </a:xfrm>
          <a:prstGeom prst="rect">
            <a:avLst/>
          </a:prstGeom>
          <a:noFill/>
        </p:spPr>
        <p:txBody>
          <a:bodyPr wrap="square" rtlCol="0">
            <a:spAutoFit/>
          </a:bodyPr>
          <a:lstStyle/>
          <a:p>
            <a:pPr lvl="0" algn="ctr">
              <a:defRPr/>
            </a:pPr>
            <a:r>
              <a:rPr kumimoji="1" lang="ja-JP" altLang="en-US" sz="1100" dirty="0" smtClean="0">
                <a:latin typeface="Meiryo UI" panose="020B0604030504040204" pitchFamily="50" charset="-128"/>
                <a:ea typeface="Meiryo UI" panose="020B0604030504040204" pitchFamily="50" charset="-128"/>
              </a:rPr>
              <a:t>電力</a:t>
            </a:r>
            <a:endParaRPr kumimoji="1" lang="en-US" altLang="ja-JP" sz="1100" dirty="0" smtClean="0">
              <a:latin typeface="Meiryo UI" panose="020B0604030504040204" pitchFamily="50" charset="-128"/>
              <a:ea typeface="Meiryo UI" panose="020B0604030504040204" pitchFamily="50" charset="-128"/>
            </a:endParaRPr>
          </a:p>
          <a:p>
            <a:pPr lvl="0" algn="ctr">
              <a:defRPr/>
            </a:pP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W</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 xmlns:a16="http://schemas.microsoft.com/office/drawing/2014/main" id="{BE5D3F99-17E6-4D82-AD1B-C56A0FAC7100}"/>
              </a:ext>
            </a:extLst>
          </p:cNvPr>
          <p:cNvSpPr txBox="1"/>
          <p:nvPr/>
        </p:nvSpPr>
        <p:spPr>
          <a:xfrm>
            <a:off x="3894121" y="5445086"/>
            <a:ext cx="659946" cy="430887"/>
          </a:xfrm>
          <a:prstGeom prst="rect">
            <a:avLst/>
          </a:prstGeom>
          <a:noFill/>
        </p:spPr>
        <p:txBody>
          <a:bodyPr wrap="square" rtlCol="0">
            <a:spAutoFit/>
          </a:bodyPr>
          <a:lstStyle/>
          <a:p>
            <a:pPr lvl="0" algn="ctr">
              <a:defRPr/>
            </a:pPr>
            <a:r>
              <a:rPr kumimoji="1" lang="ja-JP" altLang="en-US" sz="1100" dirty="0">
                <a:latin typeface="Meiryo UI" panose="020B0604030504040204" pitchFamily="50" charset="-128"/>
                <a:ea typeface="Meiryo UI" panose="020B0604030504040204" pitchFamily="50" charset="-128"/>
              </a:rPr>
              <a:t>時間</a:t>
            </a:r>
            <a:endParaRPr kumimoji="1" lang="en-US" altLang="ja-JP" sz="1100" dirty="0" smtClean="0">
              <a:latin typeface="Meiryo UI" panose="020B0604030504040204" pitchFamily="50" charset="-128"/>
              <a:ea typeface="Meiryo UI" panose="020B0604030504040204" pitchFamily="50" charset="-128"/>
            </a:endParaRPr>
          </a:p>
          <a:p>
            <a:pPr lvl="0" algn="ctr">
              <a:defRPr/>
            </a:pPr>
            <a:r>
              <a:rPr kumimoji="1" lang="ja-JP" altLang="en-US" sz="1100" dirty="0" smtClean="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日</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 xmlns:a16="http://schemas.microsoft.com/office/drawing/2014/main" id="{BE5D3F99-17E6-4D82-AD1B-C56A0FAC7100}"/>
              </a:ext>
            </a:extLst>
          </p:cNvPr>
          <p:cNvSpPr txBox="1"/>
          <p:nvPr/>
        </p:nvSpPr>
        <p:spPr>
          <a:xfrm>
            <a:off x="8091892" y="5430048"/>
            <a:ext cx="659946" cy="430887"/>
          </a:xfrm>
          <a:prstGeom prst="rect">
            <a:avLst/>
          </a:prstGeom>
          <a:noFill/>
        </p:spPr>
        <p:txBody>
          <a:bodyPr wrap="square" rtlCol="0">
            <a:spAutoFit/>
          </a:bodyPr>
          <a:lstStyle/>
          <a:p>
            <a:pPr lvl="0" algn="ctr">
              <a:defRPr/>
            </a:pPr>
            <a:r>
              <a:rPr kumimoji="1" lang="ja-JP" altLang="en-US" sz="1100" dirty="0">
                <a:latin typeface="Meiryo UI" panose="020B0604030504040204" pitchFamily="50" charset="-128"/>
                <a:ea typeface="Meiryo UI" panose="020B0604030504040204" pitchFamily="50" charset="-128"/>
              </a:rPr>
              <a:t>時間</a:t>
            </a:r>
            <a:endParaRPr kumimoji="1" lang="en-US" altLang="ja-JP" sz="1100" dirty="0" smtClean="0">
              <a:latin typeface="Meiryo UI" panose="020B0604030504040204" pitchFamily="50" charset="-128"/>
              <a:ea typeface="Meiryo UI" panose="020B0604030504040204" pitchFamily="50" charset="-128"/>
            </a:endParaRPr>
          </a:p>
          <a:p>
            <a:pPr lvl="0" algn="ctr">
              <a:defRPr/>
            </a:pPr>
            <a:r>
              <a:rPr kumimoji="1" lang="ja-JP" altLang="en-US" sz="1100" dirty="0" smtClean="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日</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 xmlns:a16="http://schemas.microsoft.com/office/drawing/2014/main" id="{BE5D3F99-17E6-4D82-AD1B-C56A0FAC7100}"/>
              </a:ext>
            </a:extLst>
          </p:cNvPr>
          <p:cNvSpPr txBox="1"/>
          <p:nvPr/>
        </p:nvSpPr>
        <p:spPr>
          <a:xfrm>
            <a:off x="1936945" y="3399546"/>
            <a:ext cx="1297650" cy="523220"/>
          </a:xfrm>
          <a:prstGeom prst="rect">
            <a:avLst/>
          </a:prstGeom>
          <a:solidFill>
            <a:srgbClr val="CCECFF"/>
          </a:solidFill>
        </p:spPr>
        <p:txBody>
          <a:bodyPr wrap="square" rtlCol="0">
            <a:spAutoFit/>
          </a:bodyPr>
          <a:lstStyle/>
          <a:p>
            <a:pPr lvl="0" algn="ctr">
              <a:defRPr/>
            </a:pPr>
            <a:r>
              <a:rPr kumimoji="1" lang="ja-JP" altLang="en-US" sz="1400" dirty="0" smtClean="0">
                <a:latin typeface="Meiryo UI" panose="020B0604030504040204" pitchFamily="50" charset="-128"/>
                <a:ea typeface="Meiryo UI" panose="020B0604030504040204" pitchFamily="50" charset="-128"/>
              </a:rPr>
              <a:t>買い替え前の冷蔵庫</a:t>
            </a:r>
            <a:endParaRPr kumimoji="1" lang="en-US" altLang="ja-JP" sz="14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 xmlns:a16="http://schemas.microsoft.com/office/drawing/2014/main" id="{BE5D3F99-17E6-4D82-AD1B-C56A0FAC7100}"/>
              </a:ext>
            </a:extLst>
          </p:cNvPr>
          <p:cNvSpPr txBox="1"/>
          <p:nvPr/>
        </p:nvSpPr>
        <p:spPr>
          <a:xfrm>
            <a:off x="6170899" y="3389718"/>
            <a:ext cx="1297650" cy="523220"/>
          </a:xfrm>
          <a:prstGeom prst="rect">
            <a:avLst/>
          </a:prstGeom>
          <a:solidFill>
            <a:srgbClr val="CCECFF"/>
          </a:solidFill>
        </p:spPr>
        <p:txBody>
          <a:bodyPr wrap="square" rtlCol="0">
            <a:spAutoFit/>
          </a:bodyPr>
          <a:lstStyle/>
          <a:p>
            <a:pPr lvl="0" algn="ctr">
              <a:defRPr/>
            </a:pPr>
            <a:r>
              <a:rPr kumimoji="1" lang="ja-JP" altLang="en-US" sz="1400" dirty="0" smtClean="0">
                <a:latin typeface="Meiryo UI" panose="020B0604030504040204" pitchFamily="50" charset="-128"/>
                <a:ea typeface="Meiryo UI" panose="020B0604030504040204" pitchFamily="50" charset="-128"/>
              </a:rPr>
              <a:t>買い替え後の冷蔵庫</a:t>
            </a:r>
            <a:endParaRPr kumimoji="1" lang="en-US" altLang="ja-JP" sz="1400" dirty="0">
              <a:latin typeface="Meiryo UI" panose="020B0604030504040204" pitchFamily="50" charset="-128"/>
              <a:ea typeface="Meiryo UI" panose="020B0604030504040204" pitchFamily="50" charset="-128"/>
            </a:endParaRPr>
          </a:p>
        </p:txBody>
      </p:sp>
      <p:sp>
        <p:nvSpPr>
          <p:cNvPr id="4" name="タイトル 3"/>
          <p:cNvSpPr>
            <a:spLocks noGrp="1"/>
          </p:cNvSpPr>
          <p:nvPr>
            <p:ph type="ctrTitle"/>
          </p:nvPr>
        </p:nvSpPr>
        <p:spPr/>
        <p:txBody>
          <a:bodyPr/>
          <a:lstStyle/>
          <a:p>
            <a:r>
              <a:rPr kumimoji="1" lang="ja-JP" altLang="en-US" dirty="0" smtClean="0"/>
              <a:t>冷蔵庫の選び方</a:t>
            </a:r>
            <a:endParaRPr kumimoji="1" lang="ja-JP" altLang="en-US" dirty="0"/>
          </a:p>
        </p:txBody>
      </p:sp>
    </p:spTree>
    <p:extLst>
      <p:ext uri="{BB962C8B-B14F-4D97-AF65-F5344CB8AC3E}">
        <p14:creationId xmlns:p14="http://schemas.microsoft.com/office/powerpoint/2010/main" val="2657680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279</TotalTime>
  <Words>5099</Words>
  <Application>Microsoft Office PowerPoint</Application>
  <PresentationFormat>画面に合わせる (4:3)</PresentationFormat>
  <Paragraphs>405</Paragraphs>
  <Slides>28</Slides>
  <Notes>28</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28</vt:i4>
      </vt:variant>
    </vt:vector>
  </HeadingPairs>
  <TitlesOfParts>
    <vt:vector size="38" baseType="lpstr">
      <vt:lpstr>A-OTF 新ゴ Pro B</vt:lpstr>
      <vt:lpstr>Meiryo UI</vt:lpstr>
      <vt:lpstr>ＭＳ Ｐゴシック</vt:lpstr>
      <vt:lpstr>小塚ゴシック Pro M</vt:lpstr>
      <vt:lpstr>小塚ゴシック Pro R</vt:lpstr>
      <vt:lpstr>Arial</vt:lpstr>
      <vt:lpstr>Calibri</vt:lpstr>
      <vt:lpstr>Calibri Light</vt:lpstr>
      <vt:lpstr>Times New Roman</vt:lpstr>
      <vt:lpstr>Office テーマ</vt:lpstr>
      <vt:lpstr>PowerPoint プレゼンテーション</vt:lpstr>
      <vt:lpstr>【クイズ】CO2は、どこで出している？</vt:lpstr>
      <vt:lpstr>【こたえ】CO2は、どこで出している？</vt:lpstr>
      <vt:lpstr>【クイズ】シャワーはテレビ何台分？</vt:lpstr>
      <vt:lpstr>【こたえ】シャワーはテレビ何台分？</vt:lpstr>
      <vt:lpstr>【クイズ】シングルレバーの角度は？</vt:lpstr>
      <vt:lpstr>【こたえ】シングルレバーの角度は？</vt:lpstr>
      <vt:lpstr>給湯器の選び方</vt:lpstr>
      <vt:lpstr>冷蔵庫の選び方</vt:lpstr>
      <vt:lpstr>冷蔵庫の選び方</vt:lpstr>
      <vt:lpstr>車のかしこい使い方</vt:lpstr>
      <vt:lpstr>食べ物の「旬」とフード・マイレージ</vt:lpstr>
      <vt:lpstr>電力会社の選び方</vt:lpstr>
      <vt:lpstr>夏のかしこい暮らし（対策前）</vt:lpstr>
      <vt:lpstr>夏：窓からの熱のイメージ</vt:lpstr>
      <vt:lpstr>夏のかしこい暮らし（対策後）</vt:lpstr>
      <vt:lpstr>冬のかしこい暮らし（対策前）</vt:lpstr>
      <vt:lpstr>冬のかしこい暮らし（対策後）</vt:lpstr>
      <vt:lpstr>【クイズ】暖房器具の選び方</vt:lpstr>
      <vt:lpstr>【こたえ】暖房器具の選び方</vt:lpstr>
      <vt:lpstr>【参考】暖房器具の選び方</vt:lpstr>
      <vt:lpstr>体感温度と断熱住宅</vt:lpstr>
      <vt:lpstr>断熱住宅と健康</vt:lpstr>
      <vt:lpstr>再生可能エネルギーを選ぼう</vt:lpstr>
      <vt:lpstr>これからの暮らし</vt:lpstr>
      <vt:lpstr>これからの社会</vt:lpstr>
      <vt:lpstr>参考資料</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kcfca</dc:creator>
  <cp:lastModifiedBy>kcfca</cp:lastModifiedBy>
  <cp:revision>63</cp:revision>
  <dcterms:created xsi:type="dcterms:W3CDTF">2018-02-15T08:31:14Z</dcterms:created>
  <dcterms:modified xsi:type="dcterms:W3CDTF">2018-02-18T07:35:23Z</dcterms:modified>
</cp:coreProperties>
</file>