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78" r:id="rId3"/>
    <p:sldId id="260" r:id="rId4"/>
    <p:sldId id="261" r:id="rId5"/>
    <p:sldId id="279" r:id="rId6"/>
    <p:sldId id="280" r:id="rId7"/>
    <p:sldId id="275" r:id="rId8"/>
    <p:sldId id="281" r:id="rId9"/>
    <p:sldId id="282" r:id="rId10"/>
    <p:sldId id="270" r:id="rId11"/>
    <p:sldId id="271" r:id="rId12"/>
    <p:sldId id="283" r:id="rId13"/>
    <p:sldId id="284" r:id="rId14"/>
    <p:sldId id="285" r:id="rId15"/>
    <p:sldId id="274" r:id="rId1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2894" autoAdjust="0"/>
  </p:normalViewPr>
  <p:slideViewPr>
    <p:cSldViewPr snapToGrid="0">
      <p:cViewPr varScale="1">
        <p:scale>
          <a:sx n="75" d="100"/>
          <a:sy n="75" d="100"/>
        </p:scale>
        <p:origin x="25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0F8018-2B34-477F-BBF3-96C653AA58DA}" type="datetimeFigureOut">
              <a:rPr kumimoji="1" lang="ja-JP" altLang="en-US" smtClean="0"/>
              <a:t>2018/2/20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2656B4-E03E-4993-AB56-E3164F611BC3}" type="slidenum">
              <a:rPr kumimoji="1" lang="ja-JP" altLang="en-US" smtClean="0"/>
              <a:t>‹#›</a:t>
            </a:fld>
            <a:endParaRPr kumimoji="1" lang="ja-JP" altLang="en-US"/>
          </a:p>
        </p:txBody>
      </p:sp>
    </p:spTree>
    <p:extLst>
      <p:ext uri="{BB962C8B-B14F-4D97-AF65-F5344CB8AC3E}">
        <p14:creationId xmlns:p14="http://schemas.microsoft.com/office/powerpoint/2010/main" val="24952616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kumimoji="1" lang="en-US" altLang="ja-JP" sz="1200" dirty="0">
                <a:solidFill>
                  <a:srgbClr val="0070C0"/>
                </a:solidFill>
                <a:latin typeface="Meiryo UI" panose="020B0604030504040204" pitchFamily="50" charset="-128"/>
                <a:ea typeface="Meiryo UI" panose="020B0604030504040204" pitchFamily="50" charset="-128"/>
              </a:rPr>
              <a:t>【</a:t>
            </a:r>
            <a:r>
              <a:rPr kumimoji="1" lang="ja-JP" altLang="en-US" sz="1200" dirty="0">
                <a:solidFill>
                  <a:srgbClr val="0070C0"/>
                </a:solidFill>
                <a:latin typeface="Meiryo UI" panose="020B0604030504040204" pitchFamily="50" charset="-128"/>
                <a:ea typeface="Meiryo UI" panose="020B0604030504040204" pitchFamily="50" charset="-128"/>
              </a:rPr>
              <a:t>本スライドについて</a:t>
            </a:r>
            <a:r>
              <a:rPr kumimoji="1" lang="en-US" altLang="ja-JP" sz="1200" dirty="0">
                <a:solidFill>
                  <a:srgbClr val="0070C0"/>
                </a:solidFill>
                <a:latin typeface="Meiryo UI" panose="020B0604030504040204" pitchFamily="50" charset="-128"/>
                <a:ea typeface="Meiryo UI" panose="020B0604030504040204" pitchFamily="50" charset="-128"/>
              </a:rPr>
              <a:t>】</a:t>
            </a:r>
          </a:p>
          <a:p>
            <a:pPr>
              <a:defRPr/>
            </a:pPr>
            <a:r>
              <a:rPr kumimoji="1" lang="ja-JP" altLang="en-US" sz="1200" dirty="0">
                <a:solidFill>
                  <a:srgbClr val="0070C0"/>
                </a:solidFill>
                <a:latin typeface="Meiryo UI" panose="020B0604030504040204" pitchFamily="50" charset="-128"/>
                <a:ea typeface="Meiryo UI" panose="020B0604030504040204" pitchFamily="50" charset="-128"/>
              </a:rPr>
              <a:t>・大人を対象とした内容です。</a:t>
            </a:r>
          </a:p>
          <a:p>
            <a:pPr>
              <a:defRPr/>
            </a:pPr>
            <a:r>
              <a:rPr kumimoji="1" lang="ja-JP" altLang="en-US" sz="1200" dirty="0">
                <a:solidFill>
                  <a:srgbClr val="0070C0"/>
                </a:solidFill>
                <a:latin typeface="Meiryo UI" panose="020B0604030504040204" pitchFamily="50" charset="-128"/>
                <a:ea typeface="Meiryo UI" panose="020B0604030504040204" pitchFamily="50" charset="-128"/>
              </a:rPr>
              <a:t>・地球温暖化の現状、原因、対策、パリ協定について、基礎的な情報を説明をしています。</a:t>
            </a:r>
            <a:endParaRPr kumimoji="1" lang="en-US" altLang="ja-JP" sz="1200" dirty="0">
              <a:solidFill>
                <a:srgbClr val="0070C0"/>
              </a:solidFill>
              <a:latin typeface="Meiryo UI" panose="020B0604030504040204" pitchFamily="50" charset="-128"/>
              <a:ea typeface="Meiryo UI" panose="020B0604030504040204" pitchFamily="50" charset="-128"/>
            </a:endParaRPr>
          </a:p>
          <a:p>
            <a:pPr>
              <a:defRPr/>
            </a:pPr>
            <a:r>
              <a:rPr kumimoji="1" lang="ja-JP" altLang="en-US" sz="1200" dirty="0">
                <a:solidFill>
                  <a:srgbClr val="0070C0"/>
                </a:solidFill>
                <a:latin typeface="Meiryo UI" panose="020B0604030504040204" pitchFamily="50" charset="-128"/>
                <a:ea typeface="Meiryo UI" panose="020B0604030504040204" pitchFamily="50" charset="-128"/>
              </a:rPr>
              <a:t>・スライド集</a:t>
            </a:r>
            <a:r>
              <a:rPr kumimoji="1" lang="en-US" altLang="ja-JP" sz="1200" dirty="0">
                <a:solidFill>
                  <a:srgbClr val="0070C0"/>
                </a:solidFill>
                <a:latin typeface="Meiryo UI" panose="020B0604030504040204" pitchFamily="50" charset="-128"/>
                <a:ea typeface="Meiryo UI" panose="020B0604030504040204" pitchFamily="50" charset="-128"/>
              </a:rPr>
              <a:t>『</a:t>
            </a:r>
            <a:r>
              <a:rPr kumimoji="1" lang="ja-JP" altLang="en-US" sz="1200" dirty="0">
                <a:solidFill>
                  <a:srgbClr val="0070C0"/>
                </a:solidFill>
                <a:latin typeface="Meiryo UI" panose="020B0604030504040204" pitchFamily="50" charset="-128"/>
                <a:ea typeface="Meiryo UI" panose="020B0604030504040204" pitchFamily="50" charset="-128"/>
              </a:rPr>
              <a:t>４大人向け</a:t>
            </a:r>
            <a:r>
              <a:rPr kumimoji="1" lang="en-US" altLang="ja-JP" sz="1200" dirty="0">
                <a:solidFill>
                  <a:srgbClr val="0070C0"/>
                </a:solidFill>
                <a:latin typeface="Meiryo UI" panose="020B0604030504040204" pitchFamily="50" charset="-128"/>
                <a:ea typeface="Meiryo UI" panose="020B0604030504040204" pitchFamily="50" charset="-128"/>
              </a:rPr>
              <a:t>COOL CHOICE</a:t>
            </a:r>
            <a:r>
              <a:rPr kumimoji="1" lang="ja-JP" altLang="en-US" sz="1200" dirty="0">
                <a:solidFill>
                  <a:srgbClr val="0070C0"/>
                </a:solidFill>
                <a:latin typeface="Meiryo UI" panose="020B0604030504040204" pitchFamily="50" charset="-128"/>
                <a:ea typeface="Meiryo UI" panose="020B0604030504040204" pitchFamily="50" charset="-128"/>
              </a:rPr>
              <a:t>具体例</a:t>
            </a:r>
            <a:r>
              <a:rPr kumimoji="1" lang="en-US" altLang="ja-JP" sz="1200" dirty="0">
                <a:solidFill>
                  <a:srgbClr val="0070C0"/>
                </a:solidFill>
                <a:latin typeface="Meiryo UI" panose="020B0604030504040204" pitchFamily="50" charset="-128"/>
                <a:ea typeface="Meiryo UI" panose="020B0604030504040204" pitchFamily="50" charset="-128"/>
              </a:rPr>
              <a:t>』</a:t>
            </a:r>
            <a:r>
              <a:rPr kumimoji="1" lang="ja-JP" altLang="en-US" sz="1200" dirty="0">
                <a:solidFill>
                  <a:srgbClr val="0070C0"/>
                </a:solidFill>
                <a:latin typeface="Meiryo UI" panose="020B0604030504040204" pitchFamily="50" charset="-128"/>
                <a:ea typeface="Meiryo UI" panose="020B0604030504040204" pitchFamily="50" charset="-128"/>
              </a:rPr>
              <a:t>と組み合わせて使用することをおすすめします。</a:t>
            </a:r>
            <a:endParaRPr kumimoji="1" lang="en-US" altLang="ja-JP" sz="1200" dirty="0">
              <a:solidFill>
                <a:srgbClr val="0070C0"/>
              </a:solidFill>
              <a:latin typeface="Meiryo UI" panose="020B0604030504040204" pitchFamily="50" charset="-128"/>
              <a:ea typeface="Meiryo UI" panose="020B0604030504040204" pitchFamily="50" charset="-128"/>
            </a:endParaRPr>
          </a:p>
          <a:p>
            <a:pPr>
              <a:defRPr/>
            </a:pPr>
            <a:r>
              <a:rPr kumimoji="1" lang="ja-JP" altLang="en-US" sz="1200" dirty="0">
                <a:solidFill>
                  <a:srgbClr val="0070C0"/>
                </a:solidFill>
                <a:latin typeface="Meiryo UI" panose="020B0604030504040204" pitchFamily="50" charset="-128"/>
                <a:ea typeface="Meiryo UI" panose="020B0604030504040204" pitchFamily="50" charset="-128"/>
              </a:rPr>
              <a:t>・順番を入れ替えたり、スライドを追加する等は、各自の責任において行ってください。なお、編集の際には出典の明記をお願い致します。</a:t>
            </a:r>
            <a:endParaRPr kumimoji="1" lang="en-US" altLang="ja-JP" sz="1200" dirty="0">
              <a:solidFill>
                <a:srgbClr val="0070C0"/>
              </a:solidFill>
              <a:latin typeface="Meiryo UI" panose="020B0604030504040204" pitchFamily="50" charset="-128"/>
              <a:ea typeface="Meiryo UI" panose="020B0604030504040204" pitchFamily="50" charset="-128"/>
            </a:endParaRPr>
          </a:p>
          <a:p>
            <a:pPr>
              <a:defRPr/>
            </a:pPr>
            <a:r>
              <a:rPr kumimoji="1" lang="ja-JP" altLang="en-US" sz="1200" dirty="0">
                <a:solidFill>
                  <a:srgbClr val="0070C0"/>
                </a:solidFill>
                <a:latin typeface="Meiryo UI" panose="020B0604030504040204" pitchFamily="50" charset="-128"/>
                <a:ea typeface="Meiryo UI" panose="020B0604030504040204" pitchFamily="50" charset="-128"/>
              </a:rPr>
              <a:t>・内容について（間違いがあった等）は、京都府温暖化防止センターまでご連絡ください。</a:t>
            </a:r>
            <a:endParaRPr kumimoji="1" lang="en-US" altLang="ja-JP" sz="1200" dirty="0">
              <a:solidFill>
                <a:srgbClr val="0070C0"/>
              </a:solidFill>
              <a:latin typeface="Meiryo UI" panose="020B0604030504040204" pitchFamily="50" charset="-128"/>
              <a:ea typeface="Meiryo UI" panose="020B0604030504040204" pitchFamily="50" charset="-128"/>
            </a:endParaRPr>
          </a:p>
          <a:p>
            <a:pPr>
              <a:defRPr/>
            </a:pPr>
            <a:endParaRPr kumimoji="1" lang="en-US" altLang="ja-JP" sz="1200" dirty="0">
              <a:solidFill>
                <a:srgbClr val="0070C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rgbClr val="0070C0"/>
                </a:solidFill>
                <a:latin typeface="Meiryo UI" panose="020B0604030504040204" pitchFamily="50" charset="-128"/>
                <a:ea typeface="Meiryo UI" panose="020B0604030504040204" pitchFamily="50" charset="-128"/>
              </a:rPr>
              <a:t>【</a:t>
            </a:r>
            <a:r>
              <a:rPr kumimoji="1" lang="ja-JP" altLang="en-US" sz="1200" dirty="0">
                <a:solidFill>
                  <a:srgbClr val="0070C0"/>
                </a:solidFill>
                <a:latin typeface="Meiryo UI" panose="020B0604030504040204" pitchFamily="50" charset="-128"/>
                <a:ea typeface="Meiryo UI" panose="020B0604030504040204" pitchFamily="50" charset="-128"/>
              </a:rPr>
              <a:t>作成</a:t>
            </a:r>
            <a:r>
              <a:rPr kumimoji="1" lang="en-US" altLang="ja-JP" sz="1200" dirty="0">
                <a:solidFill>
                  <a:srgbClr val="0070C0"/>
                </a:solidFill>
                <a:latin typeface="Meiryo UI" panose="020B0604030504040204" pitchFamily="50" charset="-128"/>
                <a:ea typeface="Meiryo UI" panose="020B0604030504040204" pitchFamily="50" charset="-128"/>
              </a:rPr>
              <a:t>】</a:t>
            </a:r>
            <a:r>
              <a:rPr kumimoji="1" lang="ja-JP" altLang="en-US" sz="1200" dirty="0">
                <a:solidFill>
                  <a:srgbClr val="0070C0"/>
                </a:solidFill>
                <a:latin typeface="Meiryo UI" panose="020B0604030504040204" pitchFamily="50" charset="-128"/>
                <a:ea typeface="Meiryo UI" panose="020B0604030504040204" pitchFamily="50" charset="-128"/>
              </a:rPr>
              <a:t>（</a:t>
            </a:r>
            <a:r>
              <a:rPr kumimoji="1" lang="en-US" altLang="ja-JP" sz="1200" dirty="0">
                <a:solidFill>
                  <a:srgbClr val="0070C0"/>
                </a:solidFill>
                <a:latin typeface="Meiryo UI" panose="020B0604030504040204" pitchFamily="50" charset="-128"/>
                <a:ea typeface="Meiryo UI" panose="020B0604030504040204" pitchFamily="50" charset="-128"/>
              </a:rPr>
              <a:t>2018</a:t>
            </a:r>
            <a:r>
              <a:rPr kumimoji="1" lang="ja-JP" altLang="en-US" sz="1200" dirty="0">
                <a:solidFill>
                  <a:srgbClr val="0070C0"/>
                </a:solidFill>
                <a:latin typeface="Meiryo UI" panose="020B0604030504040204" pitchFamily="50" charset="-128"/>
                <a:ea typeface="Meiryo UI" panose="020B0604030504040204" pitchFamily="50" charset="-128"/>
              </a:rPr>
              <a:t>年</a:t>
            </a:r>
            <a:r>
              <a:rPr kumimoji="1" lang="en-US" altLang="ja-JP" sz="1200" dirty="0">
                <a:solidFill>
                  <a:srgbClr val="0070C0"/>
                </a:solidFill>
                <a:latin typeface="Meiryo UI" panose="020B0604030504040204" pitchFamily="50" charset="-128"/>
                <a:ea typeface="Meiryo UI" panose="020B0604030504040204" pitchFamily="50" charset="-128"/>
              </a:rPr>
              <a:t>2</a:t>
            </a:r>
            <a:r>
              <a:rPr kumimoji="1" lang="ja-JP" altLang="en-US" sz="1200" dirty="0">
                <a:solidFill>
                  <a:srgbClr val="0070C0"/>
                </a:solidFill>
                <a:latin typeface="Meiryo UI" panose="020B0604030504040204" pitchFamily="50" charset="-128"/>
                <a:ea typeface="Meiryo UI" panose="020B0604030504040204" pitchFamily="50" charset="-128"/>
              </a:rPr>
              <a:t>月）</a:t>
            </a:r>
            <a:endParaRPr kumimoji="1" lang="en-US" altLang="ja-JP" sz="1200" dirty="0">
              <a:solidFill>
                <a:srgbClr val="0070C0"/>
              </a:solidFill>
              <a:latin typeface="Meiryo UI" panose="020B0604030504040204" pitchFamily="50" charset="-128"/>
              <a:ea typeface="Meiryo UI" panose="020B0604030504040204" pitchFamily="50" charset="-128"/>
            </a:endParaRPr>
          </a:p>
          <a:p>
            <a:pPr>
              <a:defRPr/>
            </a:pPr>
            <a:r>
              <a:rPr kumimoji="1" lang="ja-JP" altLang="en-US" sz="1200" dirty="0">
                <a:solidFill>
                  <a:srgbClr val="0070C0"/>
                </a:solidFill>
                <a:latin typeface="Meiryo UI" panose="020B0604030504040204" pitchFamily="50" charset="-128"/>
                <a:ea typeface="Meiryo UI" panose="020B0604030504040204" pitchFamily="50" charset="-128"/>
              </a:rPr>
              <a:t>京都府地球温暖化防止活動推進センター</a:t>
            </a:r>
            <a:endParaRPr kumimoji="1" lang="en-US" altLang="ja-JP" sz="1200" dirty="0">
              <a:solidFill>
                <a:srgbClr val="0070C0"/>
              </a:solidFill>
              <a:latin typeface="Meiryo UI" panose="020B0604030504040204" pitchFamily="50" charset="-128"/>
              <a:ea typeface="Meiryo UI" panose="020B0604030504040204" pitchFamily="50" charset="-128"/>
            </a:endParaRPr>
          </a:p>
          <a:p>
            <a:pPr>
              <a:defRPr/>
            </a:pPr>
            <a:r>
              <a:rPr kumimoji="1" lang="ja-JP" altLang="en-US" sz="1200" dirty="0">
                <a:solidFill>
                  <a:srgbClr val="0070C0"/>
                </a:solidFill>
                <a:latin typeface="Meiryo UI" panose="020B0604030504040204" pitchFamily="50" charset="-128"/>
                <a:ea typeface="Meiryo UI" panose="020B0604030504040204" pitchFamily="50" charset="-128"/>
              </a:rPr>
              <a:t>（特定非営利活動法人　京都地球温暖化防止府民会議）</a:t>
            </a:r>
            <a:endParaRPr kumimoji="1" lang="en-US" altLang="ja-JP" sz="1200" dirty="0">
              <a:solidFill>
                <a:srgbClr val="0070C0"/>
              </a:solidFill>
              <a:latin typeface="Meiryo UI" panose="020B0604030504040204" pitchFamily="50" charset="-128"/>
              <a:ea typeface="Meiryo UI" panose="020B0604030504040204" pitchFamily="50" charset="-128"/>
            </a:endParaRPr>
          </a:p>
          <a:p>
            <a:pPr>
              <a:defRPr/>
            </a:pPr>
            <a:r>
              <a:rPr kumimoji="1" lang="ja-JP" altLang="en-US" sz="1200" dirty="0">
                <a:solidFill>
                  <a:srgbClr val="0070C0"/>
                </a:solidFill>
                <a:latin typeface="Meiryo UI" panose="020B0604030504040204" pitchFamily="50" charset="-128"/>
                <a:ea typeface="Meiryo UI" panose="020B0604030504040204" pitchFamily="50" charset="-128"/>
              </a:rPr>
              <a:t>〒</a:t>
            </a:r>
            <a:r>
              <a:rPr kumimoji="1" lang="en-US" altLang="ja-JP" sz="1200" dirty="0">
                <a:solidFill>
                  <a:srgbClr val="0070C0"/>
                </a:solidFill>
                <a:latin typeface="Meiryo UI" panose="020B0604030504040204" pitchFamily="50" charset="-128"/>
                <a:ea typeface="Meiryo UI" panose="020B0604030504040204" pitchFamily="50" charset="-128"/>
              </a:rPr>
              <a:t>604-8417</a:t>
            </a:r>
            <a:r>
              <a:rPr kumimoji="1" lang="ja-JP" altLang="en-US" sz="1200" dirty="0">
                <a:solidFill>
                  <a:srgbClr val="0070C0"/>
                </a:solidFill>
                <a:latin typeface="Meiryo UI" panose="020B0604030504040204" pitchFamily="50" charset="-128"/>
                <a:ea typeface="Meiryo UI" panose="020B0604030504040204" pitchFamily="50" charset="-128"/>
              </a:rPr>
              <a:t>　京都市中京区西ノ京内畑町</a:t>
            </a:r>
            <a:r>
              <a:rPr kumimoji="1" lang="en-US" altLang="ja-JP" sz="1200" dirty="0">
                <a:solidFill>
                  <a:srgbClr val="0070C0"/>
                </a:solidFill>
                <a:latin typeface="Meiryo UI" panose="020B0604030504040204" pitchFamily="50" charset="-128"/>
                <a:ea typeface="Meiryo UI" panose="020B0604030504040204" pitchFamily="50" charset="-128"/>
              </a:rPr>
              <a:t>41</a:t>
            </a:r>
            <a:r>
              <a:rPr kumimoji="1" lang="ja-JP" altLang="en-US" sz="1200" dirty="0">
                <a:solidFill>
                  <a:srgbClr val="0070C0"/>
                </a:solidFill>
                <a:latin typeface="Meiryo UI" panose="020B0604030504040204" pitchFamily="50" charset="-128"/>
                <a:ea typeface="Meiryo UI" panose="020B0604030504040204" pitchFamily="50" charset="-128"/>
              </a:rPr>
              <a:t>番</a:t>
            </a:r>
            <a:r>
              <a:rPr kumimoji="1" lang="en-US" altLang="ja-JP" sz="1200" dirty="0">
                <a:solidFill>
                  <a:srgbClr val="0070C0"/>
                </a:solidFill>
                <a:latin typeface="Meiryo UI" panose="020B0604030504040204" pitchFamily="50" charset="-128"/>
                <a:ea typeface="Meiryo UI" panose="020B0604030504040204" pitchFamily="50" charset="-128"/>
              </a:rPr>
              <a:t>3</a:t>
            </a:r>
          </a:p>
          <a:p>
            <a:pPr>
              <a:defRPr/>
            </a:pPr>
            <a:r>
              <a:rPr kumimoji="1" lang="en-US" altLang="ja-JP" sz="1200" dirty="0">
                <a:solidFill>
                  <a:srgbClr val="0070C0"/>
                </a:solidFill>
                <a:latin typeface="Meiryo UI" panose="020B0604030504040204" pitchFamily="50" charset="-128"/>
                <a:ea typeface="Meiryo UI" panose="020B0604030504040204" pitchFamily="50" charset="-128"/>
              </a:rPr>
              <a:t>TEL</a:t>
            </a:r>
            <a:r>
              <a:rPr kumimoji="1" lang="ja-JP" altLang="en-US" sz="1200" dirty="0">
                <a:solidFill>
                  <a:srgbClr val="0070C0"/>
                </a:solidFill>
                <a:latin typeface="Meiryo UI" panose="020B0604030504040204" pitchFamily="50" charset="-128"/>
                <a:ea typeface="Meiryo UI" panose="020B0604030504040204" pitchFamily="50" charset="-128"/>
              </a:rPr>
              <a:t>　　</a:t>
            </a:r>
            <a:r>
              <a:rPr kumimoji="1" lang="en-US" altLang="ja-JP" sz="1200" dirty="0">
                <a:solidFill>
                  <a:srgbClr val="0070C0"/>
                </a:solidFill>
                <a:latin typeface="Meiryo UI" panose="020B0604030504040204" pitchFamily="50" charset="-128"/>
                <a:ea typeface="Meiryo UI" panose="020B0604030504040204" pitchFamily="50" charset="-128"/>
              </a:rPr>
              <a:t>075-803-1128</a:t>
            </a:r>
          </a:p>
          <a:p>
            <a:pPr>
              <a:defRPr/>
            </a:pPr>
            <a:r>
              <a:rPr kumimoji="1" lang="en-US" altLang="ja-JP" sz="1200" dirty="0">
                <a:solidFill>
                  <a:srgbClr val="0070C0"/>
                </a:solidFill>
                <a:latin typeface="Meiryo UI" panose="020B0604030504040204" pitchFamily="50" charset="-128"/>
                <a:ea typeface="Meiryo UI" panose="020B0604030504040204" pitchFamily="50" charset="-128"/>
              </a:rPr>
              <a:t>FAX</a:t>
            </a:r>
            <a:r>
              <a:rPr kumimoji="1" lang="ja-JP" altLang="en-US" sz="1200" baseline="0" dirty="0">
                <a:solidFill>
                  <a:srgbClr val="0070C0"/>
                </a:solidFill>
                <a:latin typeface="Meiryo UI" panose="020B0604030504040204" pitchFamily="50" charset="-128"/>
                <a:ea typeface="Meiryo UI" panose="020B0604030504040204" pitchFamily="50" charset="-128"/>
              </a:rPr>
              <a:t>　　</a:t>
            </a:r>
            <a:r>
              <a:rPr kumimoji="1" lang="en-US" altLang="ja-JP" sz="1200" baseline="0" dirty="0">
                <a:solidFill>
                  <a:srgbClr val="0070C0"/>
                </a:solidFill>
                <a:latin typeface="Meiryo UI" panose="020B0604030504040204" pitchFamily="50" charset="-128"/>
                <a:ea typeface="Meiryo UI" panose="020B0604030504040204" pitchFamily="50" charset="-128"/>
              </a:rPr>
              <a:t>075-803-1130</a:t>
            </a:r>
          </a:p>
          <a:p>
            <a:pPr>
              <a:defRPr/>
            </a:pPr>
            <a:r>
              <a:rPr kumimoji="1" lang="en-US" altLang="ja-JP" sz="1200" baseline="0" dirty="0">
                <a:solidFill>
                  <a:srgbClr val="0070C0"/>
                </a:solidFill>
                <a:latin typeface="Meiryo UI" panose="020B0604030504040204" pitchFamily="50" charset="-128"/>
                <a:ea typeface="Meiryo UI" panose="020B0604030504040204" pitchFamily="50" charset="-128"/>
              </a:rPr>
              <a:t>Mail</a:t>
            </a:r>
            <a:r>
              <a:rPr kumimoji="1" lang="ja-JP" altLang="en-US" sz="1200" baseline="0" dirty="0">
                <a:solidFill>
                  <a:srgbClr val="0070C0"/>
                </a:solidFill>
                <a:latin typeface="Meiryo UI" panose="020B0604030504040204" pitchFamily="50" charset="-128"/>
                <a:ea typeface="Meiryo UI" panose="020B0604030504040204" pitchFamily="50" charset="-128"/>
              </a:rPr>
              <a:t>　　</a:t>
            </a:r>
            <a:r>
              <a:rPr kumimoji="1" lang="en-US" altLang="ja-JP" sz="1200" baseline="0" dirty="0">
                <a:solidFill>
                  <a:srgbClr val="0070C0"/>
                </a:solidFill>
                <a:latin typeface="Meiryo UI" panose="020B0604030504040204" pitchFamily="50" charset="-128"/>
                <a:ea typeface="Meiryo UI" panose="020B0604030504040204" pitchFamily="50" charset="-128"/>
              </a:rPr>
              <a:t>center@kcfca.or.jp</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a:t>
            </a:fld>
            <a:endParaRPr kumimoji="1" lang="ja-JP" altLang="en-US"/>
          </a:p>
        </p:txBody>
      </p:sp>
    </p:spTree>
    <p:extLst>
      <p:ext uri="{BB962C8B-B14F-4D97-AF65-F5344CB8AC3E}">
        <p14:creationId xmlns:p14="http://schemas.microsoft.com/office/powerpoint/2010/main" val="3894844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ct val="150000"/>
              </a:lnSpc>
              <a:spcBef>
                <a:spcPts val="20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声かけの例</a:t>
            </a:r>
            <a:r>
              <a:rPr lang="en-US" altLang="ja-JP" sz="1200" dirty="0">
                <a:latin typeface="Meiryo UI" panose="020B0604030504040204" pitchFamily="50" charset="-128"/>
                <a:ea typeface="Meiryo UI" panose="020B0604030504040204" pitchFamily="50" charset="-128"/>
              </a:rPr>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「地球温暖化の問題は、私たち日本だけの問題ではなく、地球上のすべての国の問題です。</a:t>
            </a:r>
            <a:r>
              <a:rPr lang="en-US" altLang="ja-JP" sz="1200" dirty="0">
                <a:latin typeface="Meiryo UI" panose="020B0604030504040204" pitchFamily="50" charset="-128"/>
                <a:ea typeface="Meiryo UI" panose="020B0604030504040204" pitchFamily="50" charset="-128"/>
              </a:rPr>
              <a:t>2015</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月、世界中の国々が集まりパリ協定を採択しました。パリ協定では、地球の平均気温が産業革命の頃から</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℃以上あがらないようにする、できれば上昇を</a:t>
            </a:r>
            <a:r>
              <a:rPr lang="en-US" altLang="ja-JP" sz="1200" dirty="0">
                <a:latin typeface="Meiryo UI" panose="020B0604030504040204" pitchFamily="50" charset="-128"/>
                <a:ea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rPr>
              <a:t>未満に抑えること、そのためには今世紀後半には、二酸化炭素などの温室効果ガスを出さないようにする（実質ゼロにする</a:t>
            </a:r>
            <a:r>
              <a:rPr lang="en-US" altLang="ja-JP" sz="1050" dirty="0">
                <a:solidFill>
                  <a:srgbClr val="0070C0"/>
                </a:solidFill>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）ということが合意されました。」</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「すでに、いろいろな国が、この目標に向かって温暖化対策を進めています。」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注</a:t>
            </a:r>
            <a:r>
              <a:rPr lang="en-US" altLang="ja-JP" sz="1200" dirty="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実質ゼロとは：正確には、温室効果ガスの「人為的排出」と「人為的吸収」を均衡させることにより、実質ゼロにする」ということが合意されています。</a:t>
            </a:r>
            <a:endParaRPr lang="en-US" altLang="ja-JP" sz="1200" dirty="0">
              <a:solidFill>
                <a:srgbClr val="0070C0"/>
              </a:solidFill>
              <a:latin typeface="Meiryo UI" panose="020B0604030504040204" pitchFamily="50" charset="-128"/>
              <a:ea typeface="Meiryo UI" panose="020B0604030504040204" pitchFamily="50" charset="-128"/>
            </a:endParaRPr>
          </a:p>
          <a:p>
            <a:pPr algn="just">
              <a:lnSpc>
                <a:spcPct val="150000"/>
              </a:lnSpc>
              <a:spcBef>
                <a:spcPts val="2000"/>
              </a:spcBef>
            </a:pPr>
            <a:endParaRPr lang="en-US" altLang="ja-JP" sz="1200" dirty="0">
              <a:solidFill>
                <a:srgbClr val="0070C0"/>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50000"/>
              </a:lnSpc>
              <a:spcBef>
                <a:spcPts val="2000"/>
              </a:spcBef>
              <a:spcAft>
                <a:spcPts val="0"/>
              </a:spcAft>
              <a:buClrTx/>
              <a:buSzTx/>
              <a:buFontTx/>
              <a:buNone/>
              <a:tabLst/>
              <a:defRPr/>
            </a:pP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写真：</a:t>
            </a:r>
            <a:r>
              <a:rPr kumimoji="1" lang="en-US" altLang="ja-JP" sz="1200" dirty="0">
                <a:latin typeface="Meiryo UI" panose="020B0604030504040204" pitchFamily="50" charset="-128"/>
                <a:ea typeface="Meiryo UI" panose="020B0604030504040204" pitchFamily="50" charset="-128"/>
              </a:rPr>
              <a:t>Photo by IISD/Kiara Worth(enb.iisd.org/climate/cop21/</a:t>
            </a:r>
            <a:r>
              <a:rPr kumimoji="1" lang="en-US" altLang="ja-JP" sz="1200" dirty="0" err="1">
                <a:latin typeface="Meiryo UI" panose="020B0604030504040204" pitchFamily="50" charset="-128"/>
                <a:ea typeface="Meiryo UI" panose="020B0604030504040204" pitchFamily="50" charset="-128"/>
              </a:rPr>
              <a:t>enb</a:t>
            </a:r>
            <a:r>
              <a:rPr kumimoji="1" lang="en-US" altLang="ja-JP" sz="1200" dirty="0">
                <a:latin typeface="Meiryo UI" panose="020B0604030504040204" pitchFamily="50" charset="-128"/>
                <a:ea typeface="Meiryo UI" panose="020B0604030504040204" pitchFamily="50" charset="-128"/>
              </a:rPr>
              <a:t>/12dec.html)</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10</a:t>
            </a:fld>
            <a:endParaRPr kumimoji="1" lang="ja-JP" altLang="en-US"/>
          </a:p>
        </p:txBody>
      </p:sp>
    </p:spTree>
    <p:extLst>
      <p:ext uri="{BB962C8B-B14F-4D97-AF65-F5344CB8AC3E}">
        <p14:creationId xmlns:p14="http://schemas.microsoft.com/office/powerpoint/2010/main" val="81706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「ところで、わたしたちが出す二酸化炭素の量を、実質ゼロにするのは、実際のところできると思いますか？　無理でしょうか？」</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「無理なことではありません。まず</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①エネルギーの使い過ぎを減らす</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省エネ</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をする</a:t>
            </a:r>
            <a:r>
              <a:rPr lang="en-US" altLang="ja-JP" sz="1200" dirty="0">
                <a:latin typeface="Meiryo UI" panose="020B0604030504040204" pitchFamily="50" charset="-128"/>
                <a:ea typeface="Meiryo UI" panose="020B0604030504040204" pitchFamily="50" charset="-128"/>
              </a:rPr>
              <a:t>』 </a:t>
            </a:r>
            <a:r>
              <a:rPr lang="ja-JP" altLang="en-US" sz="1200" dirty="0" err="1">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そして必要なエネルギーは</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②化石燃料を燃やすエネルギーではなく、二酸化炭素がほとんど出ない</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再生可能エネルギー</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を増やして使う</a:t>
            </a:r>
            <a:r>
              <a:rPr lang="en-US" altLang="ja-JP" sz="1200" dirty="0">
                <a:latin typeface="Meiryo UI" panose="020B0604030504040204" pitchFamily="50" charset="-128"/>
                <a:ea typeface="Meiryo UI" panose="020B0604030504040204" pitchFamily="50" charset="-128"/>
              </a:rPr>
              <a:t>』</a:t>
            </a:r>
            <a:r>
              <a:rPr lang="ja-JP" altLang="en-US" sz="1200" dirty="0" err="1">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この</a:t>
            </a:r>
            <a:r>
              <a:rPr lang="en-US" altLang="ja-JP" sz="1200" dirty="0">
                <a:latin typeface="Meiryo UI" panose="020B0604030504040204" pitchFamily="50" charset="-128"/>
                <a:ea typeface="Meiryo UI" panose="020B0604030504040204" pitchFamily="50" charset="-128"/>
              </a:rPr>
              <a:t>2</a:t>
            </a:r>
            <a:r>
              <a:rPr lang="ja-JP" altLang="en-US" sz="1200" dirty="0" err="1">
                <a:latin typeface="Meiryo UI" panose="020B0604030504040204" pitchFamily="50" charset="-128"/>
                <a:ea typeface="Meiryo UI" panose="020B0604030504040204" pitchFamily="50" charset="-128"/>
              </a:rPr>
              <a:t>つに</a:t>
            </a:r>
            <a:r>
              <a:rPr lang="ja-JP" altLang="en-US" sz="1200" dirty="0">
                <a:latin typeface="Meiryo UI" panose="020B0604030504040204" pitchFamily="50" charset="-128"/>
                <a:ea typeface="Meiryo UI" panose="020B0604030504040204" pitchFamily="50" charset="-128"/>
              </a:rPr>
              <a:t>本気で取り組めば、実質ゼロに大きく近づくことができます。」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「実質ゼロにするということは、決して電気を使わない昔の生活に逆戻りするわけではありません。」</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11</a:t>
            </a:fld>
            <a:endParaRPr kumimoji="1" lang="ja-JP" altLang="en-US"/>
          </a:p>
        </p:txBody>
      </p:sp>
    </p:spTree>
    <p:extLst>
      <p:ext uri="{BB962C8B-B14F-4D97-AF65-F5344CB8AC3E}">
        <p14:creationId xmlns:p14="http://schemas.microsoft.com/office/powerpoint/2010/main" val="1447962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「パリ協定が目指す</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今世紀後半の温室効果ガス排出実質ゼロ</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を達成するためには、</a:t>
            </a:r>
            <a:r>
              <a:rPr lang="en-US" altLang="ja-JP" sz="1200" dirty="0">
                <a:latin typeface="Meiryo UI" panose="020B0604030504040204" pitchFamily="50" charset="-128"/>
                <a:ea typeface="Meiryo UI" panose="020B0604030504040204" pitchFamily="50" charset="-128"/>
              </a:rPr>
              <a:t>2050</a:t>
            </a:r>
            <a:r>
              <a:rPr lang="ja-JP" altLang="en-US" sz="1200" dirty="0">
                <a:latin typeface="Meiryo UI" panose="020B0604030504040204" pitchFamily="50" charset="-128"/>
                <a:ea typeface="Meiryo UI" panose="020B0604030504040204" pitchFamily="50" charset="-128"/>
              </a:rPr>
              <a:t>年時点にはすでに大幅な削減を実現していなければなりません。」</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「日本は、</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地球温暖化対策計画</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で、</a:t>
            </a:r>
            <a:r>
              <a:rPr lang="en-US" altLang="ja-JP" sz="1200" dirty="0">
                <a:latin typeface="Meiryo UI" panose="020B0604030504040204" pitchFamily="50" charset="-128"/>
                <a:ea typeface="Meiryo UI" panose="020B0604030504040204" pitchFamily="50" charset="-128"/>
              </a:rPr>
              <a:t>2050</a:t>
            </a:r>
            <a:r>
              <a:rPr lang="ja-JP" altLang="en-US" sz="1200" dirty="0">
                <a:latin typeface="Meiryo UI" panose="020B0604030504040204" pitchFamily="50" charset="-128"/>
                <a:ea typeface="Meiryo UI" panose="020B0604030504040204" pitchFamily="50" charset="-128"/>
              </a:rPr>
              <a:t>年までに温室効果ガス排出量を</a:t>
            </a:r>
            <a:r>
              <a:rPr lang="en-US" altLang="ja-JP" sz="1200" dirty="0">
                <a:latin typeface="Meiryo UI" panose="020B0604030504040204" pitchFamily="50" charset="-128"/>
                <a:ea typeface="Meiryo UI" panose="020B0604030504040204" pitchFamily="50" charset="-128"/>
              </a:rPr>
              <a:t>80</a:t>
            </a:r>
            <a:r>
              <a:rPr lang="ja-JP" altLang="en-US" sz="1200" dirty="0">
                <a:latin typeface="Meiryo UI" panose="020B0604030504040204" pitchFamily="50" charset="-128"/>
                <a:ea typeface="Meiryo UI" panose="020B0604030504040204" pitchFamily="50" charset="-128"/>
              </a:rPr>
              <a:t>％削減することを長期目標として設定しています。そして、グラフの通り、その途中段階である</a:t>
            </a:r>
            <a:r>
              <a:rPr lang="en-US" altLang="ja-JP" sz="1200" dirty="0">
                <a:latin typeface="Meiryo UI" panose="020B0604030504040204" pitchFamily="50" charset="-128"/>
                <a:ea typeface="Meiryo UI" panose="020B0604030504040204" pitchFamily="50" charset="-128"/>
              </a:rPr>
              <a:t>2020</a:t>
            </a:r>
            <a:r>
              <a:rPr lang="ja-JP" altLang="en-US" sz="1200" dirty="0">
                <a:latin typeface="Meiryo UI" panose="020B0604030504040204" pitchFamily="50" charset="-128"/>
                <a:ea typeface="Meiryo UI" panose="020B0604030504040204" pitchFamily="50" charset="-128"/>
              </a:rPr>
              <a:t>年及び</a:t>
            </a:r>
            <a:r>
              <a:rPr lang="en-US" altLang="ja-JP" sz="1200" dirty="0">
                <a:latin typeface="Meiryo UI" panose="020B0604030504040204" pitchFamily="50" charset="-128"/>
                <a:ea typeface="Meiryo UI" panose="020B0604030504040204" pitchFamily="50" charset="-128"/>
              </a:rPr>
              <a:t>2030</a:t>
            </a:r>
            <a:r>
              <a:rPr lang="ja-JP" altLang="en-US" sz="1200" dirty="0">
                <a:latin typeface="Meiryo UI" panose="020B0604030504040204" pitchFamily="50" charset="-128"/>
                <a:ea typeface="Meiryo UI" panose="020B0604030504040204" pitchFamily="50" charset="-128"/>
              </a:rPr>
              <a:t>年の目標を設定しています。」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「京都府も、</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京都府地球温暖化対策条例</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において、</a:t>
            </a:r>
            <a:r>
              <a:rPr lang="en-US" altLang="ja-JP" sz="1200" dirty="0">
                <a:latin typeface="Meiryo UI" panose="020B0604030504040204" pitchFamily="50" charset="-128"/>
                <a:ea typeface="Meiryo UI" panose="020B0604030504040204" pitchFamily="50" charset="-128"/>
              </a:rPr>
              <a:t>2050</a:t>
            </a:r>
            <a:r>
              <a:rPr lang="ja-JP" altLang="en-US" sz="1200" dirty="0">
                <a:latin typeface="Meiryo UI" panose="020B0604030504040204" pitchFamily="50" charset="-128"/>
                <a:ea typeface="Meiryo UI" panose="020B0604030504040204" pitchFamily="50" charset="-128"/>
              </a:rPr>
              <a:t>年度までに温室効果ガス排出量が</a:t>
            </a:r>
            <a:r>
              <a:rPr lang="en-US" altLang="ja-JP" sz="1200" dirty="0">
                <a:latin typeface="Meiryo UI" panose="020B0604030504040204" pitchFamily="50" charset="-128"/>
                <a:ea typeface="Meiryo UI" panose="020B0604030504040204" pitchFamily="50" charset="-128"/>
              </a:rPr>
              <a:t>1990</a:t>
            </a:r>
            <a:r>
              <a:rPr lang="ja-JP" altLang="en-US" sz="1200" dirty="0">
                <a:latin typeface="Meiryo UI" panose="020B0604030504040204" pitchFamily="50" charset="-128"/>
                <a:ea typeface="Meiryo UI" panose="020B0604030504040204" pitchFamily="50" charset="-128"/>
              </a:rPr>
              <a:t>年度に比べて</a:t>
            </a:r>
            <a:r>
              <a:rPr lang="en-US" altLang="ja-JP" sz="1200" dirty="0">
                <a:latin typeface="Meiryo UI" panose="020B0604030504040204" pitchFamily="50" charset="-128"/>
                <a:ea typeface="Meiryo UI" panose="020B0604030504040204" pitchFamily="50" charset="-128"/>
              </a:rPr>
              <a:t>80</a:t>
            </a:r>
            <a:r>
              <a:rPr lang="ja-JP" altLang="en-US" sz="1200" dirty="0">
                <a:latin typeface="Meiryo UI" panose="020B0604030504040204" pitchFamily="50" charset="-128"/>
                <a:ea typeface="Meiryo UI" panose="020B0604030504040204" pitchFamily="50" charset="-128"/>
              </a:rPr>
              <a:t>パーセント以上削減された持続可能な京都を創造することを掲げています。」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「大幅な削減に向けて、日本も、そして京都も動き始めているのです。」</a:t>
            </a:r>
            <a:endParaRPr kumimoji="1" lang="en-US" altLang="ja-JP" sz="1200" dirty="0">
              <a:latin typeface="+mn-lt"/>
              <a:ea typeface="+mn-ea"/>
            </a:endParaRPr>
          </a:p>
          <a:p>
            <a:pPr algn="just">
              <a:lnSpc>
                <a:spcPct val="150000"/>
              </a:lnSpc>
              <a:spcBef>
                <a:spcPts val="2000"/>
              </a:spcBef>
            </a:pPr>
            <a:endParaRPr kumimoji="1" lang="en-US" altLang="ja-JP" sz="1200" dirty="0">
              <a:latin typeface="+mn-lt"/>
              <a:ea typeface="+mn-ea"/>
            </a:endParaRPr>
          </a:p>
          <a:p>
            <a:pPr algn="just">
              <a:lnSpc>
                <a:spcPct val="150000"/>
              </a:lnSpc>
              <a:spcBef>
                <a:spcPts val="2000"/>
              </a:spcBef>
            </a:pPr>
            <a:r>
              <a:rPr kumimoji="1" lang="en-US" altLang="ja-JP" sz="1200" dirty="0">
                <a:latin typeface="+mn-lt"/>
                <a:ea typeface="+mn-ea"/>
              </a:rPr>
              <a:t>※</a:t>
            </a:r>
            <a:r>
              <a:rPr kumimoji="1" lang="ja-JP" altLang="en-US" sz="1200" dirty="0">
                <a:latin typeface="+mn-lt"/>
                <a:ea typeface="+mn-ea"/>
              </a:rPr>
              <a:t>グラフ：出典）環境省　長期低炭素ビジョン参考資料集より（</a:t>
            </a:r>
            <a:r>
              <a:rPr kumimoji="1" lang="en-US" altLang="ja-JP" sz="1200" dirty="0">
                <a:latin typeface="+mn-lt"/>
                <a:ea typeface="+mn-ea"/>
              </a:rPr>
              <a:t>H29</a:t>
            </a:r>
            <a:r>
              <a:rPr kumimoji="1" lang="ja-JP" altLang="en-US" sz="1200" dirty="0">
                <a:latin typeface="+mn-lt"/>
                <a:ea typeface="+mn-ea"/>
              </a:rPr>
              <a:t>年</a:t>
            </a:r>
            <a:r>
              <a:rPr kumimoji="1" lang="en-US" altLang="ja-JP" sz="1200" dirty="0">
                <a:latin typeface="+mn-lt"/>
                <a:ea typeface="+mn-ea"/>
              </a:rPr>
              <a:t>3</a:t>
            </a:r>
            <a:r>
              <a:rPr kumimoji="1" lang="ja-JP" altLang="en-US" sz="1200" dirty="0">
                <a:latin typeface="+mn-lt"/>
                <a:ea typeface="+mn-ea"/>
              </a:rPr>
              <a:t>月）</a:t>
            </a:r>
            <a:endParaRPr kumimoji="1" lang="en-US" altLang="ja-JP" sz="1200" dirty="0">
              <a:latin typeface="+mn-lt"/>
              <a:ea typeface="+mn-ea"/>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12</a:t>
            </a:fld>
            <a:endParaRPr kumimoji="1" lang="ja-JP" altLang="en-US"/>
          </a:p>
        </p:txBody>
      </p:sp>
    </p:spTree>
    <p:extLst>
      <p:ext uri="{BB962C8B-B14F-4D97-AF65-F5344CB8AC3E}">
        <p14:creationId xmlns:p14="http://schemas.microsoft.com/office/powerpoint/2010/main" val="1433614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ct val="150000"/>
              </a:lnSpc>
              <a:spcBef>
                <a:spcPts val="20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声かけの例</a:t>
            </a:r>
            <a:r>
              <a:rPr lang="en-US" altLang="ja-JP" sz="1200" dirty="0">
                <a:latin typeface="Meiryo UI" panose="020B0604030504040204" pitchFamily="50" charset="-128"/>
                <a:ea typeface="Meiryo UI" panose="020B0604030504040204" pitchFamily="50" charset="-128"/>
              </a:rPr>
              <a:t>】</a:t>
            </a:r>
          </a:p>
          <a:p>
            <a:pPr marL="0" marR="0" lvl="0" indent="0" algn="just" defTabSz="914400" rtl="0" eaLnBrk="1" fontAlgn="auto" latinLnBrk="0" hangingPunct="1">
              <a:lnSpc>
                <a:spcPct val="150000"/>
              </a:lnSpc>
              <a:spcBef>
                <a:spcPts val="200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「世界は、温室効果ガス排出実質ゼロへ向けて大きく動き始めました。」</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イギリス、フランス、ドイツ、ノルウェーなど、ヨーロッパを中心とする様々な国が、近い将来のガソリン車やディーゼル車の販売禁止を打ち出しています。中国もその方針で検討を進めていると報道されています。すでに</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化石燃料は、あっても燃やしてはいけない</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時代に入っており、実際にその方向に動いているのです。」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「産業界も大きく動いています。例えば、</a:t>
            </a:r>
            <a:r>
              <a:rPr lang="en-US" altLang="ja-JP" sz="1200" dirty="0">
                <a:latin typeface="Meiryo UI" panose="020B0604030504040204" pitchFamily="50" charset="-128"/>
                <a:ea typeface="Meiryo UI" panose="020B0604030504040204" pitchFamily="50" charset="-128"/>
              </a:rPr>
              <a:t>『RE100』</a:t>
            </a:r>
            <a:r>
              <a:rPr lang="ja-JP" altLang="en-US" sz="1200" dirty="0">
                <a:latin typeface="Meiryo UI" panose="020B0604030504040204" pitchFamily="50" charset="-128"/>
                <a:ea typeface="Meiryo UI" panose="020B0604030504040204" pitchFamily="50" charset="-128"/>
              </a:rPr>
              <a:t>という、事業活動を再生可能エネルギーのみで行う国際イニシアティブに参加する企業は、どんどん増えています。」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「他にも、例えば日本のトヨタ自動車は、部品調達も含めて、つまりサプライチェーン（下請け会社）全体で温室効果ガス排出ゼロを目指すことを宣言しています。」</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13</a:t>
            </a:fld>
            <a:endParaRPr kumimoji="1" lang="ja-JP" altLang="en-US"/>
          </a:p>
        </p:txBody>
      </p:sp>
    </p:spTree>
    <p:extLst>
      <p:ext uri="{BB962C8B-B14F-4D97-AF65-F5344CB8AC3E}">
        <p14:creationId xmlns:p14="http://schemas.microsoft.com/office/powerpoint/2010/main" val="2561443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ct val="150000"/>
              </a:lnSpc>
              <a:spcBef>
                <a:spcPts val="20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声かけの例</a:t>
            </a:r>
            <a:r>
              <a:rPr lang="en-US" altLang="ja-JP" sz="1200" dirty="0">
                <a:latin typeface="Meiryo UI" panose="020B0604030504040204" pitchFamily="50" charset="-128"/>
                <a:ea typeface="Meiryo UI" panose="020B0604030504040204" pitchFamily="50" charset="-128"/>
              </a:rPr>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「日本政府は平成</a:t>
            </a:r>
            <a:r>
              <a:rPr lang="en-US" altLang="ja-JP" sz="1200" dirty="0">
                <a:latin typeface="Meiryo UI" panose="020B0604030504040204" pitchFamily="50" charset="-128"/>
                <a:ea typeface="Meiryo UI" panose="020B0604030504040204" pitchFamily="50" charset="-128"/>
              </a:rPr>
              <a:t>27</a:t>
            </a:r>
            <a:r>
              <a:rPr lang="ja-JP" altLang="en-US" sz="1200" dirty="0">
                <a:latin typeface="Meiryo UI" panose="020B0604030504040204" pitchFamily="50" charset="-128"/>
                <a:ea typeface="Meiryo UI" panose="020B0604030504040204" pitchFamily="50" charset="-128"/>
              </a:rPr>
              <a:t>年から、</a:t>
            </a:r>
            <a:r>
              <a:rPr lang="en-US" altLang="ja-JP" sz="1200" dirty="0">
                <a:latin typeface="Meiryo UI" panose="020B0604030504040204" pitchFamily="50" charset="-128"/>
                <a:ea typeface="Meiryo UI" panose="020B0604030504040204" pitchFamily="50" charset="-128"/>
              </a:rPr>
              <a:t>『COOL CHOICE』</a:t>
            </a:r>
            <a:r>
              <a:rPr lang="ja-JP" altLang="en-US" sz="1200" dirty="0">
                <a:latin typeface="Meiryo UI" panose="020B0604030504040204" pitchFamily="50" charset="-128"/>
                <a:ea typeface="Meiryo UI" panose="020B0604030504040204" pitchFamily="50" charset="-128"/>
              </a:rPr>
              <a:t>を合言葉に、地球温暖化を防ぐための国民運動を推進しています。</a:t>
            </a:r>
            <a:r>
              <a:rPr lang="en-US" altLang="ja-JP" sz="1200" dirty="0">
                <a:latin typeface="Meiryo UI" panose="020B0604030504040204" pitchFamily="50" charset="-128"/>
                <a:ea typeface="Meiryo UI" panose="020B0604030504040204" pitchFamily="50" charset="-128"/>
              </a:rPr>
              <a:t> 『COOL CHOICE』</a:t>
            </a:r>
            <a:r>
              <a:rPr lang="ja-JP" altLang="en-US" sz="1200" dirty="0">
                <a:latin typeface="Meiryo UI" panose="020B0604030504040204" pitchFamily="50" charset="-128"/>
                <a:ea typeface="Meiryo UI" panose="020B0604030504040204" pitchFamily="50" charset="-128"/>
              </a:rPr>
              <a:t>とは、買うもの、乗りもの、食べもの、暮らし方を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かしこく選ぶ</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ことです。」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例えば、再生可能エネルギーで暮らせる家に住むこと、省エネタイプの電気製品に買い替えること。現在は電力の小売が自由化されていますので、再生可能エネルギーでの発電に力をいれている電力会社から電気を購入することもできます。毎日の食材を、旬のものや地元のものを選ぶことで、生産や輸送にかかる</a:t>
            </a:r>
            <a:r>
              <a:rPr lang="en-US" altLang="ja-JP" sz="1200" dirty="0">
                <a:latin typeface="Meiryo UI" panose="020B0604030504040204" pitchFamily="50" charset="-128"/>
                <a:ea typeface="Meiryo UI" panose="020B0604030504040204" pitchFamily="50" charset="-128"/>
              </a:rPr>
              <a:t>CO</a:t>
            </a:r>
            <a:r>
              <a:rPr lang="en-US" altLang="ja-JP" sz="10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排出を少なくすることもできますし、地元経済の活性化にもつながります。毎日できる小さな</a:t>
            </a:r>
            <a:r>
              <a:rPr lang="en-US" altLang="ja-JP" sz="1200" dirty="0">
                <a:latin typeface="Meiryo UI" panose="020B0604030504040204" pitchFamily="50" charset="-128"/>
                <a:ea typeface="Meiryo UI" panose="020B0604030504040204" pitchFamily="50" charset="-128"/>
              </a:rPr>
              <a:t>『COOL CHOICE』</a:t>
            </a:r>
            <a:r>
              <a:rPr lang="ja-JP" altLang="en-US" sz="1200" dirty="0">
                <a:latin typeface="Meiryo UI" panose="020B0604030504040204" pitchFamily="50" charset="-128"/>
                <a:ea typeface="Meiryo UI" panose="020B0604030504040204" pitchFamily="50" charset="-128"/>
              </a:rPr>
              <a:t>から、数年または数十年に一度のタイミングでできる大きな</a:t>
            </a:r>
            <a:r>
              <a:rPr lang="en-US" altLang="ja-JP" sz="1200" dirty="0">
                <a:latin typeface="Meiryo UI" panose="020B0604030504040204" pitchFamily="50" charset="-128"/>
                <a:ea typeface="Meiryo UI" panose="020B0604030504040204" pitchFamily="50" charset="-128"/>
              </a:rPr>
              <a:t>『COOL CHOICE』</a:t>
            </a:r>
            <a:r>
              <a:rPr lang="ja-JP" altLang="en-US" sz="1200" dirty="0" err="1">
                <a:latin typeface="Meiryo UI" panose="020B0604030504040204" pitchFamily="50" charset="-128"/>
                <a:ea typeface="Meiryo UI" panose="020B0604030504040204" pitchFamily="50" charset="-128"/>
              </a:rPr>
              <a:t>まで</a:t>
            </a:r>
            <a:r>
              <a:rPr lang="ja-JP" altLang="en-US" sz="1200" dirty="0">
                <a:latin typeface="Meiryo UI" panose="020B0604030504040204" pitchFamily="50" charset="-128"/>
                <a:ea typeface="Meiryo UI" panose="020B0604030504040204" pitchFamily="50" charset="-128"/>
              </a:rPr>
              <a:t>色々あります。温暖化対策をしながら快適で豊かな社会を選ぶ</a:t>
            </a:r>
            <a:r>
              <a:rPr lang="en-US" altLang="ja-JP" sz="1200" dirty="0">
                <a:latin typeface="Meiryo UI" panose="020B0604030504040204" pitchFamily="50" charset="-128"/>
                <a:ea typeface="Meiryo UI" panose="020B0604030504040204" pitchFamily="50" charset="-128"/>
              </a:rPr>
              <a:t>『COOL CHOICE』</a:t>
            </a:r>
            <a:r>
              <a:rPr lang="ja-JP" altLang="en-US" sz="1200" dirty="0">
                <a:latin typeface="Meiryo UI" panose="020B0604030504040204" pitchFamily="50" charset="-128"/>
                <a:ea typeface="Meiryo UI" panose="020B0604030504040204" pitchFamily="50" charset="-128"/>
              </a:rPr>
              <a:t>を、一緒に進めていきましょう。」</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環境省「</a:t>
            </a:r>
            <a:r>
              <a:rPr lang="en-US" altLang="ja-JP" sz="1200" dirty="0">
                <a:latin typeface="Meiryo UI" panose="020B0604030504040204" pitchFamily="50" charset="-128"/>
                <a:ea typeface="Meiryo UI" panose="020B0604030504040204" pitchFamily="50" charset="-128"/>
              </a:rPr>
              <a:t>COOL CHOICE</a:t>
            </a:r>
            <a:r>
              <a:rPr lang="ja-JP" altLang="en-US" sz="1200" dirty="0">
                <a:latin typeface="Meiryo UI" panose="020B0604030504040204" pitchFamily="50" charset="-128"/>
                <a:ea typeface="Meiryo UI" panose="020B0604030504040204" pitchFamily="50" charset="-128"/>
              </a:rPr>
              <a:t>」イメージキャラクター（「君野イマ」「君野ミライ」）の画像については、使用ガイドラインが制定されています。本スライド以外で使用する場合は、環境省</a:t>
            </a:r>
            <a:r>
              <a:rPr lang="en-US" altLang="ja-JP" sz="1200" dirty="0">
                <a:latin typeface="Meiryo UI" panose="020B0604030504040204" pitchFamily="50" charset="-128"/>
                <a:ea typeface="Meiryo UI" panose="020B0604030504040204" pitchFamily="50" charset="-128"/>
              </a:rPr>
              <a:t>COOL CHOICE</a:t>
            </a:r>
            <a:r>
              <a:rPr lang="ja-JP" altLang="en-US" sz="1200" dirty="0">
                <a:latin typeface="Meiryo UI" panose="020B0604030504040204" pitchFamily="50" charset="-128"/>
                <a:ea typeface="Meiryo UI" panose="020B0604030504040204" pitchFamily="50" charset="-128"/>
              </a:rPr>
              <a:t>ホームページにて確認をしてから使用してください。</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14</a:t>
            </a:fld>
            <a:endParaRPr kumimoji="1" lang="ja-JP" altLang="en-US"/>
          </a:p>
        </p:txBody>
      </p:sp>
    </p:spTree>
    <p:extLst>
      <p:ext uri="{BB962C8B-B14F-4D97-AF65-F5344CB8AC3E}">
        <p14:creationId xmlns:p14="http://schemas.microsoft.com/office/powerpoint/2010/main" val="2100486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『COOL CHOICE</a:t>
            </a:r>
            <a:r>
              <a:rPr kumimoji="1" lang="ja-JP" altLang="en-US" dirty="0"/>
              <a:t>　地球温暖化防止 学習プログラム　スライド集</a:t>
            </a:r>
            <a:r>
              <a:rPr kumimoji="1" lang="en-US" altLang="ja-JP" dirty="0"/>
              <a:t>』</a:t>
            </a:r>
          </a:p>
          <a:p>
            <a:r>
              <a:rPr kumimoji="1" lang="ja-JP" altLang="en-US" dirty="0"/>
              <a:t>３</a:t>
            </a:r>
            <a:r>
              <a:rPr kumimoji="1" lang="en-US" altLang="ja-JP" dirty="0"/>
              <a:t>【</a:t>
            </a:r>
            <a:r>
              <a:rPr kumimoji="1" lang="ja-JP" altLang="en-US" dirty="0"/>
              <a:t>大人向け</a:t>
            </a:r>
            <a:r>
              <a:rPr kumimoji="1" lang="en-US" altLang="ja-JP" dirty="0"/>
              <a:t>】</a:t>
            </a:r>
            <a:r>
              <a:rPr kumimoji="1" lang="ja-JP" altLang="en-US" dirty="0"/>
              <a:t>地球温暖化問題の基礎知識</a:t>
            </a:r>
            <a:endParaRPr kumimoji="1" lang="en-US" altLang="ja-JP" dirty="0"/>
          </a:p>
          <a:p>
            <a:endParaRPr kumimoji="1" lang="en-US" altLang="ja-JP" dirty="0"/>
          </a:p>
          <a:p>
            <a:pPr>
              <a:defRPr/>
            </a:pP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作成</a:t>
            </a:r>
            <a:r>
              <a:rPr kumimoji="1" lang="en-US" altLang="ja-JP" sz="1200" dirty="0">
                <a:latin typeface="Meiryo UI" panose="020B0604030504040204" pitchFamily="50" charset="-128"/>
                <a:ea typeface="Meiryo UI" panose="020B0604030504040204" pitchFamily="50" charset="-128"/>
              </a:rPr>
              <a:t>】2018</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月</a:t>
            </a:r>
            <a:endParaRPr kumimoji="1" lang="en-US" altLang="ja-JP" sz="1200" dirty="0">
              <a:latin typeface="Meiryo UI" panose="020B0604030504040204" pitchFamily="50" charset="-128"/>
              <a:ea typeface="Meiryo UI" panose="020B0604030504040204" pitchFamily="50" charset="-128"/>
            </a:endParaRPr>
          </a:p>
          <a:p>
            <a:pPr>
              <a:defRPr/>
            </a:pPr>
            <a:r>
              <a:rPr kumimoji="1" lang="ja-JP" altLang="en-US" sz="1200" dirty="0">
                <a:latin typeface="Meiryo UI" panose="020B0604030504040204" pitchFamily="50" charset="-128"/>
                <a:ea typeface="Meiryo UI" panose="020B0604030504040204" pitchFamily="50" charset="-128"/>
              </a:rPr>
              <a:t>京都府地球温暖化防止活動推進センター</a:t>
            </a:r>
            <a:endParaRPr kumimoji="1" lang="en-US" altLang="ja-JP" sz="1200" dirty="0">
              <a:latin typeface="Meiryo UI" panose="020B0604030504040204" pitchFamily="50" charset="-128"/>
              <a:ea typeface="Meiryo UI" panose="020B0604030504040204" pitchFamily="50" charset="-128"/>
            </a:endParaRPr>
          </a:p>
          <a:p>
            <a:pPr>
              <a:defRPr/>
            </a:pPr>
            <a:r>
              <a:rPr kumimoji="1" lang="ja-JP" altLang="en-US" sz="1200" dirty="0">
                <a:latin typeface="Meiryo UI" panose="020B0604030504040204" pitchFamily="50" charset="-128"/>
                <a:ea typeface="Meiryo UI" panose="020B0604030504040204" pitchFamily="50" charset="-128"/>
              </a:rPr>
              <a:t>（特定非営利活動法人　京都地球温暖化防止府民会議）</a:t>
            </a:r>
            <a:endParaRPr kumimoji="1" lang="en-US" altLang="ja-JP" dirty="0"/>
          </a:p>
          <a:p>
            <a:endParaRPr kumimoji="1" lang="en-US" altLang="ja-JP" dirty="0"/>
          </a:p>
          <a:p>
            <a:pPr>
              <a:defRPr/>
            </a:pP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このプログラムは、環境省平成</a:t>
            </a:r>
            <a:r>
              <a:rPr kumimoji="1" lang="en-US" altLang="ja-JP" sz="1200" dirty="0">
                <a:latin typeface="Meiryo UI" panose="020B0604030504040204" pitchFamily="50" charset="-128"/>
                <a:ea typeface="Meiryo UI" panose="020B0604030504040204" pitchFamily="50" charset="-128"/>
              </a:rPr>
              <a:t>29</a:t>
            </a:r>
            <a:r>
              <a:rPr kumimoji="1" lang="ja-JP" altLang="en-US" sz="1200" dirty="0">
                <a:latin typeface="Meiryo UI" panose="020B0604030504040204" pitchFamily="50" charset="-128"/>
                <a:ea typeface="Meiryo UI" panose="020B0604030504040204" pitchFamily="50" charset="-128"/>
              </a:rPr>
              <a:t>年度二酸化炭素排出抑制対策事業費等補助金（地域における地球温暖化防止活動促進事業）の一環で作成しました。</a:t>
            </a:r>
            <a:endParaRPr kumimoji="1"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15</a:t>
            </a:fld>
            <a:endParaRPr kumimoji="1" lang="ja-JP" altLang="en-US"/>
          </a:p>
        </p:txBody>
      </p:sp>
    </p:spTree>
    <p:extLst>
      <p:ext uri="{BB962C8B-B14F-4D97-AF65-F5344CB8AC3E}">
        <p14:creationId xmlns:p14="http://schemas.microsoft.com/office/powerpoint/2010/main" val="2182393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「本日は、みなさんに</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地球温暖化“のお話をしたいと思います。地球温暖化とは、文字通り、地球の平均気温がだんだん上がってくることを言います。</a:t>
            </a:r>
            <a:r>
              <a:rPr lang="en-US" altLang="ja-JP" sz="1200" dirty="0">
                <a:latin typeface="Meiryo UI" panose="020B0604030504040204" pitchFamily="50" charset="-128"/>
                <a:ea typeface="Meiryo UI" panose="020B0604030504040204" pitchFamily="50" charset="-128"/>
              </a:rPr>
              <a:t>2016</a:t>
            </a:r>
            <a:r>
              <a:rPr lang="ja-JP" altLang="en-US" sz="1200" dirty="0">
                <a:latin typeface="Meiryo UI" panose="020B0604030504040204" pitchFamily="50" charset="-128"/>
                <a:ea typeface="Meiryo UI" panose="020B0604030504040204" pitchFamily="50" charset="-128"/>
              </a:rPr>
              <a:t>年は、この</a:t>
            </a:r>
            <a:r>
              <a:rPr lang="en-US" altLang="ja-JP" sz="1200" dirty="0">
                <a:latin typeface="Meiryo UI" panose="020B0604030504040204" pitchFamily="50" charset="-128"/>
                <a:ea typeface="Meiryo UI" panose="020B0604030504040204" pitchFamily="50" charset="-128"/>
              </a:rPr>
              <a:t>130</a:t>
            </a:r>
            <a:r>
              <a:rPr lang="ja-JP" altLang="en-US" sz="1200" dirty="0">
                <a:latin typeface="Meiryo UI" panose="020B0604030504040204" pitchFamily="50" charset="-128"/>
                <a:ea typeface="Meiryo UI" panose="020B0604030504040204" pitchFamily="50" charset="-128"/>
              </a:rPr>
              <a:t>年間で一番平均気温が高い年でした。二番目に平均気温が高かった年は</a:t>
            </a:r>
            <a:r>
              <a:rPr lang="en-US" altLang="ja-JP" sz="1200" dirty="0">
                <a:latin typeface="Meiryo UI" panose="020B0604030504040204" pitchFamily="50" charset="-128"/>
                <a:ea typeface="Meiryo UI" panose="020B0604030504040204" pitchFamily="50" charset="-128"/>
              </a:rPr>
              <a:t>2015</a:t>
            </a:r>
            <a:r>
              <a:rPr lang="ja-JP" altLang="en-US" sz="1200" dirty="0">
                <a:latin typeface="Meiryo UI" panose="020B0604030504040204" pitchFamily="50" charset="-128"/>
                <a:ea typeface="Meiryo UI" panose="020B0604030504040204" pitchFamily="50" charset="-128"/>
              </a:rPr>
              <a:t>年、三番目は</a:t>
            </a:r>
            <a:r>
              <a:rPr lang="en-US" altLang="ja-JP" sz="1200" dirty="0">
                <a:latin typeface="Meiryo UI" panose="020B0604030504040204" pitchFamily="50" charset="-128"/>
                <a:ea typeface="Meiryo UI" panose="020B0604030504040204" pitchFamily="50" charset="-128"/>
              </a:rPr>
              <a:t>2017</a:t>
            </a:r>
            <a:r>
              <a:rPr lang="ja-JP" altLang="en-US" sz="1200" dirty="0">
                <a:latin typeface="Meiryo UI" panose="020B0604030504040204" pitchFamily="50" charset="-128"/>
                <a:ea typeface="Meiryo UI" panose="020B0604030504040204" pitchFamily="50" charset="-128"/>
              </a:rPr>
              <a:t>年です。」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「では、どれぐらい平均気温が上がったのか、ご存知でしょうか？　約</a:t>
            </a:r>
            <a:r>
              <a:rPr lang="en-US" altLang="ja-JP" sz="1200" dirty="0">
                <a:latin typeface="Meiryo UI" panose="020B0604030504040204" pitchFamily="50" charset="-128"/>
                <a:ea typeface="Meiryo UI" panose="020B0604030504040204" pitchFamily="50" charset="-128"/>
              </a:rPr>
              <a:t>130</a:t>
            </a:r>
            <a:r>
              <a:rPr lang="ja-JP" altLang="en-US" sz="1200" dirty="0">
                <a:latin typeface="Meiryo UI" panose="020B0604030504040204" pitchFamily="50" charset="-128"/>
                <a:ea typeface="Meiryo UI" panose="020B0604030504040204" pitchFamily="50" charset="-128"/>
              </a:rPr>
              <a:t>年間で、平均気温は</a:t>
            </a:r>
            <a:r>
              <a:rPr lang="en-US" altLang="ja-JP" sz="1200" dirty="0">
                <a:latin typeface="Meiryo UI" panose="020B0604030504040204" pitchFamily="50" charset="-128"/>
                <a:ea typeface="Meiryo UI" panose="020B0604030504040204" pitchFamily="50" charset="-128"/>
              </a:rPr>
              <a:t>0.85</a:t>
            </a:r>
            <a:r>
              <a:rPr lang="ja-JP" altLang="en-US" sz="1200" dirty="0">
                <a:latin typeface="Meiryo UI" panose="020B0604030504040204" pitchFamily="50" charset="-128"/>
                <a:ea typeface="Meiryo UI" panose="020B0604030504040204" pitchFamily="50" charset="-128"/>
              </a:rPr>
              <a:t>℃上昇しました。約</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℃弱です。たった</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℃、しかし、世界のあちこちで温暖化の影響と思われることが起きています。」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endParaRPr lang="en-US" altLang="ja-JP" sz="1200" dirty="0">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50000"/>
              </a:lnSpc>
              <a:spcBef>
                <a:spcPts val="2000"/>
              </a:spcBef>
              <a:spcAft>
                <a:spcPts val="0"/>
              </a:spcAft>
              <a:buClrTx/>
              <a:buSzTx/>
              <a:buFontTx/>
              <a:buNone/>
              <a:tabLst/>
              <a:defRPr/>
            </a:pPr>
            <a:r>
              <a:rPr kumimoji="1" lang="en-US" altLang="ja-JP" dirty="0"/>
              <a:t>※</a:t>
            </a:r>
            <a:r>
              <a:rPr kumimoji="1" lang="ja-JP" altLang="en-US" dirty="0"/>
              <a:t>グラフ　気象庁のデータより京都府地球温暖化防止活動推進センターが作成★★？？★★</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2</a:t>
            </a:fld>
            <a:endParaRPr kumimoji="1" lang="ja-JP" altLang="en-US"/>
          </a:p>
        </p:txBody>
      </p:sp>
    </p:spTree>
    <p:extLst>
      <p:ext uri="{BB962C8B-B14F-4D97-AF65-F5344CB8AC3E}">
        <p14:creationId xmlns:p14="http://schemas.microsoft.com/office/powerpoint/2010/main" val="573561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pPr algn="just">
              <a:lnSpc>
                <a:spcPct val="100000"/>
              </a:lnSpc>
              <a:spcBef>
                <a:spcPts val="1500"/>
              </a:spcBef>
            </a:pPr>
            <a:r>
              <a:rPr lang="ja-JP" altLang="en-US" sz="1200" dirty="0">
                <a:latin typeface="Meiryo UI" panose="020B0604030504040204" pitchFamily="50" charset="-128"/>
                <a:ea typeface="Meiryo UI" panose="020B0604030504040204" pitchFamily="50" charset="-128"/>
              </a:rPr>
              <a:t>「いま実際に起こっていることで、温暖化の影響ではないかと思われることについて、見てみましょう。」</a:t>
            </a:r>
            <a:endParaRPr lang="en-US" altLang="ja-JP" sz="1200" dirty="0">
              <a:latin typeface="Meiryo UI" panose="020B0604030504040204" pitchFamily="50" charset="-128"/>
              <a:ea typeface="Meiryo UI" panose="020B0604030504040204" pitchFamily="50" charset="-128"/>
            </a:endParaRPr>
          </a:p>
          <a:p>
            <a:pPr algn="just">
              <a:lnSpc>
                <a:spcPct val="100000"/>
              </a:lnSpc>
              <a:spcBef>
                <a:spcPts val="1500"/>
              </a:spcBef>
            </a:pPr>
            <a:r>
              <a:rPr lang="ja-JP" altLang="en-US" sz="1200" dirty="0">
                <a:latin typeface="Meiryo UI" panose="020B0604030504040204" pitchFamily="50" charset="-128"/>
                <a:ea typeface="Meiryo UI" panose="020B0604030504040204" pitchFamily="50" charset="-128"/>
              </a:rPr>
              <a:t>「これは、</a:t>
            </a:r>
            <a:r>
              <a:rPr lang="en-US" altLang="ja-JP" sz="1200" dirty="0">
                <a:latin typeface="Meiryo UI" panose="020B0604030504040204" pitchFamily="50" charset="-128"/>
                <a:ea typeface="Meiryo UI" panose="020B0604030504040204" pitchFamily="50" charset="-128"/>
              </a:rPr>
              <a:t>2015</a:t>
            </a:r>
            <a:r>
              <a:rPr lang="ja-JP" altLang="en-US" sz="1200" dirty="0">
                <a:latin typeface="Meiryo UI" panose="020B0604030504040204" pitchFamily="50" charset="-128"/>
                <a:ea typeface="Meiryo UI" panose="020B0604030504040204" pitchFamily="50" charset="-128"/>
              </a:rPr>
              <a:t>年に撮影された、スイスのアルプスにあるモルテラッチ氷河です。奥のほうに氷河の先端があるのがわかりますか？　実は、</a:t>
            </a:r>
            <a:r>
              <a:rPr lang="en-US" altLang="ja-JP" sz="1200" dirty="0">
                <a:latin typeface="Meiryo UI" panose="020B0604030504040204" pitchFamily="50" charset="-128"/>
                <a:ea typeface="Meiryo UI" panose="020B0604030504040204" pitchFamily="50" charset="-128"/>
              </a:rPr>
              <a:t>45</a:t>
            </a:r>
            <a:r>
              <a:rPr lang="ja-JP" altLang="en-US" sz="1200" dirty="0">
                <a:latin typeface="Meiryo UI" panose="020B0604030504040204" pitchFamily="50" charset="-128"/>
                <a:ea typeface="Meiryo UI" panose="020B0604030504040204" pitchFamily="50" charset="-128"/>
              </a:rPr>
              <a:t>年前の</a:t>
            </a:r>
            <a:r>
              <a:rPr lang="en-US" altLang="ja-JP" sz="1200" dirty="0">
                <a:latin typeface="Meiryo UI" panose="020B0604030504040204" pitchFamily="50" charset="-128"/>
                <a:ea typeface="Meiryo UI" panose="020B0604030504040204" pitchFamily="50" charset="-128"/>
              </a:rPr>
              <a:t>1970</a:t>
            </a:r>
            <a:r>
              <a:rPr lang="ja-JP" altLang="en-US" sz="1200" dirty="0">
                <a:latin typeface="Meiryo UI" panose="020B0604030504040204" pitchFamily="50" charset="-128"/>
                <a:ea typeface="Meiryo UI" panose="020B0604030504040204" pitchFamily="50" charset="-128"/>
              </a:rPr>
              <a:t>年は、右側の看板のところまで氷河がありました。</a:t>
            </a:r>
            <a:r>
              <a:rPr lang="en-US" altLang="ja-JP" sz="1200" dirty="0">
                <a:latin typeface="Meiryo UI" panose="020B0604030504040204" pitchFamily="50" charset="-128"/>
                <a:ea typeface="Meiryo UI" panose="020B0604030504040204" pitchFamily="50" charset="-128"/>
              </a:rPr>
              <a:t>45</a:t>
            </a:r>
            <a:r>
              <a:rPr lang="ja-JP" altLang="en-US" sz="1200" dirty="0">
                <a:latin typeface="Meiryo UI" panose="020B0604030504040204" pitchFamily="50" charset="-128"/>
                <a:ea typeface="Meiryo UI" panose="020B0604030504040204" pitchFamily="50" charset="-128"/>
              </a:rPr>
              <a:t>年の間に氷が溶け、氷河が短くなったことがわかります。これは、地球温暖化の影響と言えるでしょう。」</a:t>
            </a:r>
            <a:endParaRPr lang="en-US" altLang="ja-JP" sz="1200" dirty="0">
              <a:latin typeface="Meiryo UI" panose="020B0604030504040204" pitchFamily="50" charset="-128"/>
              <a:ea typeface="Meiryo UI" panose="020B0604030504040204" pitchFamily="50" charset="-128"/>
            </a:endParaRPr>
          </a:p>
          <a:p>
            <a:pPr algn="just">
              <a:lnSpc>
                <a:spcPct val="100000"/>
              </a:lnSpc>
              <a:spcBef>
                <a:spcPts val="1500"/>
              </a:spcBef>
            </a:pPr>
            <a:r>
              <a:rPr lang="ja-JP" altLang="en-US" sz="1200" dirty="0">
                <a:latin typeface="Meiryo UI" panose="020B0604030504040204" pitchFamily="50" charset="-128"/>
                <a:ea typeface="Meiryo UI" panose="020B0604030504040204" pitchFamily="50" charset="-128"/>
              </a:rPr>
              <a:t>「氷河が溶けたり崩壊することで、下流の地域に洪水が起こったりします。また氷河がなくなることで、下流の地域で水不足が起こる可能性もあります。」</a:t>
            </a:r>
            <a:endParaRPr lang="en-US" altLang="ja-JP" sz="1200" dirty="0">
              <a:latin typeface="Meiryo UI" panose="020B0604030504040204" pitchFamily="50" charset="-128"/>
              <a:ea typeface="Meiryo UI" panose="020B0604030504040204" pitchFamily="50" charset="-128"/>
            </a:endParaRPr>
          </a:p>
          <a:p>
            <a:pPr algn="just">
              <a:lnSpc>
                <a:spcPct val="100000"/>
              </a:lnSpc>
              <a:spcBef>
                <a:spcPts val="1500"/>
              </a:spcBef>
            </a:pPr>
            <a:endParaRPr lang="en-US" altLang="ja-JP" sz="1200" dirty="0">
              <a:latin typeface="Meiryo UI" panose="020B0604030504040204" pitchFamily="50" charset="-128"/>
              <a:ea typeface="Meiryo UI" panose="020B0604030504040204" pitchFamily="50" charset="-128"/>
            </a:endParaRPr>
          </a:p>
          <a:p>
            <a:pPr algn="just">
              <a:lnSpc>
                <a:spcPct val="100000"/>
              </a:lnSpc>
              <a:spcBef>
                <a:spcPts val="15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写真撮影：京都府地球温暖化防止活動推進センター（木原浩貴）</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3</a:t>
            </a:fld>
            <a:endParaRPr kumimoji="1" lang="ja-JP" altLang="en-US"/>
          </a:p>
        </p:txBody>
      </p:sp>
    </p:spTree>
    <p:extLst>
      <p:ext uri="{BB962C8B-B14F-4D97-AF65-F5344CB8AC3E}">
        <p14:creationId xmlns:p14="http://schemas.microsoft.com/office/powerpoint/2010/main" val="555625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pPr algn="just">
              <a:lnSpc>
                <a:spcPct val="100000"/>
              </a:lnSpc>
              <a:spcBef>
                <a:spcPts val="1500"/>
              </a:spcBef>
            </a:pPr>
            <a:r>
              <a:rPr lang="ja-JP" altLang="en-US" sz="1200" dirty="0">
                <a:latin typeface="Meiryo UI" panose="020B0604030504040204" pitchFamily="50" charset="-128"/>
                <a:ea typeface="Meiryo UI" panose="020B0604030504040204" pitchFamily="50" charset="-128"/>
              </a:rPr>
              <a:t>「日本でもさまざまな影響が見られます。これは</a:t>
            </a:r>
            <a:r>
              <a:rPr lang="en-US" altLang="ja-JP" sz="1200" dirty="0">
                <a:latin typeface="Meiryo UI" panose="020B0604030504040204" pitchFamily="50" charset="-128"/>
                <a:ea typeface="Meiryo UI" panose="020B0604030504040204" pitchFamily="50" charset="-128"/>
              </a:rPr>
              <a:t>2017</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月に、京都府舞鶴市で撮影されました。この辺りの地域だけ突然の大雨が降り（局地的豪雨）、短い時間で道路が水につかってしまったのです。」</a:t>
            </a:r>
            <a:endParaRPr lang="en-US" altLang="ja-JP" sz="1200" dirty="0">
              <a:latin typeface="Meiryo UI" panose="020B0604030504040204" pitchFamily="50" charset="-128"/>
              <a:ea typeface="Meiryo UI" panose="020B0604030504040204" pitchFamily="50" charset="-128"/>
            </a:endParaRPr>
          </a:p>
          <a:p>
            <a:pPr algn="just">
              <a:lnSpc>
                <a:spcPct val="100000"/>
              </a:lnSpc>
              <a:spcBef>
                <a:spcPts val="1500"/>
              </a:spcBef>
            </a:pPr>
            <a:r>
              <a:rPr lang="ja-JP" altLang="en-US" sz="1200" dirty="0">
                <a:latin typeface="Meiryo UI" panose="020B0604030504040204" pitchFamily="50" charset="-128"/>
                <a:ea typeface="Meiryo UI" panose="020B0604030504040204" pitchFamily="50" charset="-128"/>
              </a:rPr>
              <a:t>「一回一回の台風や集中豪雨が、温暖化の影響であると言い切ることはできません。しかし日本では、こうした大雨（日降水量</a:t>
            </a:r>
            <a:r>
              <a:rPr lang="en-US" altLang="ja-JP" sz="1200" dirty="0">
                <a:latin typeface="Meiryo UI" panose="020B0604030504040204" pitchFamily="50" charset="-128"/>
                <a:ea typeface="Meiryo UI" panose="020B0604030504040204" pitchFamily="50" charset="-128"/>
              </a:rPr>
              <a:t>400mm</a:t>
            </a:r>
            <a:r>
              <a:rPr lang="ja-JP" altLang="en-US" sz="1200" dirty="0">
                <a:latin typeface="Meiryo UI" panose="020B0604030504040204" pitchFamily="50" charset="-128"/>
                <a:ea typeface="Meiryo UI" panose="020B0604030504040204" pitchFamily="50" charset="-128"/>
              </a:rPr>
              <a:t>以上）の発生する回数が増える傾向にあります。これは、科学的な予測と一致しています。」</a:t>
            </a:r>
            <a:endParaRPr lang="en-US" altLang="ja-JP" sz="1200" dirty="0">
              <a:latin typeface="Meiryo UI" panose="020B0604030504040204" pitchFamily="50" charset="-128"/>
              <a:ea typeface="Meiryo UI" panose="020B0604030504040204" pitchFamily="50" charset="-128"/>
            </a:endParaRPr>
          </a:p>
          <a:p>
            <a:pPr algn="just">
              <a:lnSpc>
                <a:spcPct val="100000"/>
              </a:lnSpc>
              <a:spcBef>
                <a:spcPts val="1500"/>
              </a:spcBef>
            </a:pPr>
            <a:endParaRPr lang="en-US" altLang="ja-JP" sz="1200" dirty="0">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1500"/>
              </a:spcBef>
              <a:spcAft>
                <a:spcPts val="0"/>
              </a:spcAft>
              <a:buClrTx/>
              <a:buSzTx/>
              <a:buFontTx/>
              <a:buNone/>
              <a:tabLst/>
              <a:defRPr/>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写真撮影：京都府地球温暖化防止活動推進センター（木原浩貴）</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4</a:t>
            </a:fld>
            <a:endParaRPr kumimoji="1" lang="ja-JP" altLang="en-US"/>
          </a:p>
        </p:txBody>
      </p:sp>
    </p:spTree>
    <p:extLst>
      <p:ext uri="{BB962C8B-B14F-4D97-AF65-F5344CB8AC3E}">
        <p14:creationId xmlns:p14="http://schemas.microsoft.com/office/powerpoint/2010/main" val="4192376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次に、地球温暖化が起こるメカニズムについて説明します。地球上の大気には、もともと温室効果ガスが含まれています。温室効果ガスは植物を育てる温室（ビニールハウス）のように、光は通すけど熱は逃がしにくい性質を持っています（左図）。最近、この温室効果ガスが増加することで、温暖化が進んできているのです（右図）。」</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「人間が出す温室効果ガスの中で、最も温暖化に影響を与えているのは二酸化炭素（</a:t>
            </a:r>
            <a:r>
              <a:rPr lang="en-US" altLang="ja-JP" sz="1200" dirty="0">
                <a:latin typeface="Meiryo UI" panose="020B0604030504040204" pitchFamily="50" charset="-128"/>
                <a:ea typeface="Meiryo UI" panose="020B0604030504040204" pitchFamily="50" charset="-128"/>
              </a:rPr>
              <a:t>CO</a:t>
            </a:r>
            <a:r>
              <a:rPr lang="en-US" altLang="ja-JP" sz="10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）です。産業革命前は、大気中の二酸化炭素濃度は約</a:t>
            </a:r>
            <a:r>
              <a:rPr lang="en-US" altLang="ja-JP" sz="1200" dirty="0">
                <a:latin typeface="Meiryo UI" panose="020B0604030504040204" pitchFamily="50" charset="-128"/>
                <a:ea typeface="Meiryo UI" panose="020B0604030504040204" pitchFamily="50" charset="-128"/>
              </a:rPr>
              <a:t>280ppm</a:t>
            </a:r>
            <a:r>
              <a:rPr lang="ja-JP" altLang="en-US" sz="1200" dirty="0" err="1">
                <a:latin typeface="Meiryo UI" panose="020B0604030504040204" pitchFamily="50" charset="-128"/>
                <a:ea typeface="Meiryo UI" panose="020B0604030504040204" pitchFamily="50" charset="-128"/>
              </a:rPr>
              <a:t>で</a:t>
            </a:r>
            <a:r>
              <a:rPr lang="ja-JP" altLang="en-US" sz="1200" dirty="0">
                <a:latin typeface="Meiryo UI" panose="020B0604030504040204" pitchFamily="50" charset="-128"/>
                <a:ea typeface="Meiryo UI" panose="020B0604030504040204" pitchFamily="50" charset="-128"/>
              </a:rPr>
              <a:t>したが、産業革命以降の人間の活動が原因で、現在は約</a:t>
            </a:r>
            <a:r>
              <a:rPr lang="en-US" altLang="ja-JP" sz="1200" dirty="0">
                <a:latin typeface="Meiryo UI" panose="020B0604030504040204" pitchFamily="50" charset="-128"/>
                <a:ea typeface="Meiryo UI" panose="020B0604030504040204" pitchFamily="50" charset="-128"/>
              </a:rPr>
              <a:t>400ppm</a:t>
            </a:r>
            <a:r>
              <a:rPr lang="ja-JP" altLang="en-US" sz="1200" dirty="0" err="1">
                <a:latin typeface="Meiryo UI" panose="020B0604030504040204" pitchFamily="50" charset="-128"/>
                <a:ea typeface="Meiryo UI" panose="020B0604030504040204" pitchFamily="50" charset="-128"/>
              </a:rPr>
              <a:t>にまで</a:t>
            </a:r>
            <a:r>
              <a:rPr lang="ja-JP" altLang="en-US" sz="1200" dirty="0">
                <a:latin typeface="Meiryo UI" panose="020B0604030504040204" pitchFamily="50" charset="-128"/>
                <a:ea typeface="Meiryo UI" panose="020B0604030504040204" pitchFamily="50" charset="-128"/>
              </a:rPr>
              <a:t>上昇しています。」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endParaRPr lang="ja-JP" altLang="en-US" sz="1200" dirty="0">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参考</a:t>
            </a:r>
            <a:r>
              <a:rPr lang="en-US" altLang="ja-JP" sz="1200" dirty="0">
                <a:solidFill>
                  <a:srgbClr val="0070C0"/>
                </a:solidFill>
                <a:latin typeface="Meiryo UI" panose="020B0604030504040204" pitchFamily="50" charset="-128"/>
                <a:ea typeface="Meiryo UI" panose="020B0604030504040204" pitchFamily="50" charset="-128"/>
              </a:rPr>
              <a:t>】</a:t>
            </a:r>
          </a:p>
          <a:p>
            <a:pPr algn="just">
              <a:lnSpc>
                <a:spcPct val="150000"/>
              </a:lnSpc>
              <a:spcBef>
                <a:spcPts val="2000"/>
              </a:spcBef>
            </a:pPr>
            <a:r>
              <a:rPr lang="ja-JP" altLang="en-US" sz="1200" dirty="0">
                <a:solidFill>
                  <a:srgbClr val="0070C0"/>
                </a:solidFill>
                <a:latin typeface="Meiryo UI" panose="020B0604030504040204" pitchFamily="50" charset="-128"/>
                <a:ea typeface="Meiryo UI" panose="020B0604030504040204" pitchFamily="50" charset="-128"/>
              </a:rPr>
              <a:t>温室効果ガスがあることにより、地球の平均気温は約</a:t>
            </a:r>
            <a:r>
              <a:rPr lang="en-US" altLang="ja-JP" sz="1200" dirty="0">
                <a:solidFill>
                  <a:srgbClr val="0070C0"/>
                </a:solidFill>
                <a:latin typeface="Meiryo UI" panose="020B0604030504040204" pitchFamily="50" charset="-128"/>
                <a:ea typeface="Meiryo UI" panose="020B0604030504040204" pitchFamily="50" charset="-128"/>
              </a:rPr>
              <a:t>14℃</a:t>
            </a:r>
            <a:r>
              <a:rPr lang="ja-JP" altLang="en-US" sz="1200" dirty="0">
                <a:solidFill>
                  <a:srgbClr val="0070C0"/>
                </a:solidFill>
                <a:latin typeface="Meiryo UI" panose="020B0604030504040204" pitchFamily="50" charset="-128"/>
                <a:ea typeface="Meiryo UI" panose="020B0604030504040204" pitchFamily="50" charset="-128"/>
              </a:rPr>
              <a:t>に保たれています。もし温室効果ガスがなかった場合、地球の表面温度は氷点下</a:t>
            </a:r>
            <a:r>
              <a:rPr lang="en-US" altLang="ja-JP" sz="1200" dirty="0">
                <a:solidFill>
                  <a:srgbClr val="0070C0"/>
                </a:solidFill>
                <a:latin typeface="Meiryo UI" panose="020B0604030504040204" pitchFamily="50" charset="-128"/>
                <a:ea typeface="Meiryo UI" panose="020B0604030504040204" pitchFamily="50" charset="-128"/>
              </a:rPr>
              <a:t>19℃</a:t>
            </a:r>
            <a:r>
              <a:rPr lang="ja-JP" altLang="en-US" sz="1200" dirty="0">
                <a:solidFill>
                  <a:srgbClr val="0070C0"/>
                </a:solidFill>
                <a:latin typeface="Meiryo UI" panose="020B0604030504040204" pitchFamily="50" charset="-128"/>
                <a:ea typeface="Meiryo UI" panose="020B0604030504040204" pitchFamily="50" charset="-128"/>
              </a:rPr>
              <a:t>になると言われています。（気象庁ホームページより）</a:t>
            </a:r>
            <a:endParaRPr lang="en-US" altLang="ja-JP" sz="1200" dirty="0">
              <a:solidFill>
                <a:srgbClr val="0070C0"/>
              </a:solidFill>
              <a:latin typeface="Meiryo UI" panose="020B0604030504040204" pitchFamily="50" charset="-128"/>
              <a:ea typeface="Meiryo UI" panose="020B0604030504040204" pitchFamily="50" charset="-128"/>
            </a:endParaRPr>
          </a:p>
          <a:p>
            <a:pPr algn="just">
              <a:lnSpc>
                <a:spcPct val="150000"/>
              </a:lnSpc>
              <a:spcBef>
                <a:spcPts val="2000"/>
              </a:spcBef>
            </a:pPr>
            <a:endParaRPr lang="en-US" altLang="ja-JP" sz="1200" dirty="0">
              <a:solidFill>
                <a:srgbClr val="0070C0"/>
              </a:solidFill>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図：出典：全国地球温暖化防止活動推進センターウェブサイト（</a:t>
            </a:r>
            <a:r>
              <a:rPr lang="en-US" altLang="ja-JP" sz="1200" dirty="0">
                <a:solidFill>
                  <a:srgbClr val="0070C0"/>
                </a:solidFill>
                <a:latin typeface="Meiryo UI" panose="020B0604030504040204" pitchFamily="50" charset="-128"/>
                <a:ea typeface="Meiryo UI" panose="020B0604030504040204" pitchFamily="50" charset="-128"/>
              </a:rPr>
              <a:t>http://www.jccca.org/</a:t>
            </a:r>
            <a:r>
              <a:rPr lang="ja-JP" altLang="en-US" sz="1200" dirty="0">
                <a:solidFill>
                  <a:srgbClr val="0070C0"/>
                </a:solidFill>
                <a:latin typeface="Meiryo UI" panose="020B0604030504040204" pitchFamily="50" charset="-128"/>
                <a:ea typeface="Meiryo UI" panose="020B0604030504040204" pitchFamily="50" charset="-128"/>
              </a:rPr>
              <a:t>）より</a:t>
            </a:r>
            <a:endParaRPr lang="ja-JP" altLang="en-US"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5</a:t>
            </a:fld>
            <a:endParaRPr kumimoji="1" lang="ja-JP" altLang="en-US"/>
          </a:p>
        </p:txBody>
      </p:sp>
    </p:spTree>
    <p:extLst>
      <p:ext uri="{BB962C8B-B14F-4D97-AF65-F5344CB8AC3E}">
        <p14:creationId xmlns:p14="http://schemas.microsoft.com/office/powerpoint/2010/main" val="3216315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「このままあまり対策をせず、今までと同じぐらいの量の二酸化炭素を排出し続けると、</a:t>
            </a:r>
            <a:r>
              <a:rPr lang="en-US" altLang="ja-JP" sz="1200" dirty="0">
                <a:latin typeface="Meiryo UI" panose="020B0604030504040204" pitchFamily="50" charset="-128"/>
                <a:ea typeface="Meiryo UI" panose="020B0604030504040204" pitchFamily="50" charset="-128"/>
              </a:rPr>
              <a:t>2100</a:t>
            </a:r>
            <a:r>
              <a:rPr lang="ja-JP" altLang="en-US" sz="1200" dirty="0">
                <a:latin typeface="Meiryo UI" panose="020B0604030504040204" pitchFamily="50" charset="-128"/>
                <a:ea typeface="Meiryo UI" panose="020B0604030504040204" pitchFamily="50" charset="-128"/>
              </a:rPr>
              <a:t>年頃には地球上の平均気温が</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くらい上がってしまうと言われています（赤いグラフ）。しかし、これから地球温暖化対策を最大限しっかり取り組んだ場合、気温の上昇をある程度で安定させられる可能性もあります（青いグラフ）。」</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IPCC</a:t>
            </a:r>
            <a:r>
              <a:rPr lang="ja-JP" altLang="en-US" sz="1200" dirty="0">
                <a:latin typeface="Meiryo UI" panose="020B0604030504040204" pitchFamily="50" charset="-128"/>
                <a:ea typeface="Meiryo UI" panose="020B0604030504040204" pitchFamily="50" charset="-128"/>
              </a:rPr>
              <a:t>（国連気候変動に関する政府間パネル　</a:t>
            </a:r>
            <a:r>
              <a:rPr lang="en-US" altLang="ja-JP" sz="1200" dirty="0">
                <a:latin typeface="Meiryo UI" panose="020B0604030504040204" pitchFamily="50" charset="-128"/>
                <a:ea typeface="Meiryo UI" panose="020B0604030504040204" pitchFamily="50" charset="-128"/>
              </a:rPr>
              <a:t>Intergovernmental Panel on Climate Change</a:t>
            </a:r>
            <a:r>
              <a:rPr lang="ja-JP" altLang="en-US" sz="1200" dirty="0">
                <a:latin typeface="Meiryo UI" panose="020B0604030504040204" pitchFamily="50" charset="-128"/>
                <a:ea typeface="Meiryo UI" panose="020B0604030504040204" pitchFamily="50" charset="-128"/>
              </a:rPr>
              <a:t>）は、温暖化が進行すると、自然界や人間社会の適応の限界を超える可能性があること、また、効果的な対策を早期に行うことで、経済的な損失等も少なくてすむことを指摘しています。」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endParaRPr lang="en-US" altLang="ja-JP" sz="1200" dirty="0">
              <a:solidFill>
                <a:srgbClr val="0070C0"/>
              </a:solidFill>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グラフ：</a:t>
            </a:r>
            <a:r>
              <a:rPr lang="en-US" altLang="ja-JP" sz="1200" dirty="0">
                <a:solidFill>
                  <a:srgbClr val="0070C0"/>
                </a:solidFill>
                <a:latin typeface="Meiryo UI" panose="020B0604030504040204" pitchFamily="50" charset="-128"/>
                <a:ea typeface="Meiryo UI" panose="020B0604030504040204" pitchFamily="50" charset="-128"/>
              </a:rPr>
              <a:t>IPCC</a:t>
            </a:r>
            <a:r>
              <a:rPr lang="ja-JP" altLang="en-US" sz="1200" dirty="0">
                <a:solidFill>
                  <a:srgbClr val="0070C0"/>
                </a:solidFill>
                <a:latin typeface="Meiryo UI" panose="020B0604030504040204" pitchFamily="50" charset="-128"/>
                <a:ea typeface="Meiryo UI" panose="020B0604030504040204" pitchFamily="50" charset="-128"/>
              </a:rPr>
              <a:t>第</a:t>
            </a:r>
            <a:r>
              <a:rPr lang="en-US" altLang="ja-JP" sz="1200" dirty="0">
                <a:solidFill>
                  <a:srgbClr val="0070C0"/>
                </a:solidFill>
                <a:latin typeface="Meiryo UI" panose="020B0604030504040204" pitchFamily="50" charset="-128"/>
                <a:ea typeface="Meiryo UI" panose="020B0604030504040204" pitchFamily="50" charset="-128"/>
              </a:rPr>
              <a:t>5</a:t>
            </a:r>
            <a:r>
              <a:rPr lang="ja-JP" altLang="en-US" sz="1200" dirty="0">
                <a:solidFill>
                  <a:srgbClr val="0070C0"/>
                </a:solidFill>
                <a:latin typeface="Meiryo UI" panose="020B0604030504040204" pitchFamily="50" charset="-128"/>
                <a:ea typeface="Meiryo UI" panose="020B0604030504040204" pitchFamily="50" charset="-128"/>
              </a:rPr>
              <a:t>次評価報告書をもとに京都府地球温暖化防止活動推進センターが作成</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6</a:t>
            </a:fld>
            <a:endParaRPr kumimoji="1" lang="ja-JP" altLang="en-US"/>
          </a:p>
        </p:txBody>
      </p:sp>
    </p:spTree>
    <p:extLst>
      <p:ext uri="{BB962C8B-B14F-4D97-AF65-F5344CB8AC3E}">
        <p14:creationId xmlns:p14="http://schemas.microsoft.com/office/powerpoint/2010/main" val="754990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参考</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もしインターネットを使用することができる環境であれば、動画を活用することもできます。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YouTube</a:t>
            </a:r>
            <a:r>
              <a:rPr kumimoji="1" lang="ja-JP" altLang="en-US" dirty="0"/>
              <a:t>　環境省チャンネル「気候変動（地球温暖化）による気温の将来予測の比較」</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en-US" altLang="ja-JP" dirty="0"/>
              <a:t>https://www.youtube.com/watch?v=4flssBmr1nE</a:t>
            </a:r>
          </a:p>
          <a:p>
            <a:endParaRPr kumimoji="1" lang="en-US" altLang="ja-JP" dirty="0"/>
          </a:p>
          <a:p>
            <a:r>
              <a:rPr kumimoji="1" lang="ja-JP" altLang="en-US" dirty="0"/>
              <a:t>・左側が、前スライドの青いグラフ（最大限の対策を行った場合のシュミレーション）、右側が赤いグラフ（現在程度の対策を行った場合のシュミレーション）です。</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7</a:t>
            </a:fld>
            <a:endParaRPr kumimoji="1" lang="ja-JP" altLang="en-US"/>
          </a:p>
        </p:txBody>
      </p:sp>
    </p:spTree>
    <p:extLst>
      <p:ext uri="{BB962C8B-B14F-4D97-AF65-F5344CB8AC3E}">
        <p14:creationId xmlns:p14="http://schemas.microsoft.com/office/powerpoint/2010/main" val="2358916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ct val="150000"/>
              </a:lnSpc>
              <a:spcBef>
                <a:spcPts val="20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声かけの例</a:t>
            </a:r>
            <a:r>
              <a:rPr lang="en-US" altLang="ja-JP" sz="1200" dirty="0">
                <a:latin typeface="Meiryo UI" panose="020B0604030504040204" pitchFamily="50" charset="-128"/>
                <a:ea typeface="Meiryo UI" panose="020B0604030504040204" pitchFamily="50" charset="-128"/>
              </a:rPr>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「このまま地球温暖化が進むと、今後、様々な影響が現れると予想されています。」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イラスト</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今までより雨が降らなくなって、とても乾燥してしまったり、</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イラスト</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台風が大型化したり集中豪雨が増えたり、</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イラスト</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今までにないほど気温が上がる「猛暑」になったりなど、極端な気候になると言われています。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イラスト</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私たち人間の健康にも被害が出るようになる可能性があります。夏が暑すぎて熱中症になってしまう人が増えたり、今まで南の国にしかなかった病気が流行するようになったりすると言われています。また、</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イラスト</a:t>
            </a:r>
            <a:r>
              <a:rPr lang="en-US" altLang="ja-JP" sz="1200" dirty="0">
                <a:latin typeface="Meiryo UI" panose="020B0604030504040204" pitchFamily="50" charset="-128"/>
                <a:ea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rPr>
              <a:t>急な気候の変化に、植物の体が追い付けず、農作物が上手に育たなくなり、食べ物が足りない地域が多くなる可能性もあります。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「つまり、地球温暖化問題は、多くの人間の命に関わる問題なのです。」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endParaRPr lang="en-US" altLang="ja-JP" sz="1200" dirty="0">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50000"/>
              </a:lnSpc>
              <a:spcBef>
                <a:spcPts val="2000"/>
              </a:spcBef>
              <a:spcAft>
                <a:spcPts val="0"/>
              </a:spcAft>
              <a:buClrTx/>
              <a:buSzTx/>
              <a:buFontTx/>
              <a:buNone/>
              <a:tabLst/>
              <a:defRPr/>
            </a:pPr>
            <a:r>
              <a:rPr kumimoji="1" lang="en-US" altLang="ja-JP" dirty="0"/>
              <a:t>※</a:t>
            </a:r>
            <a:r>
              <a:rPr kumimoji="1" lang="ja-JP" altLang="en-US" dirty="0"/>
              <a:t>出典：環境省「地球温暖化パネル」</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8</a:t>
            </a:fld>
            <a:endParaRPr kumimoji="1" lang="ja-JP" altLang="en-US"/>
          </a:p>
        </p:txBody>
      </p:sp>
    </p:spTree>
    <p:extLst>
      <p:ext uri="{BB962C8B-B14F-4D97-AF65-F5344CB8AC3E}">
        <p14:creationId xmlns:p14="http://schemas.microsoft.com/office/powerpoint/2010/main" val="3975059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「どれくらい気温が上がるかは、人間が出す二酸化炭素などの総量（これまでに出してきた量＋これから出す量）によることがわかってきました。」</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「二酸化炭素の総排出量が約</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兆トンに達すると、産業革命以降の気温上昇が</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に達してしまうと予想されています。そして現在までに、わたしたち人間の活動によって</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兆トンが排出されています。今後もここ数年と同じ量の排出が続くと、だいたい</a:t>
            </a:r>
            <a:r>
              <a:rPr lang="en-US" altLang="ja-JP" sz="1200" dirty="0">
                <a:latin typeface="Meiryo UI" panose="020B0604030504040204" pitchFamily="50" charset="-128"/>
                <a:ea typeface="Meiryo UI" panose="020B0604030504040204" pitchFamily="50" charset="-128"/>
              </a:rPr>
              <a:t>2040</a:t>
            </a:r>
            <a:r>
              <a:rPr lang="ja-JP" altLang="en-US" sz="1200" dirty="0">
                <a:latin typeface="Meiryo UI" panose="020B0604030504040204" pitchFamily="50" charset="-128"/>
                <a:ea typeface="Meiryo UI" panose="020B0604030504040204" pitchFamily="50" charset="-128"/>
              </a:rPr>
              <a:t>年頃には</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兆トンに達してしまうと言われています。」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「今後気温の上昇を止めるためには、 総量をこれ以上増やさないようにしないといけません。一刻も早く、二酸化炭素を出す量を</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ゼロ</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にしなければならないのです。」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endParaRPr lang="en-US" altLang="ja-JP" sz="1200" dirty="0">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50000"/>
              </a:lnSpc>
              <a:spcBef>
                <a:spcPts val="2000"/>
              </a:spcBef>
              <a:spcAft>
                <a:spcPts val="0"/>
              </a:spcAft>
              <a:buClrTx/>
              <a:buSzTx/>
              <a:buFontTx/>
              <a:buNone/>
              <a:tabLst/>
              <a:defRPr/>
            </a:pP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グラフ：</a:t>
            </a:r>
            <a:r>
              <a:rPr lang="en-US" altLang="ja-JP" sz="1200" dirty="0">
                <a:solidFill>
                  <a:srgbClr val="0070C0"/>
                </a:solidFill>
                <a:latin typeface="Meiryo UI" panose="020B0604030504040204" pitchFamily="50" charset="-128"/>
                <a:ea typeface="Meiryo UI" panose="020B0604030504040204" pitchFamily="50" charset="-128"/>
              </a:rPr>
              <a:t>IPCC</a:t>
            </a:r>
            <a:r>
              <a:rPr lang="ja-JP" altLang="en-US" sz="1200" dirty="0">
                <a:solidFill>
                  <a:srgbClr val="0070C0"/>
                </a:solidFill>
                <a:latin typeface="Meiryo UI" panose="020B0604030504040204" pitchFamily="50" charset="-128"/>
                <a:ea typeface="Meiryo UI" panose="020B0604030504040204" pitchFamily="50" charset="-128"/>
              </a:rPr>
              <a:t>第</a:t>
            </a:r>
            <a:r>
              <a:rPr lang="en-US" altLang="ja-JP" sz="1200" dirty="0">
                <a:solidFill>
                  <a:srgbClr val="0070C0"/>
                </a:solidFill>
                <a:latin typeface="Meiryo UI" panose="020B0604030504040204" pitchFamily="50" charset="-128"/>
                <a:ea typeface="Meiryo UI" panose="020B0604030504040204" pitchFamily="50" charset="-128"/>
              </a:rPr>
              <a:t>5</a:t>
            </a:r>
            <a:r>
              <a:rPr lang="ja-JP" altLang="en-US" sz="1200" dirty="0">
                <a:solidFill>
                  <a:srgbClr val="0070C0"/>
                </a:solidFill>
                <a:latin typeface="Meiryo UI" panose="020B0604030504040204" pitchFamily="50" charset="-128"/>
                <a:ea typeface="Meiryo UI" panose="020B0604030504040204" pitchFamily="50" charset="-128"/>
              </a:rPr>
              <a:t>次評価報告書をもとに京都府地球温暖化防止活動推進センターが作成</a:t>
            </a:r>
            <a:endParaRPr lang="ja-JP" altLang="en-US"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9</a:t>
            </a:fld>
            <a:endParaRPr kumimoji="1" lang="ja-JP" altLang="en-US"/>
          </a:p>
        </p:txBody>
      </p:sp>
    </p:spTree>
    <p:extLst>
      <p:ext uri="{BB962C8B-B14F-4D97-AF65-F5344CB8AC3E}">
        <p14:creationId xmlns:p14="http://schemas.microsoft.com/office/powerpoint/2010/main" val="581338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9CF9523-E3B5-416B-9CE5-F7907EA0484E}" type="datetimeFigureOut">
              <a:rPr kumimoji="1" lang="ja-JP" altLang="en-US" smtClean="0"/>
              <a:t>2018/2/20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1647962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9CF9523-E3B5-416B-9CE5-F7907EA0484E}" type="datetimeFigureOut">
              <a:rPr kumimoji="1" lang="ja-JP" altLang="en-US" smtClean="0"/>
              <a:t>2018/2/20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2359646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9CF9523-E3B5-416B-9CE5-F7907EA0484E}" type="datetimeFigureOut">
              <a:rPr kumimoji="1" lang="ja-JP" altLang="en-US" smtClean="0"/>
              <a:t>2018/2/20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1103180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各ページレイアウト">
    <p:spTree>
      <p:nvGrpSpPr>
        <p:cNvPr id="1" name=""/>
        <p:cNvGrpSpPr/>
        <p:nvPr/>
      </p:nvGrpSpPr>
      <p:grpSpPr>
        <a:xfrm>
          <a:off x="0" y="0"/>
          <a:ext cx="0" cy="0"/>
          <a:chOff x="0" y="0"/>
          <a:chExt cx="0" cy="0"/>
        </a:xfrm>
      </p:grpSpPr>
      <p:sp>
        <p:nvSpPr>
          <p:cNvPr id="2" name="スライド番号プレースホルダ 3">
            <a:extLst>
              <a:ext uri="{FF2B5EF4-FFF2-40B4-BE49-F238E27FC236}">
                <a16:creationId xmlns:a16="http://schemas.microsoft.com/office/drawing/2014/main" id="{A8A3A230-3FEC-49A2-B1A5-386A757471EF}"/>
              </a:ext>
            </a:extLst>
          </p:cNvPr>
          <p:cNvSpPr txBox="1">
            <a:spLocks/>
          </p:cNvSpPr>
          <p:nvPr userDrawn="1"/>
        </p:nvSpPr>
        <p:spPr>
          <a:xfrm>
            <a:off x="2488821" y="6445728"/>
            <a:ext cx="4166358" cy="36291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446A1010-6C18-457C-BE7C-075EC13DFFBA}" type="slidenum">
              <a:rPr lang="en-US" altLang="ja-JP" smtClean="0"/>
              <a:pPr algn="ctr">
                <a:defRPr/>
              </a:pPr>
              <a:t>‹#›</a:t>
            </a:fld>
            <a:endParaRPr lang="en-US" altLang="ja-JP" dirty="0"/>
          </a:p>
        </p:txBody>
      </p:sp>
      <p:sp>
        <p:nvSpPr>
          <p:cNvPr id="3" name="Title 1"/>
          <p:cNvSpPr>
            <a:spLocks noGrp="1"/>
          </p:cNvSpPr>
          <p:nvPr>
            <p:ph type="ctrTitle"/>
          </p:nvPr>
        </p:nvSpPr>
        <p:spPr>
          <a:xfrm>
            <a:off x="1843314" y="978072"/>
            <a:ext cx="6910816" cy="737420"/>
          </a:xfrm>
          <a:solidFill>
            <a:srgbClr val="FFFFCC"/>
          </a:solidFill>
        </p:spPr>
        <p:txBody>
          <a:bodyPr anchor="b" anchorCtr="0">
            <a:normAutofit/>
          </a:bodyPr>
          <a:lstStyle>
            <a:lvl1pPr algn="l">
              <a:defRPr sz="3600" b="1">
                <a:latin typeface="Meiryo UI" panose="020B0604030504040204" pitchFamily="50" charset="-128"/>
                <a:ea typeface="Meiryo UI" panose="020B0604030504040204" pitchFamily="50" charset="-128"/>
              </a:defRPr>
            </a:lvl1pPr>
          </a:lstStyle>
          <a:p>
            <a:r>
              <a:rPr lang="ja-JP" altLang="en-US" dirty="0"/>
              <a:t>マスター タイトルの書式設定</a:t>
            </a:r>
            <a:endParaRPr lang="en-US" dirty="0"/>
          </a:p>
        </p:txBody>
      </p:sp>
      <p:grpSp>
        <p:nvGrpSpPr>
          <p:cNvPr id="4" name="グループ化 3">
            <a:extLst>
              <a:ext uri="{FF2B5EF4-FFF2-40B4-BE49-F238E27FC236}">
                <a16:creationId xmlns:a16="http://schemas.microsoft.com/office/drawing/2014/main" id="{3B8F0675-3873-4C48-B0AE-D105F77020A3}"/>
              </a:ext>
            </a:extLst>
          </p:cNvPr>
          <p:cNvGrpSpPr/>
          <p:nvPr userDrawn="1"/>
        </p:nvGrpSpPr>
        <p:grpSpPr>
          <a:xfrm>
            <a:off x="5789283" y="409953"/>
            <a:ext cx="2964847" cy="413568"/>
            <a:chOff x="5789283" y="409953"/>
            <a:chExt cx="2964847" cy="413568"/>
          </a:xfrm>
        </p:grpSpPr>
        <p:sp>
          <p:nvSpPr>
            <p:cNvPr id="5" name="正方形/長方形 4">
              <a:extLst>
                <a:ext uri="{FF2B5EF4-FFF2-40B4-BE49-F238E27FC236}">
                  <a16:creationId xmlns:a16="http://schemas.microsoft.com/office/drawing/2014/main" id="{97BB8AF3-2BCF-4DE9-B7BC-2E27A50B61EF}"/>
                </a:ext>
              </a:extLst>
            </p:cNvPr>
            <p:cNvSpPr>
              <a:spLocks noChangeAspect="1"/>
            </p:cNvSpPr>
            <p:nvPr userDrawn="1"/>
          </p:nvSpPr>
          <p:spPr bwMode="auto">
            <a:xfrm flipH="1">
              <a:off x="5789283" y="409953"/>
              <a:ext cx="414480" cy="413568"/>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a:p>
          </p:txBody>
        </p:sp>
        <p:sp>
          <p:nvSpPr>
            <p:cNvPr id="6" name="正方形/長方形 5">
              <a:extLst>
                <a:ext uri="{FF2B5EF4-FFF2-40B4-BE49-F238E27FC236}">
                  <a16:creationId xmlns:a16="http://schemas.microsoft.com/office/drawing/2014/main" id="{78F93EB2-FD13-445E-B4DB-FC7909360A79}"/>
                </a:ext>
              </a:extLst>
            </p:cNvPr>
            <p:cNvSpPr>
              <a:spLocks noChangeAspect="1"/>
            </p:cNvSpPr>
            <p:nvPr userDrawn="1"/>
          </p:nvSpPr>
          <p:spPr bwMode="auto">
            <a:xfrm flipH="1">
              <a:off x="6299539" y="409953"/>
              <a:ext cx="414480" cy="41356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a:p>
          </p:txBody>
        </p:sp>
        <p:sp>
          <p:nvSpPr>
            <p:cNvPr id="7" name="正方形/長方形 6">
              <a:extLst>
                <a:ext uri="{FF2B5EF4-FFF2-40B4-BE49-F238E27FC236}">
                  <a16:creationId xmlns:a16="http://schemas.microsoft.com/office/drawing/2014/main" id="{8DD954D0-8255-4637-AEDB-B2E99510714F}"/>
                </a:ext>
              </a:extLst>
            </p:cNvPr>
            <p:cNvSpPr>
              <a:spLocks noChangeAspect="1"/>
            </p:cNvSpPr>
            <p:nvPr userDrawn="1"/>
          </p:nvSpPr>
          <p:spPr bwMode="auto">
            <a:xfrm flipH="1">
              <a:off x="6809795" y="409953"/>
              <a:ext cx="414480" cy="413568"/>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2700000" scaled="1"/>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a:p>
          </p:txBody>
        </p:sp>
        <p:sp>
          <p:nvSpPr>
            <p:cNvPr id="8" name="正方形/長方形 7">
              <a:extLst>
                <a:ext uri="{FF2B5EF4-FFF2-40B4-BE49-F238E27FC236}">
                  <a16:creationId xmlns:a16="http://schemas.microsoft.com/office/drawing/2014/main" id="{D592AA86-F547-4623-8C55-72B70D6B7FA2}"/>
                </a:ext>
              </a:extLst>
            </p:cNvPr>
            <p:cNvSpPr>
              <a:spLocks noChangeAspect="1"/>
            </p:cNvSpPr>
            <p:nvPr userDrawn="1"/>
          </p:nvSpPr>
          <p:spPr bwMode="auto">
            <a:xfrm flipH="1">
              <a:off x="7320051" y="409953"/>
              <a:ext cx="414480" cy="413568"/>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a:p>
          </p:txBody>
        </p:sp>
        <p:sp>
          <p:nvSpPr>
            <p:cNvPr id="9" name="正方形/長方形 8">
              <a:extLst>
                <a:ext uri="{FF2B5EF4-FFF2-40B4-BE49-F238E27FC236}">
                  <a16:creationId xmlns:a16="http://schemas.microsoft.com/office/drawing/2014/main" id="{037BA921-4187-4465-9E1F-32CBB8BBC03E}"/>
                </a:ext>
              </a:extLst>
            </p:cNvPr>
            <p:cNvSpPr>
              <a:spLocks noChangeAspect="1"/>
            </p:cNvSpPr>
            <p:nvPr userDrawn="1"/>
          </p:nvSpPr>
          <p:spPr bwMode="auto">
            <a:xfrm flipH="1">
              <a:off x="7830307" y="409953"/>
              <a:ext cx="414480" cy="413568"/>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a:p>
          </p:txBody>
        </p:sp>
        <p:sp>
          <p:nvSpPr>
            <p:cNvPr id="10" name="正方形/長方形 9">
              <a:extLst>
                <a:ext uri="{FF2B5EF4-FFF2-40B4-BE49-F238E27FC236}">
                  <a16:creationId xmlns:a16="http://schemas.microsoft.com/office/drawing/2014/main" id="{A05E88AC-5684-46C6-93F7-0F957E06C139}"/>
                </a:ext>
              </a:extLst>
            </p:cNvPr>
            <p:cNvSpPr>
              <a:spLocks noChangeAspect="1"/>
            </p:cNvSpPr>
            <p:nvPr userDrawn="1"/>
          </p:nvSpPr>
          <p:spPr bwMode="auto">
            <a:xfrm flipH="1">
              <a:off x="8340563" y="409953"/>
              <a:ext cx="413567" cy="413568"/>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a:p>
          </p:txBody>
        </p:sp>
      </p:grpSp>
    </p:spTree>
    <p:extLst>
      <p:ext uri="{BB962C8B-B14F-4D97-AF65-F5344CB8AC3E}">
        <p14:creationId xmlns:p14="http://schemas.microsoft.com/office/powerpoint/2010/main" val="150999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E51E9AC4-4608-1348-8A0E-C037F663380C}" type="datetime1">
              <a:rPr lang="ja-JP" altLang="en-US"/>
              <a:pPr>
                <a:defRPr/>
              </a:pPr>
              <a:t>2018/2/20</a:t>
            </a:fld>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CF72063F-666B-B140-AFE6-9C7589917405}" type="slidenum">
              <a:rPr lang="ja-JP" altLang="en-US"/>
              <a:pPr>
                <a:defRPr/>
              </a:pPr>
              <a:t>‹#›</a:t>
            </a:fld>
            <a:endParaRPr lang="en-US" altLang="ja-JP" dirty="0"/>
          </a:p>
        </p:txBody>
      </p:sp>
    </p:spTree>
    <p:extLst>
      <p:ext uri="{BB962C8B-B14F-4D97-AF65-F5344CB8AC3E}">
        <p14:creationId xmlns:p14="http://schemas.microsoft.com/office/powerpoint/2010/main" val="3295254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42717D3-FE7D-4E8F-8113-334B97E67AC6}"/>
              </a:ext>
            </a:extLst>
          </p:cNvPr>
          <p:cNvSpPr>
            <a:spLocks noChangeAspect="1"/>
          </p:cNvSpPr>
          <p:nvPr userDrawn="1"/>
        </p:nvSpPr>
        <p:spPr bwMode="auto">
          <a:xfrm>
            <a:off x="344609" y="307339"/>
            <a:ext cx="1080000" cy="10800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7" name="Title 1"/>
          <p:cNvSpPr>
            <a:spLocks noGrp="1"/>
          </p:cNvSpPr>
          <p:nvPr>
            <p:ph type="ctrTitle"/>
          </p:nvPr>
        </p:nvSpPr>
        <p:spPr>
          <a:xfrm>
            <a:off x="1547037" y="307339"/>
            <a:ext cx="7200000" cy="1080000"/>
          </a:xfrm>
          <a:solidFill>
            <a:srgbClr val="FFFFCC"/>
          </a:solidFill>
        </p:spPr>
        <p:txBody>
          <a:bodyPr anchor="ctr" anchorCtr="0">
            <a:normAutofit/>
          </a:bodyPr>
          <a:lstStyle>
            <a:lvl1pPr algn="ctr">
              <a:defRPr sz="3600" b="1">
                <a:latin typeface="Meiryo UI" panose="020B0604030504040204" pitchFamily="50" charset="-128"/>
                <a:ea typeface="Meiryo UI" panose="020B0604030504040204" pitchFamily="50" charset="-128"/>
              </a:defRPr>
            </a:lvl1pPr>
          </a:lstStyle>
          <a:p>
            <a:r>
              <a:rPr lang="ja-JP" altLang="en-US" dirty="0"/>
              <a:t>マスター タイトルの書式設定</a:t>
            </a:r>
            <a:endParaRPr lang="en-US" dirty="0"/>
          </a:p>
        </p:txBody>
      </p:sp>
      <p:pic>
        <p:nvPicPr>
          <p:cNvPr id="4" name="図 8">
            <a:extLst>
              <a:ext uri="{FF2B5EF4-FFF2-40B4-BE49-F238E27FC236}">
                <a16:creationId xmlns:a16="http://schemas.microsoft.com/office/drawing/2014/main" id="{3ABB2ED2-B68D-49FF-92FD-F4ECFB39ADB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7695" y="535518"/>
            <a:ext cx="977626" cy="63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84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9CF9523-E3B5-416B-9CE5-F7907EA0484E}" type="datetimeFigureOut">
              <a:rPr kumimoji="1" lang="ja-JP" altLang="en-US" smtClean="0"/>
              <a:t>2018/2/20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3775410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9CF9523-E3B5-416B-9CE5-F7907EA0484E}" type="datetimeFigureOut">
              <a:rPr kumimoji="1" lang="ja-JP" altLang="en-US" smtClean="0"/>
              <a:t>2018/2/20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1375986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9CF9523-E3B5-416B-9CE5-F7907EA0484E}" type="datetimeFigureOut">
              <a:rPr kumimoji="1" lang="ja-JP" altLang="en-US" smtClean="0"/>
              <a:t>2018/2/20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1930238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9CF9523-E3B5-416B-9CE5-F7907EA0484E}" type="datetimeFigureOut">
              <a:rPr kumimoji="1" lang="ja-JP" altLang="en-US" smtClean="0"/>
              <a:t>2018/2/20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2612704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F9523-E3B5-416B-9CE5-F7907EA0484E}" type="datetimeFigureOut">
              <a:rPr kumimoji="1" lang="ja-JP" altLang="en-US" smtClean="0"/>
              <a:t>2018/2/20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112065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9CF9523-E3B5-416B-9CE5-F7907EA0484E}" type="datetimeFigureOut">
              <a:rPr kumimoji="1" lang="ja-JP" altLang="en-US" smtClean="0"/>
              <a:t>2018/2/20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2316571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9CF9523-E3B5-416B-9CE5-F7907EA0484E}" type="datetimeFigureOut">
              <a:rPr kumimoji="1" lang="ja-JP" altLang="en-US" smtClean="0"/>
              <a:t>2018/2/20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4197203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F9523-E3B5-416B-9CE5-F7907EA0484E}" type="datetimeFigureOut">
              <a:rPr kumimoji="1" lang="ja-JP" altLang="en-US" smtClean="0"/>
              <a:t>2018/2/20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4017322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png"/><Relationship Id="rId7" Type="http://schemas.openxmlformats.org/officeDocument/2006/relationships/image" Target="../media/image23.jpeg"/><Relationship Id="rId12"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0EA39E04-152A-4A9B-B503-114DCAC8416C}"/>
              </a:ext>
            </a:extLst>
          </p:cNvPr>
          <p:cNvSpPr>
            <a:spLocks noChangeAspect="1"/>
          </p:cNvSpPr>
          <p:nvPr/>
        </p:nvSpPr>
        <p:spPr bwMode="auto">
          <a:xfrm>
            <a:off x="2416814" y="262784"/>
            <a:ext cx="653829" cy="652389"/>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7" name="正方形/長方形 6">
            <a:extLst>
              <a:ext uri="{FF2B5EF4-FFF2-40B4-BE49-F238E27FC236}">
                <a16:creationId xmlns:a16="http://schemas.microsoft.com/office/drawing/2014/main" id="{22B9B99B-80DC-4782-9C41-D2B36469D40D}"/>
              </a:ext>
            </a:extLst>
          </p:cNvPr>
          <p:cNvSpPr>
            <a:spLocks noChangeAspect="1"/>
          </p:cNvSpPr>
          <p:nvPr/>
        </p:nvSpPr>
        <p:spPr bwMode="auto">
          <a:xfrm>
            <a:off x="3135450" y="262784"/>
            <a:ext cx="653829" cy="65238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8" name="正方形/長方形 7">
            <a:extLst>
              <a:ext uri="{FF2B5EF4-FFF2-40B4-BE49-F238E27FC236}">
                <a16:creationId xmlns:a16="http://schemas.microsoft.com/office/drawing/2014/main" id="{18F2666A-4F0B-471B-9294-33934A766EBA}"/>
              </a:ext>
            </a:extLst>
          </p:cNvPr>
          <p:cNvSpPr>
            <a:spLocks noChangeAspect="1"/>
          </p:cNvSpPr>
          <p:nvPr/>
        </p:nvSpPr>
        <p:spPr bwMode="auto">
          <a:xfrm>
            <a:off x="3854085" y="262784"/>
            <a:ext cx="653829" cy="652389"/>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2700000" scaled="1"/>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9" name="正方形/長方形 8">
            <a:extLst>
              <a:ext uri="{FF2B5EF4-FFF2-40B4-BE49-F238E27FC236}">
                <a16:creationId xmlns:a16="http://schemas.microsoft.com/office/drawing/2014/main" id="{0BC15358-20D0-40B7-BA5E-A1E13C68F89A}"/>
              </a:ext>
            </a:extLst>
          </p:cNvPr>
          <p:cNvSpPr>
            <a:spLocks noChangeAspect="1"/>
          </p:cNvSpPr>
          <p:nvPr/>
        </p:nvSpPr>
        <p:spPr bwMode="auto">
          <a:xfrm>
            <a:off x="4572721" y="262784"/>
            <a:ext cx="653829" cy="652389"/>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10" name="正方形/長方形 9">
            <a:extLst>
              <a:ext uri="{FF2B5EF4-FFF2-40B4-BE49-F238E27FC236}">
                <a16:creationId xmlns:a16="http://schemas.microsoft.com/office/drawing/2014/main" id="{942717D3-FE7D-4E8F-8113-334B97E67AC6}"/>
              </a:ext>
            </a:extLst>
          </p:cNvPr>
          <p:cNvSpPr>
            <a:spLocks noChangeAspect="1"/>
          </p:cNvSpPr>
          <p:nvPr/>
        </p:nvSpPr>
        <p:spPr bwMode="auto">
          <a:xfrm>
            <a:off x="5291356" y="262784"/>
            <a:ext cx="653829" cy="652389"/>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11" name="正方形/長方形 10">
            <a:extLst>
              <a:ext uri="{FF2B5EF4-FFF2-40B4-BE49-F238E27FC236}">
                <a16:creationId xmlns:a16="http://schemas.microsoft.com/office/drawing/2014/main" id="{FAE6DF7D-5134-4A88-AC2D-137635EC3FFC}"/>
              </a:ext>
            </a:extLst>
          </p:cNvPr>
          <p:cNvSpPr>
            <a:spLocks noChangeAspect="1"/>
          </p:cNvSpPr>
          <p:nvPr/>
        </p:nvSpPr>
        <p:spPr bwMode="auto">
          <a:xfrm>
            <a:off x="6009992" y="262784"/>
            <a:ext cx="652388" cy="652389"/>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12" name="テキスト ボックス 13">
            <a:extLst>
              <a:ext uri="{FF2B5EF4-FFF2-40B4-BE49-F238E27FC236}">
                <a16:creationId xmlns:a16="http://schemas.microsoft.com/office/drawing/2014/main" id="{B583A2EA-55B0-46D7-BE40-F45B7D675905}"/>
              </a:ext>
            </a:extLst>
          </p:cNvPr>
          <p:cNvSpPr txBox="1">
            <a:spLocks noChangeArrowheads="1"/>
          </p:cNvSpPr>
          <p:nvPr/>
        </p:nvSpPr>
        <p:spPr bwMode="auto">
          <a:xfrm>
            <a:off x="334480" y="1009704"/>
            <a:ext cx="8491131"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1" lang="en-US" altLang="ja-JP" sz="3200" b="1" dirty="0">
                <a:latin typeface="Meiryo UI" panose="020B0604030504040204" pitchFamily="50" charset="-128"/>
                <a:ea typeface="Meiryo UI" panose="020B0604030504040204" pitchFamily="50" charset="-128"/>
              </a:rPr>
              <a:t>COOL CHOICE</a:t>
            </a:r>
          </a:p>
          <a:p>
            <a:pPr algn="ctr"/>
            <a:r>
              <a:rPr kumimoji="1" lang="ja-JP" altLang="en-US" sz="1600" dirty="0">
                <a:latin typeface="Meiryo UI" panose="020B0604030504040204" pitchFamily="50" charset="-128"/>
                <a:ea typeface="Meiryo UI" panose="020B0604030504040204" pitchFamily="50" charset="-128"/>
              </a:rPr>
              <a:t>地球温暖化防止 学習プログラム</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スライド集</a:t>
            </a:r>
            <a:endParaRPr kumimoji="1" lang="en-US" altLang="ja-JP" sz="2000" dirty="0">
              <a:latin typeface="Meiryo UI" panose="020B0604030504040204" pitchFamily="50" charset="-128"/>
              <a:ea typeface="Meiryo UI" panose="020B0604030504040204" pitchFamily="50" charset="-128"/>
            </a:endParaRPr>
          </a:p>
        </p:txBody>
      </p:sp>
      <p:pic>
        <p:nvPicPr>
          <p:cNvPr id="13" name="図 8">
            <a:extLst>
              <a:ext uri="{FF2B5EF4-FFF2-40B4-BE49-F238E27FC236}">
                <a16:creationId xmlns:a16="http://schemas.microsoft.com/office/drawing/2014/main" id="{3ABB2ED2-B68D-49FF-92FD-F4ECFB39AD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13515" y="2164852"/>
            <a:ext cx="1250790" cy="81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3">
            <a:extLst>
              <a:ext uri="{FF2B5EF4-FFF2-40B4-BE49-F238E27FC236}">
                <a16:creationId xmlns:a16="http://schemas.microsoft.com/office/drawing/2014/main" id="{11607BB4-06C6-4384-B637-4BC56DECB9A8}"/>
              </a:ext>
            </a:extLst>
          </p:cNvPr>
          <p:cNvSpPr txBox="1"/>
          <p:nvPr/>
        </p:nvSpPr>
        <p:spPr>
          <a:xfrm>
            <a:off x="251460" y="2838765"/>
            <a:ext cx="8635401" cy="1015663"/>
          </a:xfrm>
          <a:prstGeom prst="rect">
            <a:avLst/>
          </a:prstGeom>
          <a:noFill/>
        </p:spPr>
        <p:txBody>
          <a:bodyPr wrap="square">
            <a:spAutoFit/>
          </a:bodyPr>
          <a:lstStyle/>
          <a:p>
            <a:pPr algn="ctr">
              <a:defRPr/>
            </a:pPr>
            <a:r>
              <a:rPr kumimoji="1" lang="en-US" altLang="ja-JP" sz="6000" b="1" dirty="0">
                <a:latin typeface="Meiryo UI" panose="020B0604030504040204" pitchFamily="50" charset="-128"/>
                <a:ea typeface="Meiryo UI" panose="020B0604030504040204" pitchFamily="50" charset="-128"/>
              </a:rPr>
              <a:t>3</a:t>
            </a:r>
            <a:r>
              <a:rPr kumimoji="1" lang="ja-JP" altLang="en-US" sz="3600" b="1" dirty="0">
                <a:latin typeface="Meiryo UI" panose="020B0604030504040204" pitchFamily="50" charset="-128"/>
                <a:ea typeface="Meiryo UI" panose="020B0604030504040204" pitchFamily="50" charset="-128"/>
              </a:rPr>
              <a:t> </a:t>
            </a:r>
            <a:r>
              <a:rPr kumimoji="1" lang="en-US" altLang="ja-JP" sz="3200" dirty="0">
                <a:latin typeface="Meiryo UI" panose="020B0604030504040204" pitchFamily="50" charset="-128"/>
                <a:ea typeface="Meiryo UI" panose="020B0604030504040204" pitchFamily="50" charset="-128"/>
              </a:rPr>
              <a:t>【</a:t>
            </a:r>
            <a:r>
              <a:rPr kumimoji="1" lang="ja-JP" altLang="en-US" sz="3200" dirty="0">
                <a:latin typeface="Meiryo UI" panose="020B0604030504040204" pitchFamily="50" charset="-128"/>
                <a:ea typeface="Meiryo UI" panose="020B0604030504040204" pitchFamily="50" charset="-128"/>
              </a:rPr>
              <a:t>大人向け</a:t>
            </a:r>
            <a:r>
              <a:rPr kumimoji="1" lang="en-US" altLang="ja-JP" sz="3200" dirty="0">
                <a:latin typeface="Meiryo UI" panose="020B0604030504040204" pitchFamily="50" charset="-128"/>
                <a:ea typeface="Meiryo UI" panose="020B0604030504040204" pitchFamily="50" charset="-128"/>
              </a:rPr>
              <a:t>】</a:t>
            </a:r>
            <a:r>
              <a:rPr kumimoji="1" lang="ja-JP" altLang="en-US" sz="3600" b="1" dirty="0">
                <a:latin typeface="Meiryo UI" panose="020B0604030504040204" pitchFamily="50" charset="-128"/>
                <a:ea typeface="Meiryo UI" panose="020B0604030504040204" pitchFamily="50" charset="-128"/>
              </a:rPr>
              <a:t>地球温暖化問題の基礎知識</a:t>
            </a:r>
            <a:endParaRPr kumimoji="1" lang="en-US" altLang="ja-JP" sz="3600" b="1" dirty="0">
              <a:solidFill>
                <a:srgbClr val="FF0000"/>
              </a:solidFill>
              <a:latin typeface="Meiryo UI" panose="020B0604030504040204" pitchFamily="50" charset="-128"/>
              <a:ea typeface="Meiryo UI" panose="020B0604030504040204" pitchFamily="50" charset="-128"/>
            </a:endParaRPr>
          </a:p>
        </p:txBody>
      </p:sp>
      <p:pic>
        <p:nvPicPr>
          <p:cNvPr id="18"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5991" y="3864936"/>
            <a:ext cx="4546824" cy="282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18">
            <a:extLst>
              <a:ext uri="{FF2B5EF4-FFF2-40B4-BE49-F238E27FC236}">
                <a16:creationId xmlns:a16="http://schemas.microsoft.com/office/drawing/2014/main" id="{51C865D0-91DA-429A-8853-60B8C0DD730B}"/>
              </a:ext>
            </a:extLst>
          </p:cNvPr>
          <p:cNvSpPr txBox="1"/>
          <p:nvPr/>
        </p:nvSpPr>
        <p:spPr>
          <a:xfrm>
            <a:off x="6589228" y="6182959"/>
            <a:ext cx="1819553" cy="253916"/>
          </a:xfrm>
          <a:prstGeom prst="rect">
            <a:avLst/>
          </a:prstGeom>
          <a:noFill/>
        </p:spPr>
        <p:txBody>
          <a:bodyPr wrap="square" rtlCol="0">
            <a:spAutoFit/>
          </a:bodyPr>
          <a:lstStyle/>
          <a:p>
            <a:pPr algn="r"/>
            <a:r>
              <a:rPr kumimoji="1" lang="en-US" altLang="ja-JP" sz="1050" dirty="0" err="1">
                <a:latin typeface="Meiryo UI" panose="020B0604030504040204" pitchFamily="50" charset="-128"/>
                <a:ea typeface="Meiryo UI" panose="020B0604030504040204" pitchFamily="50" charset="-128"/>
              </a:rPr>
              <a:t>Youtube</a:t>
            </a:r>
            <a:r>
              <a:rPr kumimoji="1" lang="ja-JP" altLang="en-US" sz="1050" dirty="0">
                <a:latin typeface="Meiryo UI" panose="020B0604030504040204" pitchFamily="50" charset="-128"/>
                <a:ea typeface="Meiryo UI" panose="020B0604030504040204" pitchFamily="50" charset="-128"/>
              </a:rPr>
              <a:t>環境省チャンネルより</a:t>
            </a:r>
          </a:p>
        </p:txBody>
      </p:sp>
    </p:spTree>
    <p:extLst>
      <p:ext uri="{BB962C8B-B14F-4D97-AF65-F5344CB8AC3E}">
        <p14:creationId xmlns:p14="http://schemas.microsoft.com/office/powerpoint/2010/main" val="776038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54" y="2156460"/>
            <a:ext cx="6095683" cy="4063789"/>
          </a:xfrm>
          <a:prstGeom prst="rect">
            <a:avLst/>
          </a:prstGeom>
        </p:spPr>
      </p:pic>
      <p:sp>
        <p:nvSpPr>
          <p:cNvPr id="9" name="テキスト ボックス 8">
            <a:extLst>
              <a:ext uri="{FF2B5EF4-FFF2-40B4-BE49-F238E27FC236}">
                <a16:creationId xmlns:a16="http://schemas.microsoft.com/office/drawing/2014/main" id="{BE5D3F99-17E6-4D82-AD1B-C56A0FAC7100}"/>
              </a:ext>
            </a:extLst>
          </p:cNvPr>
          <p:cNvSpPr txBox="1"/>
          <p:nvPr/>
        </p:nvSpPr>
        <p:spPr>
          <a:xfrm>
            <a:off x="1719360" y="6214543"/>
            <a:ext cx="4926138" cy="253916"/>
          </a:xfrm>
          <a:prstGeom prst="rect">
            <a:avLst/>
          </a:prstGeom>
          <a:noFill/>
        </p:spPr>
        <p:txBody>
          <a:bodyPr wrap="square" rtlCol="0">
            <a:spAutoFit/>
          </a:bodyPr>
          <a:lstStyle/>
          <a:p>
            <a:pPr lvl="0">
              <a:defRPr/>
            </a:pPr>
            <a:r>
              <a:rPr kumimoji="1" lang="en-US" altLang="ja-JP" sz="1050" dirty="0">
                <a:latin typeface="Meiryo UI" panose="020B0604030504040204" pitchFamily="50" charset="-128"/>
                <a:ea typeface="Meiryo UI" panose="020B0604030504040204" pitchFamily="50" charset="-128"/>
              </a:rPr>
              <a:t>Photo by IISD/Kiara Worth(enb.iisd.org/climate/cop21/</a:t>
            </a:r>
            <a:r>
              <a:rPr kumimoji="1" lang="en-US" altLang="ja-JP" sz="1050" dirty="0" err="1">
                <a:latin typeface="Meiryo UI" panose="020B0604030504040204" pitchFamily="50" charset="-128"/>
                <a:ea typeface="Meiryo UI" panose="020B0604030504040204" pitchFamily="50" charset="-128"/>
              </a:rPr>
              <a:t>enb</a:t>
            </a:r>
            <a:r>
              <a:rPr kumimoji="1" lang="en-US" altLang="ja-JP" sz="1050" dirty="0">
                <a:latin typeface="Meiryo UI" panose="020B0604030504040204" pitchFamily="50" charset="-128"/>
                <a:ea typeface="Meiryo UI" panose="020B0604030504040204" pitchFamily="50" charset="-128"/>
              </a:rPr>
              <a:t>/12dec.html)</a:t>
            </a:r>
          </a:p>
        </p:txBody>
      </p:sp>
      <p:sp>
        <p:nvSpPr>
          <p:cNvPr id="20" name="タイトル 19"/>
          <p:cNvSpPr>
            <a:spLocks noGrp="1"/>
          </p:cNvSpPr>
          <p:nvPr>
            <p:ph type="ctrTitle"/>
          </p:nvPr>
        </p:nvSpPr>
        <p:spPr/>
        <p:txBody>
          <a:bodyPr/>
          <a:lstStyle/>
          <a:p>
            <a:r>
              <a:rPr kumimoji="1" lang="ja-JP" altLang="en-US" dirty="0"/>
              <a:t>世界の約束「パリ協定」</a:t>
            </a:r>
          </a:p>
        </p:txBody>
      </p:sp>
      <p:sp>
        <p:nvSpPr>
          <p:cNvPr id="24" name="テキスト ボックス 23">
            <a:extLst>
              <a:ext uri="{FF2B5EF4-FFF2-40B4-BE49-F238E27FC236}">
                <a16:creationId xmlns:a16="http://schemas.microsoft.com/office/drawing/2014/main" id="{BE5D3F99-17E6-4D82-AD1B-C56A0FAC7100}"/>
              </a:ext>
            </a:extLst>
          </p:cNvPr>
          <p:cNvSpPr txBox="1"/>
          <p:nvPr/>
        </p:nvSpPr>
        <p:spPr>
          <a:xfrm>
            <a:off x="6559431" y="2153513"/>
            <a:ext cx="2714463" cy="1785104"/>
          </a:xfrm>
          <a:prstGeom prst="rect">
            <a:avLst/>
          </a:prstGeom>
          <a:noFill/>
        </p:spPr>
        <p:txBody>
          <a:bodyPr wrap="square" rtlCol="0">
            <a:spAutoFit/>
          </a:bodyPr>
          <a:lstStyle/>
          <a:p>
            <a:pPr lvl="0">
              <a:defRPr/>
            </a:pPr>
            <a:r>
              <a:rPr kumimoji="1" lang="ja-JP" altLang="en-US" sz="2000" b="1" dirty="0">
                <a:latin typeface="Meiryo UI" panose="020B0604030504040204" pitchFamily="50" charset="-128"/>
                <a:ea typeface="Meiryo UI" panose="020B0604030504040204" pitchFamily="50" charset="-128"/>
              </a:rPr>
              <a:t>「パリ協定」</a:t>
            </a:r>
            <a:endParaRPr kumimoji="1" lang="en-US" altLang="ja-JP" sz="2000" b="1" dirty="0">
              <a:latin typeface="Meiryo UI" panose="020B0604030504040204" pitchFamily="50" charset="-128"/>
              <a:ea typeface="Meiryo UI" panose="020B0604030504040204" pitchFamily="50" charset="-128"/>
            </a:endParaRPr>
          </a:p>
          <a:p>
            <a:pPr lvl="0">
              <a:defRPr/>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2015</a:t>
            </a:r>
            <a:r>
              <a:rPr kumimoji="1" lang="ja-JP" altLang="en-US" dirty="0">
                <a:latin typeface="Meiryo UI" panose="020B0604030504040204" pitchFamily="50" charset="-128"/>
                <a:ea typeface="Meiryo UI" panose="020B0604030504040204" pitchFamily="50" charset="-128"/>
              </a:rPr>
              <a:t>年</a:t>
            </a:r>
            <a:r>
              <a:rPr kumimoji="1" lang="en-US" altLang="ja-JP" dirty="0">
                <a:latin typeface="Meiryo UI" panose="020B0604030504040204" pitchFamily="50" charset="-128"/>
                <a:ea typeface="Meiryo UI" panose="020B0604030504040204" pitchFamily="50" charset="-128"/>
              </a:rPr>
              <a:t>12</a:t>
            </a:r>
            <a:r>
              <a:rPr kumimoji="1" lang="ja-JP" altLang="en-US" dirty="0">
                <a:latin typeface="Meiryo UI" panose="020B0604030504040204" pitchFamily="50" charset="-128"/>
                <a:ea typeface="Meiryo UI" panose="020B0604030504040204" pitchFamily="50" charset="-128"/>
              </a:rPr>
              <a:t>月</a:t>
            </a:r>
            <a:endParaRPr kumimoji="1" lang="en-US" altLang="ja-JP" dirty="0">
              <a:latin typeface="Meiryo UI" panose="020B0604030504040204" pitchFamily="50" charset="-128"/>
              <a:ea typeface="Meiryo UI" panose="020B0604030504040204" pitchFamily="50" charset="-128"/>
            </a:endParaRPr>
          </a:p>
          <a:p>
            <a:pPr lvl="0">
              <a:defRPr/>
            </a:pPr>
            <a:r>
              <a:rPr kumimoji="1" lang="ja-JP" altLang="en-US" dirty="0">
                <a:latin typeface="Meiryo UI" panose="020B0604030504040204" pitchFamily="50" charset="-128"/>
                <a:ea typeface="Meiryo UI" panose="020B0604030504040204" pitchFamily="50" charset="-128"/>
              </a:rPr>
              <a:t>　世界中の国が参加し、</a:t>
            </a:r>
            <a:endParaRPr kumimoji="1" lang="en-US" altLang="ja-JP" dirty="0">
              <a:latin typeface="Meiryo UI" panose="020B0604030504040204" pitchFamily="50" charset="-128"/>
              <a:ea typeface="Meiryo UI" panose="020B0604030504040204" pitchFamily="50" charset="-128"/>
            </a:endParaRPr>
          </a:p>
          <a:p>
            <a:pPr lvl="0">
              <a:defRPr/>
            </a:pPr>
            <a:r>
              <a:rPr kumimoji="1" lang="ja-JP" altLang="en-US" dirty="0">
                <a:latin typeface="Meiryo UI" panose="020B0604030504040204" pitchFamily="50" charset="-128"/>
                <a:ea typeface="Meiryo UI" panose="020B0604030504040204" pitchFamily="50" charset="-128"/>
              </a:rPr>
              <a:t>　フランス・パリで採択された</a:t>
            </a:r>
            <a:endParaRPr kumimoji="1" lang="en-US" altLang="ja-JP" dirty="0">
              <a:latin typeface="Meiryo UI" panose="020B0604030504040204" pitchFamily="50" charset="-128"/>
              <a:ea typeface="Meiryo UI" panose="020B0604030504040204" pitchFamily="50" charset="-128"/>
            </a:endParaRPr>
          </a:p>
          <a:p>
            <a:pPr lvl="0">
              <a:defRPr/>
            </a:pPr>
            <a:r>
              <a:rPr kumimoji="1" lang="ja-JP" altLang="en-US" dirty="0">
                <a:latin typeface="Meiryo UI" panose="020B0604030504040204" pitchFamily="50" charset="-128"/>
                <a:ea typeface="Meiryo UI" panose="020B0604030504040204" pitchFamily="50" charset="-128"/>
              </a:rPr>
              <a:t>　温暖化防止の</a:t>
            </a:r>
            <a:endParaRPr kumimoji="1" lang="en-US" altLang="ja-JP" dirty="0">
              <a:latin typeface="Meiryo UI" panose="020B0604030504040204" pitchFamily="50" charset="-128"/>
              <a:ea typeface="Meiryo UI" panose="020B0604030504040204" pitchFamily="50" charset="-128"/>
            </a:endParaRPr>
          </a:p>
          <a:p>
            <a:pPr lvl="0">
              <a:defRPr/>
            </a:pPr>
            <a:r>
              <a:rPr kumimoji="1" lang="ja-JP" altLang="en-US" dirty="0">
                <a:latin typeface="Meiryo UI" panose="020B0604030504040204" pitchFamily="50" charset="-128"/>
                <a:ea typeface="Meiryo UI" panose="020B0604030504040204" pitchFamily="50" charset="-128"/>
              </a:rPr>
              <a:t>　国際的ルール</a:t>
            </a:r>
            <a:endParaRPr kumimoji="1" lang="en-US" altLang="ja-JP" dirty="0">
              <a:latin typeface="Meiryo UI" panose="020B0604030504040204" pitchFamily="50" charset="-128"/>
              <a:ea typeface="Meiryo UI" panose="020B0604030504040204" pitchFamily="50" charset="-128"/>
            </a:endParaRPr>
          </a:p>
        </p:txBody>
      </p:sp>
      <p:sp>
        <p:nvSpPr>
          <p:cNvPr id="25" name="角丸四角形吹き出し 24"/>
          <p:cNvSpPr/>
          <p:nvPr/>
        </p:nvSpPr>
        <p:spPr>
          <a:xfrm>
            <a:off x="6891725" y="4652361"/>
            <a:ext cx="1690720" cy="1287862"/>
          </a:xfrm>
          <a:prstGeom prst="wedgeRoundRectCallout">
            <a:avLst>
              <a:gd name="adj1" fmla="val -55508"/>
              <a:gd name="adj2" fmla="val -39691"/>
              <a:gd name="adj3" fmla="val 16667"/>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BE5D3F99-17E6-4D82-AD1B-C56A0FAC7100}"/>
              </a:ext>
            </a:extLst>
          </p:cNvPr>
          <p:cNvSpPr txBox="1"/>
          <p:nvPr/>
        </p:nvSpPr>
        <p:spPr>
          <a:xfrm>
            <a:off x="7031655" y="4829467"/>
            <a:ext cx="1550790" cy="923330"/>
          </a:xfrm>
          <a:prstGeom prst="rect">
            <a:avLst/>
          </a:prstGeom>
          <a:noFill/>
        </p:spPr>
        <p:txBody>
          <a:bodyPr wrap="square" rtlCol="0">
            <a:spAutoFit/>
          </a:bodyPr>
          <a:lstStyle/>
          <a:p>
            <a:pPr lvl="0">
              <a:defRPr/>
            </a:pPr>
            <a:r>
              <a:rPr kumimoji="1" lang="ja-JP" altLang="en-US" dirty="0">
                <a:latin typeface="Meiryo UI" panose="020B0604030504040204" pitchFamily="50" charset="-128"/>
                <a:ea typeface="Meiryo UI" panose="020B0604030504040204" pitchFamily="50" charset="-128"/>
              </a:rPr>
              <a:t>温室効果ガス</a:t>
            </a:r>
            <a:endParaRPr kumimoji="1" lang="en-US" altLang="ja-JP" dirty="0">
              <a:latin typeface="Meiryo UI" panose="020B0604030504040204" pitchFamily="50" charset="-128"/>
              <a:ea typeface="Meiryo UI" panose="020B0604030504040204" pitchFamily="50" charset="-128"/>
            </a:endParaRPr>
          </a:p>
          <a:p>
            <a:pPr lvl="0">
              <a:defRPr/>
            </a:pPr>
            <a:r>
              <a:rPr kumimoji="1" lang="ja-JP" altLang="en-US" dirty="0">
                <a:latin typeface="Meiryo UI" panose="020B0604030504040204" pitchFamily="50" charset="-128"/>
                <a:ea typeface="Meiryo UI" panose="020B0604030504040204" pitchFamily="50" charset="-128"/>
              </a:rPr>
              <a:t>排出を</a:t>
            </a:r>
            <a:endParaRPr kumimoji="1" lang="en-US" altLang="ja-JP" dirty="0">
              <a:latin typeface="Meiryo UI" panose="020B0604030504040204" pitchFamily="50" charset="-128"/>
              <a:ea typeface="Meiryo UI" panose="020B0604030504040204" pitchFamily="50" charset="-128"/>
            </a:endParaRPr>
          </a:p>
          <a:p>
            <a:pPr lvl="0">
              <a:defRPr/>
            </a:pPr>
            <a:r>
              <a:rPr kumimoji="1" lang="ja-JP" altLang="en-US" dirty="0">
                <a:latin typeface="Meiryo UI" panose="020B0604030504040204" pitchFamily="50" charset="-128"/>
                <a:ea typeface="Meiryo UI" panose="020B0604030504040204" pitchFamily="50" charset="-128"/>
              </a:rPr>
              <a:t>実質ゼロに！</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98605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省エネ＋再エネ＝実質「ゼロ」</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31" y="1779844"/>
            <a:ext cx="5476342" cy="3700937"/>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3691" y="1539245"/>
            <a:ext cx="3185664" cy="2083820"/>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3690" y="3622818"/>
            <a:ext cx="3069838" cy="2064750"/>
          </a:xfrm>
          <a:prstGeom prst="rect">
            <a:avLst/>
          </a:prstGeom>
        </p:spPr>
      </p:pic>
      <p:sp>
        <p:nvSpPr>
          <p:cNvPr id="7" name="テキスト ボックス 6"/>
          <p:cNvSpPr txBox="1"/>
          <p:nvPr/>
        </p:nvSpPr>
        <p:spPr>
          <a:xfrm>
            <a:off x="2869788" y="5842337"/>
            <a:ext cx="5817012" cy="707886"/>
          </a:xfrm>
          <a:prstGeom prst="rect">
            <a:avLst/>
          </a:prstGeom>
          <a:noFill/>
        </p:spPr>
        <p:txBody>
          <a:bodyPr wrap="square" rtlCol="0">
            <a:spAutoFit/>
          </a:bodyPr>
          <a:lstStyle/>
          <a:p>
            <a:r>
              <a:rPr lang="ja-JP" altLang="en-US" sz="2000" b="1" dirty="0">
                <a:solidFill>
                  <a:srgbClr val="C00000"/>
                </a:solidFill>
                <a:latin typeface="Meiryo UI" panose="020B0604030504040204" pitchFamily="50" charset="-128"/>
                <a:ea typeface="Meiryo UI" panose="020B0604030504040204" pitchFamily="50" charset="-128"/>
              </a:rPr>
              <a:t>・</a:t>
            </a:r>
            <a:r>
              <a:rPr kumimoji="1" lang="ja-JP" altLang="en-US" sz="2000" b="1" dirty="0">
                <a:solidFill>
                  <a:srgbClr val="C00000"/>
                </a:solidFill>
                <a:latin typeface="Meiryo UI" panose="020B0604030504040204" pitchFamily="50" charset="-128"/>
                <a:ea typeface="Meiryo UI" panose="020B0604030504040204" pitchFamily="50" charset="-128"/>
              </a:rPr>
              <a:t>太陽・風・水・地熱　</a:t>
            </a:r>
            <a:r>
              <a:rPr kumimoji="1" lang="ja-JP" altLang="en-US" sz="1400" dirty="0">
                <a:latin typeface="Meiryo UI" panose="020B0604030504040204" pitchFamily="50" charset="-128"/>
                <a:ea typeface="Meiryo UI" panose="020B0604030504040204" pitchFamily="50" charset="-128"/>
              </a:rPr>
              <a:t>エネルギーをつくるとき二酸化炭素がほぼ出ない</a:t>
            </a:r>
            <a:endParaRPr kumimoji="1" lang="en-US" altLang="ja-JP" sz="1400" dirty="0">
              <a:latin typeface="Meiryo UI" panose="020B0604030504040204" pitchFamily="50" charset="-128"/>
              <a:ea typeface="Meiryo UI" panose="020B0604030504040204" pitchFamily="50" charset="-128"/>
            </a:endParaRPr>
          </a:p>
          <a:p>
            <a:r>
              <a:rPr kumimoji="1" lang="ja-JP" altLang="en-US" sz="2000" b="1" dirty="0">
                <a:solidFill>
                  <a:srgbClr val="C00000"/>
                </a:solidFill>
                <a:latin typeface="Meiryo UI" panose="020B0604030504040204" pitchFamily="50" charset="-128"/>
                <a:ea typeface="Meiryo UI" panose="020B0604030504040204" pitchFamily="50" charset="-128"/>
              </a:rPr>
              <a:t>・木</a:t>
            </a:r>
            <a:r>
              <a:rPr kumimoji="1" lang="ja-JP" altLang="en-US" sz="20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「燃やすとき出る量」と「成長するとき吸収する量」がほぼ同じ</a:t>
            </a:r>
          </a:p>
        </p:txBody>
      </p:sp>
      <p:sp>
        <p:nvSpPr>
          <p:cNvPr id="8" name="正方形/長方形 7"/>
          <p:cNvSpPr/>
          <p:nvPr/>
        </p:nvSpPr>
        <p:spPr>
          <a:xfrm>
            <a:off x="554860" y="5832747"/>
            <a:ext cx="2292615" cy="677108"/>
          </a:xfrm>
          <a:prstGeom prst="rect">
            <a:avLst/>
          </a:prstGeom>
          <a:solidFill>
            <a:schemeClr val="accent1">
              <a:lumMod val="20000"/>
              <a:lumOff val="80000"/>
            </a:schemeClr>
          </a:solidFill>
        </p:spPr>
        <p:txBody>
          <a:bodyPr wrap="none">
            <a:spAutoFit/>
          </a:bodyPr>
          <a:lstStyle/>
          <a:p>
            <a:r>
              <a:rPr lang="ja-JP" altLang="en-US" sz="2000" b="1" dirty="0">
                <a:latin typeface="Meiryo UI" panose="020B0604030504040204" pitchFamily="50" charset="-128"/>
                <a:ea typeface="Meiryo UI" panose="020B0604030504040204" pitchFamily="50" charset="-128"/>
              </a:rPr>
              <a:t>再生可能エネルギー</a:t>
            </a:r>
            <a:endParaRPr lang="en-US" altLang="ja-JP" sz="2000" b="1"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自然エネルギー</a:t>
            </a:r>
            <a:r>
              <a:rPr lang="en-US" altLang="ja-JP"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479429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88317F59-8CA1-40F6-8734-E01EBE45419A}"/>
              </a:ext>
            </a:extLst>
          </p:cNvPr>
          <p:cNvSpPr>
            <a:spLocks noChangeAspect="1"/>
          </p:cNvSpPr>
          <p:nvPr/>
        </p:nvSpPr>
        <p:spPr bwMode="auto">
          <a:xfrm>
            <a:off x="5597565" y="2876247"/>
            <a:ext cx="1329490" cy="652389"/>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2700000" scaled="1"/>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nchor="ctr"/>
          <a:lstStyle/>
          <a:p>
            <a:pPr algn="ctr">
              <a:lnSpc>
                <a:spcPct val="93000"/>
              </a:lnSpc>
              <a:buClr>
                <a:srgbClr val="000000"/>
              </a:buClr>
              <a:buSzPct val="100000"/>
              <a:defRPr/>
            </a:pPr>
            <a:r>
              <a:rPr lang="ja-JP" altLang="en-US" sz="2400" dirty="0">
                <a:latin typeface="A-OTF 新ゴ Pro B" panose="020B0700000000000000" pitchFamily="34" charset="-128"/>
                <a:ea typeface="A-OTF 新ゴ Pro B" panose="020B0700000000000000" pitchFamily="34" charset="-128"/>
              </a:rPr>
              <a:t>日 本</a:t>
            </a:r>
          </a:p>
        </p:txBody>
      </p:sp>
      <p:sp>
        <p:nvSpPr>
          <p:cNvPr id="12" name="正方形/長方形 11">
            <a:extLst>
              <a:ext uri="{FF2B5EF4-FFF2-40B4-BE49-F238E27FC236}">
                <a16:creationId xmlns:a16="http://schemas.microsoft.com/office/drawing/2014/main" id="{E546C9CA-909B-49A1-9E9E-BC3E3B6D6B32}"/>
              </a:ext>
            </a:extLst>
          </p:cNvPr>
          <p:cNvSpPr>
            <a:spLocks noChangeAspect="1"/>
          </p:cNvSpPr>
          <p:nvPr/>
        </p:nvSpPr>
        <p:spPr bwMode="auto">
          <a:xfrm>
            <a:off x="5597565" y="4276605"/>
            <a:ext cx="1329490" cy="652389"/>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nchor="ctr"/>
          <a:lstStyle/>
          <a:p>
            <a:pPr algn="ctr">
              <a:lnSpc>
                <a:spcPct val="93000"/>
              </a:lnSpc>
              <a:buClr>
                <a:srgbClr val="000000"/>
              </a:buClr>
              <a:buSzPct val="100000"/>
              <a:defRPr/>
            </a:pPr>
            <a:r>
              <a:rPr lang="ja-JP" altLang="en-US" sz="2400" dirty="0">
                <a:latin typeface="A-OTF 新ゴ Pro B" panose="020B0700000000000000" pitchFamily="34" charset="-128"/>
                <a:ea typeface="A-OTF 新ゴ Pro B" panose="020B0700000000000000" pitchFamily="34" charset="-128"/>
              </a:rPr>
              <a:t>京都府</a:t>
            </a:r>
          </a:p>
        </p:txBody>
      </p:sp>
      <p:sp>
        <p:nvSpPr>
          <p:cNvPr id="16" name="テキスト ボックス 15">
            <a:extLst>
              <a:ext uri="{FF2B5EF4-FFF2-40B4-BE49-F238E27FC236}">
                <a16:creationId xmlns:a16="http://schemas.microsoft.com/office/drawing/2014/main" id="{1BAD6E16-26AC-431D-9377-3E91B2ADD740}"/>
              </a:ext>
            </a:extLst>
          </p:cNvPr>
          <p:cNvSpPr txBox="1"/>
          <p:nvPr/>
        </p:nvSpPr>
        <p:spPr>
          <a:xfrm>
            <a:off x="5597565" y="3567508"/>
            <a:ext cx="2841724" cy="615553"/>
          </a:xfrm>
          <a:prstGeom prst="rect">
            <a:avLst/>
          </a:prstGeom>
          <a:noFill/>
        </p:spPr>
        <p:txBody>
          <a:bodyPr wrap="square" rtlCol="0">
            <a:spAutoFit/>
          </a:bodyPr>
          <a:lstStyle/>
          <a:p>
            <a:pPr algn="just"/>
            <a:r>
              <a:rPr kumimoji="1" lang="en-US" altLang="ja-JP" b="1" dirty="0">
                <a:latin typeface="Meiryo UI" panose="020B0604030504040204" pitchFamily="50" charset="-128"/>
                <a:ea typeface="Meiryo UI" panose="020B0604030504040204" pitchFamily="50" charset="-128"/>
              </a:rPr>
              <a:t>2050</a:t>
            </a:r>
            <a:r>
              <a:rPr kumimoji="1" lang="ja-JP" altLang="en-US" b="1" dirty="0">
                <a:latin typeface="Meiryo UI" panose="020B0604030504040204" pitchFamily="50" charset="-128"/>
                <a:ea typeface="Meiryo UI" panose="020B0604030504040204" pitchFamily="50" charset="-128"/>
              </a:rPr>
              <a:t>年までに</a:t>
            </a:r>
            <a:r>
              <a:rPr kumimoji="1" lang="en-US" altLang="ja-JP" b="1" dirty="0">
                <a:latin typeface="Meiryo UI" panose="020B0604030504040204" pitchFamily="50" charset="-128"/>
                <a:ea typeface="Meiryo UI" panose="020B0604030504040204" pitchFamily="50" charset="-128"/>
              </a:rPr>
              <a:t>80</a:t>
            </a:r>
            <a:r>
              <a:rPr kumimoji="1" lang="ja-JP" altLang="en-US" b="1" dirty="0">
                <a:latin typeface="Meiryo UI" panose="020B0604030504040204" pitchFamily="50" charset="-128"/>
                <a:ea typeface="Meiryo UI" panose="020B0604030504040204" pitchFamily="50" charset="-128"/>
              </a:rPr>
              <a:t>％削減</a:t>
            </a:r>
            <a:endParaRPr kumimoji="1" lang="en-US" altLang="ja-JP" b="1" dirty="0">
              <a:latin typeface="Meiryo UI" panose="020B0604030504040204" pitchFamily="50" charset="-128"/>
              <a:ea typeface="Meiryo UI" panose="020B0604030504040204" pitchFamily="50" charset="-128"/>
            </a:endParaRPr>
          </a:p>
          <a:p>
            <a:pPr algn="just"/>
            <a:r>
              <a:rPr kumimoji="1" lang="ja-JP" altLang="en-US" sz="1600" dirty="0">
                <a:latin typeface="Meiryo UI" panose="020B0604030504040204" pitchFamily="50" charset="-128"/>
                <a:ea typeface="Meiryo UI" panose="020B0604030504040204" pitchFamily="50" charset="-128"/>
              </a:rPr>
              <a:t>（地球温暖化対策計画）</a:t>
            </a:r>
            <a:endParaRPr kumimoji="1" lang="en-US" altLang="ja-JP" sz="16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BA0FAFD6-2881-4B51-99C2-2D10F1B3AFDF}"/>
              </a:ext>
            </a:extLst>
          </p:cNvPr>
          <p:cNvPicPr>
            <a:picLocks noChangeAspect="1"/>
          </p:cNvPicPr>
          <p:nvPr/>
        </p:nvPicPr>
        <p:blipFill>
          <a:blip r:embed="rId3"/>
          <a:stretch>
            <a:fillRect/>
          </a:stretch>
        </p:blipFill>
        <p:spPr>
          <a:xfrm>
            <a:off x="400786" y="2876247"/>
            <a:ext cx="4801894" cy="3615201"/>
          </a:xfrm>
          <a:prstGeom prst="rect">
            <a:avLst/>
          </a:prstGeom>
          <a:ln>
            <a:solidFill>
              <a:schemeClr val="tx1"/>
            </a:solidFill>
          </a:ln>
        </p:spPr>
      </p:pic>
      <p:sp>
        <p:nvSpPr>
          <p:cNvPr id="17" name="テキスト ボックス 16">
            <a:extLst>
              <a:ext uri="{FF2B5EF4-FFF2-40B4-BE49-F238E27FC236}">
                <a16:creationId xmlns:a16="http://schemas.microsoft.com/office/drawing/2014/main" id="{39A5C797-2364-4331-BBCE-27F61D7F4058}"/>
              </a:ext>
            </a:extLst>
          </p:cNvPr>
          <p:cNvSpPr txBox="1"/>
          <p:nvPr/>
        </p:nvSpPr>
        <p:spPr>
          <a:xfrm>
            <a:off x="5573502" y="4915184"/>
            <a:ext cx="3109860" cy="615553"/>
          </a:xfrm>
          <a:prstGeom prst="rect">
            <a:avLst/>
          </a:prstGeom>
          <a:noFill/>
        </p:spPr>
        <p:txBody>
          <a:bodyPr wrap="square" rtlCol="0">
            <a:spAutoFit/>
          </a:bodyPr>
          <a:lstStyle/>
          <a:p>
            <a:pPr algn="just"/>
            <a:r>
              <a:rPr kumimoji="1" lang="en-US" altLang="ja-JP" b="1" dirty="0">
                <a:latin typeface="Meiryo UI" panose="020B0604030504040204" pitchFamily="50" charset="-128"/>
                <a:ea typeface="Meiryo UI" panose="020B0604030504040204" pitchFamily="50" charset="-128"/>
              </a:rPr>
              <a:t>2050</a:t>
            </a:r>
            <a:r>
              <a:rPr kumimoji="1" lang="ja-JP" altLang="en-US" b="1" dirty="0">
                <a:latin typeface="Meiryo UI" panose="020B0604030504040204" pitchFamily="50" charset="-128"/>
                <a:ea typeface="Meiryo UI" panose="020B0604030504040204" pitchFamily="50" charset="-128"/>
              </a:rPr>
              <a:t>年までに</a:t>
            </a:r>
            <a:r>
              <a:rPr kumimoji="1" lang="en-US" altLang="ja-JP" b="1" dirty="0">
                <a:latin typeface="Meiryo UI" panose="020B0604030504040204" pitchFamily="50" charset="-128"/>
                <a:ea typeface="Meiryo UI" panose="020B0604030504040204" pitchFamily="50" charset="-128"/>
              </a:rPr>
              <a:t>80</a:t>
            </a:r>
            <a:r>
              <a:rPr kumimoji="1" lang="ja-JP" altLang="en-US" b="1" dirty="0">
                <a:latin typeface="Meiryo UI" panose="020B0604030504040204" pitchFamily="50" charset="-128"/>
                <a:ea typeface="Meiryo UI" panose="020B0604030504040204" pitchFamily="50" charset="-128"/>
              </a:rPr>
              <a:t>％削減</a:t>
            </a:r>
            <a:endParaRPr kumimoji="1" lang="en-US" altLang="ja-JP" b="1" dirty="0">
              <a:latin typeface="Meiryo UI" panose="020B0604030504040204" pitchFamily="50" charset="-128"/>
              <a:ea typeface="Meiryo UI" panose="020B0604030504040204" pitchFamily="50" charset="-128"/>
            </a:endParaRPr>
          </a:p>
          <a:p>
            <a:pPr algn="just"/>
            <a:r>
              <a:rPr kumimoji="1" lang="ja-JP" altLang="en-US" sz="1600" dirty="0">
                <a:latin typeface="Meiryo UI" panose="020B0604030504040204" pitchFamily="50" charset="-128"/>
                <a:ea typeface="Meiryo UI" panose="020B0604030504040204" pitchFamily="50" charset="-128"/>
              </a:rPr>
              <a:t>（京都府地球温暖化対策条例）</a:t>
            </a:r>
            <a:endParaRPr kumimoji="1" lang="en-US" altLang="ja-JP" sz="1600" dirty="0">
              <a:latin typeface="Meiryo UI" panose="020B0604030504040204" pitchFamily="50" charset="-128"/>
              <a:ea typeface="Meiryo UI" panose="020B0604030504040204" pitchFamily="50" charset="-128"/>
            </a:endParaRPr>
          </a:p>
        </p:txBody>
      </p:sp>
      <p:sp>
        <p:nvSpPr>
          <p:cNvPr id="18" name="角丸四角形吹き出し 6">
            <a:extLst>
              <a:ext uri="{FF2B5EF4-FFF2-40B4-BE49-F238E27FC236}">
                <a16:creationId xmlns:a16="http://schemas.microsoft.com/office/drawing/2014/main" id="{644CD182-9BAD-471C-A46F-831307CBDE64}"/>
              </a:ext>
            </a:extLst>
          </p:cNvPr>
          <p:cNvSpPr/>
          <p:nvPr/>
        </p:nvSpPr>
        <p:spPr>
          <a:xfrm>
            <a:off x="5597565" y="5707651"/>
            <a:ext cx="2841724" cy="805475"/>
          </a:xfrm>
          <a:prstGeom prst="wedgeRoundRectCallout">
            <a:avLst>
              <a:gd name="adj1" fmla="val -67636"/>
              <a:gd name="adj2" fmla="val -42063"/>
              <a:gd name="adj3" fmla="val 16667"/>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SzPct val="100000"/>
            </a:pPr>
            <a:r>
              <a:rPr lang="ja-JP" altLang="en-US" dirty="0">
                <a:solidFill>
                  <a:schemeClr val="tx1"/>
                </a:solidFill>
                <a:latin typeface="Meiryo UI" panose="020B0604030504040204" pitchFamily="50" charset="-128"/>
                <a:ea typeface="Meiryo UI" panose="020B0604030504040204" pitchFamily="50" charset="-128"/>
              </a:rPr>
              <a:t>国も京都府も</a:t>
            </a:r>
            <a:endParaRPr lang="en-US" altLang="ja-JP" dirty="0">
              <a:solidFill>
                <a:schemeClr val="tx1"/>
              </a:solidFill>
              <a:latin typeface="Meiryo UI" panose="020B0604030504040204" pitchFamily="50" charset="-128"/>
              <a:ea typeface="Meiryo UI" panose="020B0604030504040204" pitchFamily="50" charset="-128"/>
            </a:endParaRPr>
          </a:p>
          <a:p>
            <a:pPr algn="ctr">
              <a:buClr>
                <a:srgbClr val="000000"/>
              </a:buClr>
              <a:buSzPct val="100000"/>
            </a:pPr>
            <a:r>
              <a:rPr lang="en-US" altLang="ja-JP" dirty="0">
                <a:solidFill>
                  <a:schemeClr val="tx1"/>
                </a:solidFill>
                <a:latin typeface="Meiryo UI" panose="020B0604030504040204" pitchFamily="50" charset="-128"/>
                <a:ea typeface="Meiryo UI" panose="020B0604030504040204" pitchFamily="50" charset="-128"/>
              </a:rPr>
              <a:t>2050</a:t>
            </a:r>
            <a:r>
              <a:rPr lang="ja-JP" altLang="en-US" dirty="0">
                <a:solidFill>
                  <a:schemeClr val="tx1"/>
                </a:solidFill>
                <a:latin typeface="Meiryo UI" panose="020B0604030504040204" pitchFamily="50" charset="-128"/>
                <a:ea typeface="Meiryo UI" panose="020B0604030504040204" pitchFamily="50" charset="-128"/>
              </a:rPr>
              <a:t>年までに</a:t>
            </a:r>
            <a:r>
              <a:rPr kumimoji="1" lang="en-US" altLang="ja-JP" dirty="0">
                <a:solidFill>
                  <a:schemeClr val="tx1"/>
                </a:solidFill>
                <a:latin typeface="Meiryo UI" panose="020B0604030504040204" pitchFamily="50" charset="-128"/>
                <a:ea typeface="Meiryo UI" panose="020B0604030504040204" pitchFamily="50" charset="-128"/>
              </a:rPr>
              <a:t>80</a:t>
            </a:r>
            <a:r>
              <a:rPr kumimoji="1" lang="ja-JP" altLang="en-US" dirty="0">
                <a:solidFill>
                  <a:schemeClr val="tx1"/>
                </a:solidFill>
                <a:latin typeface="Meiryo UI" panose="020B0604030504040204" pitchFamily="50" charset="-128"/>
                <a:ea typeface="Meiryo UI" panose="020B0604030504040204" pitchFamily="50" charset="-128"/>
              </a:rPr>
              <a:t>％削減</a:t>
            </a:r>
            <a:endParaRPr kumimoji="1" lang="ja-JP" altLang="en-US" dirty="0">
              <a:solidFill>
                <a:schemeClr val="tx1"/>
              </a:solidFill>
            </a:endParaRPr>
          </a:p>
        </p:txBody>
      </p:sp>
      <p:sp>
        <p:nvSpPr>
          <p:cNvPr id="19" name="テキスト ボックス 18">
            <a:extLst>
              <a:ext uri="{FF2B5EF4-FFF2-40B4-BE49-F238E27FC236}">
                <a16:creationId xmlns:a16="http://schemas.microsoft.com/office/drawing/2014/main" id="{CCD82786-B502-47B5-B1C4-846F00B34ED0}"/>
              </a:ext>
            </a:extLst>
          </p:cNvPr>
          <p:cNvSpPr txBox="1"/>
          <p:nvPr/>
        </p:nvSpPr>
        <p:spPr>
          <a:xfrm>
            <a:off x="278107" y="6522961"/>
            <a:ext cx="2993126" cy="253916"/>
          </a:xfrm>
          <a:prstGeom prst="rect">
            <a:avLst/>
          </a:prstGeom>
          <a:noFill/>
        </p:spPr>
        <p:txBody>
          <a:bodyPr wrap="square" rtlCol="0">
            <a:spAutoFit/>
          </a:bodyPr>
          <a:lstStyle/>
          <a:p>
            <a:pPr algn="r"/>
            <a:r>
              <a:rPr kumimoji="1" lang="ja-JP" altLang="en-US" sz="1050" dirty="0">
                <a:latin typeface="Meiryo UI" panose="020B0604030504040204" pitchFamily="50" charset="-128"/>
                <a:ea typeface="Meiryo UI" panose="020B0604030504040204" pitchFamily="50" charset="-128"/>
              </a:rPr>
              <a:t>出典）環境省 長期低炭素ビジョン参考資料集より</a:t>
            </a:r>
          </a:p>
        </p:txBody>
      </p:sp>
      <p:sp>
        <p:nvSpPr>
          <p:cNvPr id="20" name="正方形/長方形 19">
            <a:extLst>
              <a:ext uri="{FF2B5EF4-FFF2-40B4-BE49-F238E27FC236}">
                <a16:creationId xmlns:a16="http://schemas.microsoft.com/office/drawing/2014/main" id="{2A6C98CF-8582-4F59-9488-B31FC363C820}"/>
              </a:ext>
            </a:extLst>
          </p:cNvPr>
          <p:cNvSpPr>
            <a:spLocks noChangeAspect="1"/>
          </p:cNvSpPr>
          <p:nvPr/>
        </p:nvSpPr>
        <p:spPr bwMode="auto">
          <a:xfrm>
            <a:off x="400786" y="1925550"/>
            <a:ext cx="1318574" cy="652389"/>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nchor="ctr"/>
          <a:lstStyle/>
          <a:p>
            <a:pPr algn="ctr" eaLnBrk="1">
              <a:lnSpc>
                <a:spcPct val="93000"/>
              </a:lnSpc>
              <a:buClr>
                <a:srgbClr val="000000"/>
              </a:buClr>
              <a:buSzPct val="100000"/>
              <a:buFont typeface="Times New Roman" panose="02020603050405020304" pitchFamily="18" charset="0"/>
              <a:buNone/>
              <a:defRPr/>
            </a:pPr>
            <a:r>
              <a:rPr lang="ja-JP" altLang="en-US" sz="2400" dirty="0">
                <a:latin typeface="A-OTF 新ゴ Pro B" panose="020B0700000000000000" pitchFamily="34" charset="-128"/>
                <a:ea typeface="A-OTF 新ゴ Pro B" panose="020B0700000000000000" pitchFamily="34" charset="-128"/>
              </a:rPr>
              <a:t>世 界</a:t>
            </a:r>
          </a:p>
        </p:txBody>
      </p:sp>
      <p:sp>
        <p:nvSpPr>
          <p:cNvPr id="21" name="テキスト ボックス 20">
            <a:extLst>
              <a:ext uri="{FF2B5EF4-FFF2-40B4-BE49-F238E27FC236}">
                <a16:creationId xmlns:a16="http://schemas.microsoft.com/office/drawing/2014/main" id="{F850429C-59C7-47C8-9798-51A56CEE57E9}"/>
              </a:ext>
            </a:extLst>
          </p:cNvPr>
          <p:cNvSpPr txBox="1"/>
          <p:nvPr/>
        </p:nvSpPr>
        <p:spPr>
          <a:xfrm>
            <a:off x="1843314" y="1877234"/>
            <a:ext cx="6899900" cy="1477328"/>
          </a:xfrm>
          <a:prstGeom prst="rect">
            <a:avLst/>
          </a:prstGeom>
          <a:noFill/>
        </p:spPr>
        <p:txBody>
          <a:bodyPr wrap="square" rtlCol="0">
            <a:spAutoFit/>
          </a:bodyPr>
          <a:lstStyle/>
          <a:p>
            <a:pPr algn="just"/>
            <a:r>
              <a:rPr kumimoji="1" lang="ja-JP" altLang="en-US" dirty="0">
                <a:latin typeface="Meiryo UI" panose="020B0604030504040204" pitchFamily="50" charset="-128"/>
                <a:ea typeface="Meiryo UI" panose="020B0604030504040204" pitchFamily="50" charset="-128"/>
              </a:rPr>
              <a:t>産業革命以降の気温上昇を</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未満（できれば</a:t>
            </a:r>
            <a:r>
              <a:rPr kumimoji="1" lang="en-US" altLang="ja-JP" dirty="0">
                <a:latin typeface="Meiryo UI" panose="020B0604030504040204" pitchFamily="50" charset="-128"/>
                <a:ea typeface="Meiryo UI" panose="020B0604030504040204" pitchFamily="50" charset="-128"/>
              </a:rPr>
              <a:t>1.5</a:t>
            </a:r>
            <a:r>
              <a:rPr kumimoji="1" lang="ja-JP" altLang="en-US" dirty="0">
                <a:latin typeface="Meiryo UI" panose="020B0604030504040204" pitchFamily="50" charset="-128"/>
                <a:ea typeface="Meiryo UI" panose="020B0604030504040204" pitchFamily="50" charset="-128"/>
              </a:rPr>
              <a:t>℃）に抑える。</a:t>
            </a:r>
            <a:endParaRPr kumimoji="1" lang="en-US" altLang="ja-JP" dirty="0">
              <a:latin typeface="Meiryo UI" panose="020B0604030504040204" pitchFamily="50" charset="-128"/>
              <a:ea typeface="Meiryo UI" panose="020B0604030504040204" pitchFamily="50" charset="-128"/>
            </a:endParaRPr>
          </a:p>
          <a:p>
            <a:pPr algn="just"/>
            <a:r>
              <a:rPr kumimoji="1" lang="ja-JP" altLang="en-US" dirty="0">
                <a:latin typeface="Meiryo UI" panose="020B0604030504040204" pitchFamily="50" charset="-128"/>
                <a:ea typeface="Meiryo UI" panose="020B0604030504040204" pitchFamily="50" charset="-128"/>
              </a:rPr>
              <a:t>今世紀後半に温室効果ガスの人為的排出と吸収を均衡させる。</a:t>
            </a:r>
            <a:endParaRPr kumimoji="1" lang="en-US" altLang="ja-JP" dirty="0">
              <a:latin typeface="Meiryo UI" panose="020B0604030504040204" pitchFamily="50" charset="-128"/>
              <a:ea typeface="Meiryo UI" panose="020B0604030504040204" pitchFamily="50" charset="-128"/>
            </a:endParaRPr>
          </a:p>
          <a:p>
            <a:pPr algn="just"/>
            <a:r>
              <a:rPr kumimoji="1" lang="ja-JP" altLang="en-US" dirty="0">
                <a:latin typeface="Meiryo UI" panose="020B0604030504040204" pitchFamily="50" charset="-128"/>
                <a:ea typeface="Meiryo UI" panose="020B0604030504040204" pitchFamily="50" charset="-128"/>
              </a:rPr>
              <a:t>（パリ協定）</a:t>
            </a:r>
            <a:endParaRPr kumimoji="1" lang="en-US" altLang="ja-JP" dirty="0">
              <a:latin typeface="Meiryo UI" panose="020B0604030504040204" pitchFamily="50" charset="-128"/>
              <a:ea typeface="Meiryo UI" panose="020B0604030504040204" pitchFamily="50" charset="-128"/>
            </a:endParaRPr>
          </a:p>
        </p:txBody>
      </p:sp>
      <p:sp>
        <p:nvSpPr>
          <p:cNvPr id="4" name="タイトル 3"/>
          <p:cNvSpPr>
            <a:spLocks noGrp="1"/>
          </p:cNvSpPr>
          <p:nvPr>
            <p:ph type="ctrTitle"/>
          </p:nvPr>
        </p:nvSpPr>
        <p:spPr/>
        <p:txBody>
          <a:bodyPr/>
          <a:lstStyle/>
          <a:p>
            <a:r>
              <a:rPr kumimoji="1" lang="ja-JP" altLang="en-US" dirty="0"/>
              <a:t>日本と京都府の長期目標</a:t>
            </a:r>
          </a:p>
        </p:txBody>
      </p:sp>
    </p:spTree>
    <p:extLst>
      <p:ext uri="{BB962C8B-B14F-4D97-AF65-F5344CB8AC3E}">
        <p14:creationId xmlns:p14="http://schemas.microsoft.com/office/powerpoint/2010/main" val="2410480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E546C9CA-909B-49A1-9E9E-BC3E3B6D6B32}"/>
              </a:ext>
            </a:extLst>
          </p:cNvPr>
          <p:cNvSpPr>
            <a:spLocks noChangeAspect="1"/>
          </p:cNvSpPr>
          <p:nvPr/>
        </p:nvSpPr>
        <p:spPr bwMode="auto">
          <a:xfrm>
            <a:off x="400785" y="4082733"/>
            <a:ext cx="5608129" cy="652389"/>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nchor="ctr"/>
          <a:lstStyle/>
          <a:p>
            <a:pPr algn="ctr">
              <a:lnSpc>
                <a:spcPct val="93000"/>
              </a:lnSpc>
              <a:buClr>
                <a:srgbClr val="000000"/>
              </a:buClr>
              <a:buSzPct val="100000"/>
              <a:defRPr/>
            </a:pPr>
            <a:r>
              <a:rPr lang="ja-JP" altLang="en-US" sz="2400" dirty="0">
                <a:latin typeface="A-OTF 新ゴ Pro B" panose="020B0700000000000000" pitchFamily="34" charset="-128"/>
                <a:ea typeface="A-OTF 新ゴ Pro B" panose="020B0700000000000000" pitchFamily="34" charset="-128"/>
              </a:rPr>
              <a:t>産業界での大きな動きの例　</a:t>
            </a:r>
            <a:r>
              <a:rPr lang="en-US" altLang="ja-JP" sz="2400" dirty="0">
                <a:latin typeface="A-OTF 新ゴ Pro B" panose="020B0700000000000000" pitchFamily="34" charset="-128"/>
                <a:ea typeface="A-OTF 新ゴ Pro B" panose="020B0700000000000000" pitchFamily="34" charset="-128"/>
              </a:rPr>
              <a:t>RE100</a:t>
            </a:r>
            <a:endParaRPr lang="ja-JP" altLang="en-US" sz="2400" dirty="0">
              <a:latin typeface="A-OTF 新ゴ Pro B" panose="020B0700000000000000" pitchFamily="34" charset="-128"/>
              <a:ea typeface="A-OTF 新ゴ Pro B" panose="020B0700000000000000" pitchFamily="34" charset="-128"/>
            </a:endParaRPr>
          </a:p>
        </p:txBody>
      </p:sp>
      <p:sp>
        <p:nvSpPr>
          <p:cNvPr id="19" name="テキスト ボックス 18">
            <a:extLst>
              <a:ext uri="{FF2B5EF4-FFF2-40B4-BE49-F238E27FC236}">
                <a16:creationId xmlns:a16="http://schemas.microsoft.com/office/drawing/2014/main" id="{CCD82786-B502-47B5-B1C4-846F00B34ED0}"/>
              </a:ext>
            </a:extLst>
          </p:cNvPr>
          <p:cNvSpPr txBox="1"/>
          <p:nvPr/>
        </p:nvSpPr>
        <p:spPr>
          <a:xfrm>
            <a:off x="5752013" y="2376782"/>
            <a:ext cx="2686362" cy="261610"/>
          </a:xfrm>
          <a:prstGeom prst="rect">
            <a:avLst/>
          </a:prstGeom>
          <a:noFill/>
        </p:spPr>
        <p:txBody>
          <a:bodyPr wrap="square" rtlCol="0">
            <a:spAutoFit/>
          </a:bodyPr>
          <a:lstStyle/>
          <a:p>
            <a:pPr algn="r"/>
            <a:r>
              <a:rPr kumimoji="1" lang="ja-JP" altLang="en-US" sz="1050" dirty="0">
                <a:latin typeface="Meiryo UI" panose="020B0604030504040204" pitchFamily="50" charset="-128"/>
                <a:ea typeface="Meiryo UI" panose="020B0604030504040204" pitchFamily="50" charset="-128"/>
              </a:rPr>
              <a:t>各種報道資料より</a:t>
            </a:r>
          </a:p>
        </p:txBody>
      </p:sp>
      <p:sp>
        <p:nvSpPr>
          <p:cNvPr id="20" name="正方形/長方形 19">
            <a:extLst>
              <a:ext uri="{FF2B5EF4-FFF2-40B4-BE49-F238E27FC236}">
                <a16:creationId xmlns:a16="http://schemas.microsoft.com/office/drawing/2014/main" id="{2A6C98CF-8582-4F59-9488-B31FC363C820}"/>
              </a:ext>
            </a:extLst>
          </p:cNvPr>
          <p:cNvSpPr>
            <a:spLocks noChangeAspect="1"/>
          </p:cNvSpPr>
          <p:nvPr/>
        </p:nvSpPr>
        <p:spPr bwMode="auto">
          <a:xfrm>
            <a:off x="400785" y="1916155"/>
            <a:ext cx="6694409" cy="652389"/>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nchor="ctr"/>
          <a:lstStyle/>
          <a:p>
            <a:pPr algn="ctr" eaLnBrk="1">
              <a:lnSpc>
                <a:spcPct val="93000"/>
              </a:lnSpc>
              <a:buClr>
                <a:srgbClr val="000000"/>
              </a:buClr>
              <a:buSzPct val="100000"/>
              <a:buFont typeface="Times New Roman" panose="02020603050405020304" pitchFamily="18" charset="0"/>
              <a:buNone/>
              <a:defRPr/>
            </a:pPr>
            <a:r>
              <a:rPr lang="ja-JP" altLang="en-US" sz="2400" dirty="0">
                <a:latin typeface="A-OTF 新ゴ Pro B" panose="020B0700000000000000" pitchFamily="34" charset="-128"/>
                <a:ea typeface="A-OTF 新ゴ Pro B" panose="020B0700000000000000" pitchFamily="34" charset="-128"/>
              </a:rPr>
              <a:t>ガソリン車・ディーゼル車をめぐる各国の方針</a:t>
            </a:r>
          </a:p>
        </p:txBody>
      </p:sp>
      <p:sp>
        <p:nvSpPr>
          <p:cNvPr id="21" name="テキスト ボックス 20">
            <a:extLst>
              <a:ext uri="{FF2B5EF4-FFF2-40B4-BE49-F238E27FC236}">
                <a16:creationId xmlns:a16="http://schemas.microsoft.com/office/drawing/2014/main" id="{F850429C-59C7-47C8-9798-51A56CEE57E9}"/>
              </a:ext>
            </a:extLst>
          </p:cNvPr>
          <p:cNvSpPr txBox="1"/>
          <p:nvPr/>
        </p:nvSpPr>
        <p:spPr>
          <a:xfrm>
            <a:off x="406176" y="2548769"/>
            <a:ext cx="8353343" cy="1477328"/>
          </a:xfrm>
          <a:prstGeom prst="rect">
            <a:avLst/>
          </a:prstGeom>
          <a:noFill/>
        </p:spPr>
        <p:txBody>
          <a:bodyPr wrap="square" rtlCol="0">
            <a:spAutoFit/>
          </a:bodyPr>
          <a:lstStyle/>
          <a:p>
            <a:pPr algn="just">
              <a:lnSpc>
                <a:spcPct val="150000"/>
              </a:lnSpc>
            </a:pPr>
            <a:r>
              <a:rPr kumimoji="1" lang="ja-JP" altLang="en-US" sz="2000" dirty="0">
                <a:latin typeface="Meiryo UI" panose="020B0604030504040204" pitchFamily="50" charset="-128"/>
                <a:ea typeface="Meiryo UI" panose="020B0604030504040204" pitchFamily="50" charset="-128"/>
              </a:rPr>
              <a:t>イギリス、フランスは</a:t>
            </a:r>
            <a:r>
              <a:rPr kumimoji="1" lang="en-US" altLang="ja-JP" sz="2000" dirty="0">
                <a:latin typeface="Meiryo UI" panose="020B0604030504040204" pitchFamily="50" charset="-128"/>
                <a:ea typeface="Meiryo UI" panose="020B0604030504040204" pitchFamily="50" charset="-128"/>
              </a:rPr>
              <a:t>2040</a:t>
            </a:r>
            <a:r>
              <a:rPr kumimoji="1" lang="ja-JP" altLang="en-US" sz="2000" dirty="0">
                <a:latin typeface="Meiryo UI" panose="020B0604030504040204" pitchFamily="50" charset="-128"/>
                <a:ea typeface="Meiryo UI" panose="020B0604030504040204" pitchFamily="50" charset="-128"/>
              </a:rPr>
              <a:t>年までに販売禁止を正式に発表。</a:t>
            </a:r>
            <a:endParaRPr kumimoji="1" lang="en-US" altLang="ja-JP" sz="2000" dirty="0">
              <a:latin typeface="Meiryo UI" panose="020B0604030504040204" pitchFamily="50" charset="-128"/>
              <a:ea typeface="Meiryo UI" panose="020B0604030504040204" pitchFamily="50" charset="-128"/>
            </a:endParaRPr>
          </a:p>
          <a:p>
            <a:pPr algn="just">
              <a:lnSpc>
                <a:spcPct val="150000"/>
              </a:lnSpc>
            </a:pPr>
            <a:r>
              <a:rPr kumimoji="1" lang="ja-JP" altLang="en-US" sz="2000" dirty="0">
                <a:latin typeface="Meiryo UI" panose="020B0604030504040204" pitchFamily="50" charset="-128"/>
                <a:ea typeface="Meiryo UI" panose="020B0604030504040204" pitchFamily="50" charset="-128"/>
              </a:rPr>
              <a:t>ドイツやノルウェーなど他にも様々な国が販売禁止の方針。</a:t>
            </a:r>
            <a:endParaRPr kumimoji="1" lang="en-US" altLang="ja-JP" sz="2000" dirty="0">
              <a:latin typeface="Meiryo UI" panose="020B0604030504040204" pitchFamily="50" charset="-128"/>
              <a:ea typeface="Meiryo UI" panose="020B0604030504040204" pitchFamily="50" charset="-128"/>
            </a:endParaRPr>
          </a:p>
          <a:p>
            <a:pPr algn="just">
              <a:lnSpc>
                <a:spcPct val="150000"/>
              </a:lnSpc>
            </a:pPr>
            <a:r>
              <a:rPr kumimoji="1" lang="ja-JP" altLang="en-US" sz="2000" dirty="0">
                <a:latin typeface="Meiryo UI" panose="020B0604030504040204" pitchFamily="50" charset="-128"/>
                <a:ea typeface="Meiryo UI" panose="020B0604030504040204" pitchFamily="50" charset="-128"/>
              </a:rPr>
              <a:t>中国も時期を検討中。</a:t>
            </a:r>
            <a:endParaRPr kumimoji="1" lang="en-US" altLang="ja-JP" sz="2000" dirty="0">
              <a:latin typeface="Meiryo UI" panose="020B0604030504040204" pitchFamily="50" charset="-128"/>
              <a:ea typeface="Meiryo UI" panose="020B0604030504040204" pitchFamily="50" charset="-128"/>
            </a:endParaRPr>
          </a:p>
        </p:txBody>
      </p:sp>
      <p:sp>
        <p:nvSpPr>
          <p:cNvPr id="14" name="角丸四角形吹き出し 6">
            <a:extLst>
              <a:ext uri="{FF2B5EF4-FFF2-40B4-BE49-F238E27FC236}">
                <a16:creationId xmlns:a16="http://schemas.microsoft.com/office/drawing/2014/main" id="{F539551D-7CD1-47D4-A96C-176A7A5AFDD5}"/>
              </a:ext>
            </a:extLst>
          </p:cNvPr>
          <p:cNvSpPr/>
          <p:nvPr/>
        </p:nvSpPr>
        <p:spPr>
          <a:xfrm>
            <a:off x="6580717" y="3441453"/>
            <a:ext cx="2260775" cy="805475"/>
          </a:xfrm>
          <a:prstGeom prst="wedgeRoundRectCallout">
            <a:avLst>
              <a:gd name="adj1" fmla="val -22629"/>
              <a:gd name="adj2" fmla="val -41209"/>
              <a:gd name="adj3" fmla="val 16667"/>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SzPct val="100000"/>
            </a:pPr>
            <a:r>
              <a:rPr kumimoji="1" lang="ja-JP" altLang="en-US" dirty="0">
                <a:solidFill>
                  <a:schemeClr val="tx1"/>
                </a:solidFill>
              </a:rPr>
              <a:t>世界は脱炭素へと</a:t>
            </a:r>
            <a:endParaRPr kumimoji="1" lang="en-US" altLang="ja-JP" dirty="0">
              <a:solidFill>
                <a:schemeClr val="tx1"/>
              </a:solidFill>
            </a:endParaRPr>
          </a:p>
          <a:p>
            <a:pPr algn="ctr">
              <a:buClr>
                <a:srgbClr val="000000"/>
              </a:buClr>
              <a:buSzPct val="100000"/>
            </a:pPr>
            <a:r>
              <a:rPr kumimoji="1" lang="ja-JP" altLang="en-US" dirty="0">
                <a:solidFill>
                  <a:schemeClr val="tx1"/>
                </a:solidFill>
              </a:rPr>
              <a:t>大きく動いている</a:t>
            </a:r>
          </a:p>
        </p:txBody>
      </p:sp>
      <p:sp>
        <p:nvSpPr>
          <p:cNvPr id="15" name="テキスト ボックス 14">
            <a:extLst>
              <a:ext uri="{FF2B5EF4-FFF2-40B4-BE49-F238E27FC236}">
                <a16:creationId xmlns:a16="http://schemas.microsoft.com/office/drawing/2014/main" id="{25A15E5D-9173-4162-B670-47AA0CCDA1F4}"/>
              </a:ext>
            </a:extLst>
          </p:cNvPr>
          <p:cNvSpPr txBox="1"/>
          <p:nvPr/>
        </p:nvSpPr>
        <p:spPr>
          <a:xfrm>
            <a:off x="380723" y="4763014"/>
            <a:ext cx="8460769" cy="1015663"/>
          </a:xfrm>
          <a:prstGeom prst="rect">
            <a:avLst/>
          </a:prstGeom>
          <a:noFill/>
        </p:spPr>
        <p:txBody>
          <a:bodyPr wrap="square" rtlCol="0">
            <a:spAutoFit/>
          </a:bodyPr>
          <a:lstStyle/>
          <a:p>
            <a:pPr algn="just">
              <a:lnSpc>
                <a:spcPct val="150000"/>
              </a:lnSpc>
            </a:pPr>
            <a:r>
              <a:rPr kumimoji="1" lang="en-US" altLang="ja-JP" sz="2000" dirty="0">
                <a:latin typeface="Meiryo UI" panose="020B0604030504040204" pitchFamily="50" charset="-128"/>
                <a:ea typeface="Meiryo UI" panose="020B0604030504040204" pitchFamily="50" charset="-128"/>
              </a:rPr>
              <a:t>RE100</a:t>
            </a:r>
            <a:r>
              <a:rPr kumimoji="1" lang="ja-JP" altLang="en-US" sz="2000" dirty="0">
                <a:latin typeface="Meiryo UI" panose="020B0604030504040204" pitchFamily="50" charset="-128"/>
                <a:ea typeface="Meiryo UI" panose="020B0604030504040204" pitchFamily="50" charset="-128"/>
              </a:rPr>
              <a:t>：事業活動を再生可能エネルギーのみで行うことを宣言し、</a:t>
            </a:r>
            <a:endParaRPr kumimoji="1" lang="en-US" altLang="ja-JP" sz="2000" dirty="0">
              <a:latin typeface="Meiryo UI" panose="020B0604030504040204" pitchFamily="50" charset="-128"/>
              <a:ea typeface="Meiryo UI" panose="020B0604030504040204" pitchFamily="50" charset="-128"/>
            </a:endParaRPr>
          </a:p>
          <a:p>
            <a:pPr algn="just">
              <a:lnSpc>
                <a:spcPct val="150000"/>
              </a:lnSpc>
            </a:pPr>
            <a:r>
              <a:rPr kumimoji="1" lang="ja-JP" altLang="en-US" sz="2000" dirty="0">
                <a:latin typeface="Meiryo UI" panose="020B0604030504040204" pitchFamily="50" charset="-128"/>
                <a:ea typeface="Meiryo UI" panose="020B0604030504040204" pitchFamily="50" charset="-128"/>
              </a:rPr>
              <a:t>　　　　　　実行に向けて動く世界のイニシアティブ。</a:t>
            </a:r>
            <a:endParaRPr kumimoji="1" lang="en-US" altLang="ja-JP" sz="20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4A7DC8D5-945F-4BBA-9C86-3965D8BCA349}"/>
              </a:ext>
            </a:extLst>
          </p:cNvPr>
          <p:cNvSpPr txBox="1"/>
          <p:nvPr/>
        </p:nvSpPr>
        <p:spPr>
          <a:xfrm>
            <a:off x="380723" y="5738259"/>
            <a:ext cx="8460769" cy="784830"/>
          </a:xfrm>
          <a:prstGeom prst="rect">
            <a:avLst/>
          </a:prstGeom>
          <a:noFill/>
          <a:ln w="19050">
            <a:solidFill>
              <a:srgbClr val="7030A0"/>
            </a:solidFill>
            <a:prstDash val="dash"/>
          </a:ln>
        </p:spPr>
        <p:txBody>
          <a:bodyPr wrap="square" rtlCol="0">
            <a:spAutoFit/>
          </a:bodyPr>
          <a:lstStyle/>
          <a:p>
            <a:pPr algn="just">
              <a:lnSpc>
                <a:spcPts val="1800"/>
              </a:lnSpc>
            </a:pPr>
            <a:r>
              <a:rPr kumimoji="1" lang="ja-JP" altLang="en-US" sz="1600" dirty="0">
                <a:latin typeface="Meiryo UI" panose="020B0604030504040204" pitchFamily="50" charset="-128"/>
                <a:ea typeface="Meiryo UI" panose="020B0604030504040204" pitchFamily="50" charset="-128"/>
              </a:rPr>
              <a:t>参加事業所の例：</a:t>
            </a:r>
            <a:r>
              <a:rPr kumimoji="1" lang="en-US" altLang="ja-JP" sz="1600" dirty="0">
                <a:latin typeface="Meiryo UI" panose="020B0604030504040204" pitchFamily="50" charset="-128"/>
                <a:ea typeface="Meiryo UI" panose="020B0604030504040204" pitchFamily="50" charset="-128"/>
              </a:rPr>
              <a:t>Google</a:t>
            </a:r>
            <a:r>
              <a:rPr kumimoji="1" lang="ja-JP" altLang="en-US" sz="1600" dirty="0">
                <a:latin typeface="Meiryo UI" panose="020B0604030504040204" pitchFamily="50" charset="-128"/>
                <a:ea typeface="Meiryo UI" panose="020B0604030504040204" pitchFamily="50" charset="-128"/>
              </a:rPr>
              <a:t>（アメリカ）、</a:t>
            </a:r>
            <a:r>
              <a:rPr kumimoji="1" lang="en-US" altLang="ja-JP" sz="1600" dirty="0">
                <a:latin typeface="Meiryo UI" panose="020B0604030504040204" pitchFamily="50" charset="-128"/>
                <a:ea typeface="Meiryo UI" panose="020B0604030504040204" pitchFamily="50" charset="-128"/>
              </a:rPr>
              <a:t>BMW</a:t>
            </a:r>
            <a:r>
              <a:rPr kumimoji="1" lang="ja-JP" altLang="en-US" sz="1600" dirty="0">
                <a:latin typeface="Meiryo UI" panose="020B0604030504040204" pitchFamily="50" charset="-128"/>
                <a:ea typeface="Meiryo UI" panose="020B0604030504040204" pitchFamily="50" charset="-128"/>
              </a:rPr>
              <a:t>グループ（ドイツ）、</a:t>
            </a:r>
            <a:r>
              <a:rPr kumimoji="1" lang="en-US" altLang="ja-JP" sz="1600" dirty="0">
                <a:latin typeface="Meiryo UI" panose="020B0604030504040204" pitchFamily="50" charset="-128"/>
                <a:ea typeface="Meiryo UI" panose="020B0604030504040204" pitchFamily="50" charset="-128"/>
              </a:rPr>
              <a:t>GM</a:t>
            </a:r>
            <a:r>
              <a:rPr kumimoji="1" lang="ja-JP" altLang="en-US" sz="1600" dirty="0">
                <a:latin typeface="Meiryo UI" panose="020B0604030504040204" pitchFamily="50" charset="-128"/>
                <a:ea typeface="Meiryo UI" panose="020B0604030504040204" pitchFamily="50" charset="-128"/>
              </a:rPr>
              <a:t>（米国）、フィリップス（オランダ）、コカ・コーラ・エンタープライズ（米国）、スターバックス（米国）、ナイキ（米国）、イケア（スウェーデン）、マイクロソフト（米国）、リコー（日本）、積水ハウス（日本）、アスクル（日本）など</a:t>
            </a:r>
          </a:p>
        </p:txBody>
      </p:sp>
      <p:sp>
        <p:nvSpPr>
          <p:cNvPr id="4" name="タイトル 3"/>
          <p:cNvSpPr>
            <a:spLocks noGrp="1"/>
          </p:cNvSpPr>
          <p:nvPr>
            <p:ph type="ctrTitle"/>
          </p:nvPr>
        </p:nvSpPr>
        <p:spPr/>
        <p:txBody>
          <a:bodyPr/>
          <a:lstStyle/>
          <a:p>
            <a:r>
              <a:rPr kumimoji="1" lang="ja-JP" altLang="en-US" dirty="0"/>
              <a:t>「実質ゼロ」へと動き始めた世界</a:t>
            </a:r>
          </a:p>
        </p:txBody>
      </p:sp>
    </p:spTree>
    <p:extLst>
      <p:ext uri="{BB962C8B-B14F-4D97-AF65-F5344CB8AC3E}">
        <p14:creationId xmlns:p14="http://schemas.microsoft.com/office/powerpoint/2010/main" val="3740548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6908" y="1889764"/>
            <a:ext cx="1413029" cy="916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368716" y="2116750"/>
            <a:ext cx="2371344" cy="523220"/>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クール・チョイス</a:t>
            </a:r>
            <a:endParaRPr kumimoji="1" lang="ja-JP" altLang="en-US" sz="20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870" y="2920359"/>
            <a:ext cx="2001394" cy="1328425"/>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3813" y="2927880"/>
            <a:ext cx="1968871" cy="1311760"/>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3813" y="4722965"/>
            <a:ext cx="1743867" cy="1307900"/>
          </a:xfrm>
          <a:prstGeom prst="rect">
            <a:avLst/>
          </a:prstGeom>
        </p:spPr>
      </p:pic>
      <p:sp>
        <p:nvSpPr>
          <p:cNvPr id="12" name="テキスト ボックス 11"/>
          <p:cNvSpPr txBox="1"/>
          <p:nvPr/>
        </p:nvSpPr>
        <p:spPr>
          <a:xfrm>
            <a:off x="389870" y="4316868"/>
            <a:ext cx="2225314"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再生可能エネルギーの家</a:t>
            </a:r>
          </a:p>
        </p:txBody>
      </p:sp>
      <p:sp>
        <p:nvSpPr>
          <p:cNvPr id="15" name="テキスト ボックス 14"/>
          <p:cNvSpPr txBox="1"/>
          <p:nvPr/>
        </p:nvSpPr>
        <p:spPr>
          <a:xfrm>
            <a:off x="2462373" y="4316868"/>
            <a:ext cx="2225314"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省エネタイプの電気製品</a:t>
            </a:r>
          </a:p>
        </p:txBody>
      </p:sp>
      <p:sp>
        <p:nvSpPr>
          <p:cNvPr id="16" name="テキスト ボックス 15"/>
          <p:cNvSpPr txBox="1"/>
          <p:nvPr/>
        </p:nvSpPr>
        <p:spPr>
          <a:xfrm>
            <a:off x="310751" y="6088241"/>
            <a:ext cx="2225314"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旬・地元の食材</a:t>
            </a:r>
          </a:p>
        </p:txBody>
      </p:sp>
      <p:sp>
        <p:nvSpPr>
          <p:cNvPr id="17" name="テキスト ボックス 16"/>
          <p:cNvSpPr txBox="1"/>
          <p:nvPr/>
        </p:nvSpPr>
        <p:spPr>
          <a:xfrm>
            <a:off x="2476925" y="6088241"/>
            <a:ext cx="2405825"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二酸化炭素を出さない乗り物</a:t>
            </a:r>
          </a:p>
        </p:txBody>
      </p:sp>
      <p:pic>
        <p:nvPicPr>
          <p:cNvPr id="18" name="図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8989" y="2802394"/>
            <a:ext cx="2282917" cy="3225195"/>
          </a:xfrm>
          <a:prstGeom prst="rect">
            <a:avLst/>
          </a:prstGeom>
        </p:spPr>
      </p:pic>
      <p:pic>
        <p:nvPicPr>
          <p:cNvPr id="19" name="図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65970" y="2802394"/>
            <a:ext cx="2270189" cy="3207214"/>
          </a:xfrm>
          <a:prstGeom prst="rect">
            <a:avLst/>
          </a:prstGeom>
        </p:spPr>
      </p:pic>
      <p:sp>
        <p:nvSpPr>
          <p:cNvPr id="20" name="テキスト ボックス 19"/>
          <p:cNvSpPr txBox="1"/>
          <p:nvPr/>
        </p:nvSpPr>
        <p:spPr>
          <a:xfrm>
            <a:off x="4064502" y="2041091"/>
            <a:ext cx="4965192" cy="523220"/>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温暖化を止めるために </a:t>
            </a:r>
            <a:r>
              <a:rPr kumimoji="1" lang="ja-JP" altLang="en-US" sz="2800" b="1" dirty="0">
                <a:solidFill>
                  <a:srgbClr val="00B0F0"/>
                </a:solidFill>
                <a:latin typeface="Meiryo UI" panose="020B0604030504040204" pitchFamily="50" charset="-128"/>
                <a:ea typeface="Meiryo UI" panose="020B0604030504040204" pitchFamily="50" charset="-128"/>
              </a:rPr>
              <a:t>「かしこく選ぶ」</a:t>
            </a:r>
            <a:endParaRPr kumimoji="1" lang="ja-JP" altLang="en-US" sz="2800" dirty="0">
              <a:latin typeface="Meiryo UI" panose="020B0604030504040204" pitchFamily="50" charset="-128"/>
              <a:ea typeface="Meiryo UI" panose="020B0604030504040204" pitchFamily="50" charset="-128"/>
            </a:endParaRPr>
          </a:p>
        </p:txBody>
      </p:sp>
      <p:pic>
        <p:nvPicPr>
          <p:cNvPr id="22" name="図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40723" y="5969243"/>
            <a:ext cx="1725740" cy="710113"/>
          </a:xfrm>
          <a:prstGeom prst="rect">
            <a:avLst/>
          </a:prstGeom>
        </p:spPr>
      </p:pic>
      <p:pic>
        <p:nvPicPr>
          <p:cNvPr id="23" name="図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95784" y="5960099"/>
            <a:ext cx="1799491" cy="710113"/>
          </a:xfrm>
          <a:prstGeom prst="rect">
            <a:avLst/>
          </a:prstGeom>
        </p:spPr>
      </p:pic>
      <p:pic>
        <p:nvPicPr>
          <p:cNvPr id="5" name="図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5028" y="5521331"/>
            <a:ext cx="1240699" cy="430109"/>
          </a:xfrm>
          <a:prstGeom prst="rect">
            <a:avLst/>
          </a:prstGeom>
        </p:spPr>
      </p:pic>
      <p:grpSp>
        <p:nvGrpSpPr>
          <p:cNvPr id="8" name="グループ化 7"/>
          <p:cNvGrpSpPr/>
          <p:nvPr/>
        </p:nvGrpSpPr>
        <p:grpSpPr>
          <a:xfrm>
            <a:off x="403859" y="4722964"/>
            <a:ext cx="1031616" cy="868663"/>
            <a:chOff x="403859" y="4722964"/>
            <a:chExt cx="1031616" cy="868663"/>
          </a:xfrm>
        </p:grpSpPr>
        <p:pic>
          <p:nvPicPr>
            <p:cNvPr id="7" name="図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1327" y="4722964"/>
              <a:ext cx="832317" cy="868663"/>
            </a:xfrm>
            <a:prstGeom prst="rect">
              <a:avLst/>
            </a:prstGeom>
          </p:spPr>
        </p:pic>
        <p:sp>
          <p:nvSpPr>
            <p:cNvPr id="6" name="二等辺三角形 5"/>
            <p:cNvSpPr/>
            <p:nvPr/>
          </p:nvSpPr>
          <p:spPr>
            <a:xfrm rot="8916799">
              <a:off x="672914" y="4877088"/>
              <a:ext cx="265114" cy="368363"/>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二等辺三角形 24"/>
            <p:cNvSpPr/>
            <p:nvPr/>
          </p:nvSpPr>
          <p:spPr>
            <a:xfrm rot="4906706">
              <a:off x="1118737" y="4926385"/>
              <a:ext cx="265114" cy="368363"/>
            </a:xfrm>
            <a:prstGeom prst="triangle">
              <a:avLst>
                <a:gd name="adj" fmla="val 7393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二等辺三角形 25"/>
            <p:cNvSpPr/>
            <p:nvPr/>
          </p:nvSpPr>
          <p:spPr>
            <a:xfrm rot="8218580">
              <a:off x="403859" y="5022954"/>
              <a:ext cx="265114" cy="368363"/>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タイトル 13"/>
          <p:cNvSpPr>
            <a:spLocks noGrp="1"/>
          </p:cNvSpPr>
          <p:nvPr>
            <p:ph type="ctrTitle"/>
          </p:nvPr>
        </p:nvSpPr>
        <p:spPr/>
        <p:txBody>
          <a:bodyPr/>
          <a:lstStyle/>
          <a:p>
            <a:r>
              <a:rPr kumimoji="1" lang="en-US" altLang="ja-JP" dirty="0"/>
              <a:t>COOL CHOICE</a:t>
            </a:r>
            <a:r>
              <a:rPr kumimoji="1" lang="ja-JP" altLang="en-US" dirty="0"/>
              <a:t>で選ぶ未来</a:t>
            </a:r>
          </a:p>
        </p:txBody>
      </p:sp>
    </p:spTree>
    <p:extLst>
      <p:ext uri="{BB962C8B-B14F-4D97-AF65-F5344CB8AC3E}">
        <p14:creationId xmlns:p14="http://schemas.microsoft.com/office/powerpoint/2010/main" val="1473141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4336"/>
            <a:ext cx="9144000" cy="6521936"/>
          </a:xfrm>
          <a:prstGeom prst="rect">
            <a:avLst/>
          </a:prstGeom>
        </p:spPr>
      </p:pic>
      <p:sp>
        <p:nvSpPr>
          <p:cNvPr id="6" name="正方形/長方形 5">
            <a:extLst>
              <a:ext uri="{FF2B5EF4-FFF2-40B4-BE49-F238E27FC236}">
                <a16:creationId xmlns:a16="http://schemas.microsoft.com/office/drawing/2014/main" id="{0EA39E04-152A-4A9B-B503-114DCAC8416C}"/>
              </a:ext>
            </a:extLst>
          </p:cNvPr>
          <p:cNvSpPr>
            <a:spLocks noChangeAspect="1"/>
          </p:cNvSpPr>
          <p:nvPr/>
        </p:nvSpPr>
        <p:spPr bwMode="auto">
          <a:xfrm>
            <a:off x="2416814" y="500528"/>
            <a:ext cx="653829" cy="652389"/>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7" name="正方形/長方形 6">
            <a:extLst>
              <a:ext uri="{FF2B5EF4-FFF2-40B4-BE49-F238E27FC236}">
                <a16:creationId xmlns:a16="http://schemas.microsoft.com/office/drawing/2014/main" id="{22B9B99B-80DC-4782-9C41-D2B36469D40D}"/>
              </a:ext>
            </a:extLst>
          </p:cNvPr>
          <p:cNvSpPr>
            <a:spLocks noChangeAspect="1"/>
          </p:cNvSpPr>
          <p:nvPr/>
        </p:nvSpPr>
        <p:spPr bwMode="auto">
          <a:xfrm>
            <a:off x="3135450" y="500528"/>
            <a:ext cx="653829" cy="65238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8" name="正方形/長方形 7">
            <a:extLst>
              <a:ext uri="{FF2B5EF4-FFF2-40B4-BE49-F238E27FC236}">
                <a16:creationId xmlns:a16="http://schemas.microsoft.com/office/drawing/2014/main" id="{18F2666A-4F0B-471B-9294-33934A766EBA}"/>
              </a:ext>
            </a:extLst>
          </p:cNvPr>
          <p:cNvSpPr>
            <a:spLocks noChangeAspect="1"/>
          </p:cNvSpPr>
          <p:nvPr/>
        </p:nvSpPr>
        <p:spPr bwMode="auto">
          <a:xfrm>
            <a:off x="3854085" y="500528"/>
            <a:ext cx="653829" cy="652389"/>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2700000" scaled="1"/>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9" name="正方形/長方形 8">
            <a:extLst>
              <a:ext uri="{FF2B5EF4-FFF2-40B4-BE49-F238E27FC236}">
                <a16:creationId xmlns:a16="http://schemas.microsoft.com/office/drawing/2014/main" id="{0BC15358-20D0-40B7-BA5E-A1E13C68F89A}"/>
              </a:ext>
            </a:extLst>
          </p:cNvPr>
          <p:cNvSpPr>
            <a:spLocks noChangeAspect="1"/>
          </p:cNvSpPr>
          <p:nvPr/>
        </p:nvSpPr>
        <p:spPr bwMode="auto">
          <a:xfrm>
            <a:off x="4572721" y="500528"/>
            <a:ext cx="653829" cy="652389"/>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10" name="正方形/長方形 9">
            <a:extLst>
              <a:ext uri="{FF2B5EF4-FFF2-40B4-BE49-F238E27FC236}">
                <a16:creationId xmlns:a16="http://schemas.microsoft.com/office/drawing/2014/main" id="{942717D3-FE7D-4E8F-8113-334B97E67AC6}"/>
              </a:ext>
            </a:extLst>
          </p:cNvPr>
          <p:cNvSpPr>
            <a:spLocks noChangeAspect="1"/>
          </p:cNvSpPr>
          <p:nvPr/>
        </p:nvSpPr>
        <p:spPr bwMode="auto">
          <a:xfrm>
            <a:off x="5291356" y="500528"/>
            <a:ext cx="653829" cy="652389"/>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11" name="正方形/長方形 10">
            <a:extLst>
              <a:ext uri="{FF2B5EF4-FFF2-40B4-BE49-F238E27FC236}">
                <a16:creationId xmlns:a16="http://schemas.microsoft.com/office/drawing/2014/main" id="{FAE6DF7D-5134-4A88-AC2D-137635EC3FFC}"/>
              </a:ext>
            </a:extLst>
          </p:cNvPr>
          <p:cNvSpPr>
            <a:spLocks noChangeAspect="1"/>
          </p:cNvSpPr>
          <p:nvPr/>
        </p:nvSpPr>
        <p:spPr bwMode="auto">
          <a:xfrm>
            <a:off x="6009992" y="500528"/>
            <a:ext cx="652388" cy="652389"/>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Tree>
    <p:extLst>
      <p:ext uri="{BB962C8B-B14F-4D97-AF65-F5344CB8AC3E}">
        <p14:creationId xmlns:p14="http://schemas.microsoft.com/office/powerpoint/2010/main" val="1936579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
          <p:cNvPicPr>
            <a:picLocks noChangeAspect="1"/>
          </p:cNvPicPr>
          <p:nvPr/>
        </p:nvPicPr>
        <p:blipFill>
          <a:blip r:embed="rId3" cstate="print"/>
          <a:srcRect/>
          <a:stretch>
            <a:fillRect/>
          </a:stretch>
        </p:blipFill>
        <p:spPr bwMode="auto">
          <a:xfrm>
            <a:off x="846667" y="1855288"/>
            <a:ext cx="6075046" cy="4438928"/>
          </a:xfrm>
          <a:prstGeom prst="rect">
            <a:avLst/>
          </a:prstGeom>
          <a:noFill/>
          <a:ln w="9525">
            <a:noFill/>
            <a:miter lim="800000"/>
            <a:headEnd/>
            <a:tailEnd/>
          </a:ln>
        </p:spPr>
      </p:pic>
      <p:sp>
        <p:nvSpPr>
          <p:cNvPr id="10" name="角丸四角形吹き出し 9"/>
          <p:cNvSpPr/>
          <p:nvPr/>
        </p:nvSpPr>
        <p:spPr>
          <a:xfrm>
            <a:off x="6581102" y="3284112"/>
            <a:ext cx="2318197" cy="1571223"/>
          </a:xfrm>
          <a:prstGeom prst="wedgeRoundRectCallout">
            <a:avLst>
              <a:gd name="adj1" fmla="val -78028"/>
              <a:gd name="adj2" fmla="val -17857"/>
              <a:gd name="adj3" fmla="val 16667"/>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BE5D3F99-17E6-4D82-AD1B-C56A0FAC7100}"/>
              </a:ext>
            </a:extLst>
          </p:cNvPr>
          <p:cNvSpPr txBox="1"/>
          <p:nvPr/>
        </p:nvSpPr>
        <p:spPr>
          <a:xfrm>
            <a:off x="6728361" y="3448829"/>
            <a:ext cx="2261091" cy="1200329"/>
          </a:xfrm>
          <a:prstGeom prst="rect">
            <a:avLst/>
          </a:prstGeom>
          <a:noFill/>
        </p:spPr>
        <p:txBody>
          <a:bodyPr wrap="square" rtlCol="0">
            <a:spAutoFit/>
          </a:bodyPr>
          <a:lstStyle/>
          <a:p>
            <a:pPr lvl="0" algn="ctr">
              <a:defRPr/>
            </a:pPr>
            <a:r>
              <a:rPr kumimoji="1" lang="ja-JP" altLang="en-US" sz="2400" dirty="0">
                <a:latin typeface="Meiryo UI" panose="020B0604030504040204" pitchFamily="50" charset="-128"/>
                <a:ea typeface="Meiryo UI" panose="020B0604030504040204" pitchFamily="50" charset="-128"/>
              </a:rPr>
              <a:t>過去</a:t>
            </a:r>
            <a:r>
              <a:rPr kumimoji="1" lang="en-US" altLang="ja-JP" sz="2400" dirty="0">
                <a:latin typeface="Meiryo UI" panose="020B0604030504040204" pitchFamily="50" charset="-128"/>
                <a:ea typeface="Meiryo UI" panose="020B0604030504040204" pitchFamily="50" charset="-128"/>
              </a:rPr>
              <a:t>130</a:t>
            </a:r>
            <a:r>
              <a:rPr kumimoji="1" lang="ja-JP" altLang="en-US" sz="2400" dirty="0">
                <a:latin typeface="Meiryo UI" panose="020B0604030504040204" pitchFamily="50" charset="-128"/>
                <a:ea typeface="Meiryo UI" panose="020B0604030504040204" pitchFamily="50" charset="-128"/>
              </a:rPr>
              <a:t>年間で、地球の平均気温は</a:t>
            </a:r>
            <a:r>
              <a:rPr kumimoji="1" lang="en-US" altLang="ja-JP" sz="2400" dirty="0">
                <a:latin typeface="Meiryo UI" panose="020B0604030504040204" pitchFamily="50" charset="-128"/>
                <a:ea typeface="Meiryo UI" panose="020B0604030504040204" pitchFamily="50" charset="-128"/>
              </a:rPr>
              <a:t>0.85℃</a:t>
            </a:r>
            <a:r>
              <a:rPr kumimoji="1" lang="ja-JP" altLang="en-US" sz="2400" dirty="0">
                <a:latin typeface="Meiryo UI" panose="020B0604030504040204" pitchFamily="50" charset="-128"/>
                <a:ea typeface="Meiryo UI" panose="020B0604030504040204" pitchFamily="50" charset="-128"/>
              </a:rPr>
              <a:t>上昇</a:t>
            </a:r>
            <a:endParaRPr kumimoji="1" lang="en-US" altLang="ja-JP" sz="2400" dirty="0">
              <a:latin typeface="Meiryo UI" panose="020B0604030504040204" pitchFamily="50" charset="-128"/>
              <a:ea typeface="Meiryo UI" panose="020B0604030504040204" pitchFamily="50" charset="-128"/>
            </a:endParaRPr>
          </a:p>
        </p:txBody>
      </p:sp>
      <p:sp>
        <p:nvSpPr>
          <p:cNvPr id="4" name="タイトル 3"/>
          <p:cNvSpPr>
            <a:spLocks noGrp="1"/>
          </p:cNvSpPr>
          <p:nvPr>
            <p:ph type="ctrTitle"/>
          </p:nvPr>
        </p:nvSpPr>
        <p:spPr/>
        <p:txBody>
          <a:bodyPr/>
          <a:lstStyle/>
          <a:p>
            <a:r>
              <a:rPr kumimoji="1" lang="ja-JP" altLang="en-US" dirty="0"/>
              <a:t>上昇する気温</a:t>
            </a:r>
          </a:p>
        </p:txBody>
      </p:sp>
    </p:spTree>
    <p:extLst>
      <p:ext uri="{BB962C8B-B14F-4D97-AF65-F5344CB8AC3E}">
        <p14:creationId xmlns:p14="http://schemas.microsoft.com/office/powerpoint/2010/main" val="83369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pPr algn="ctr"/>
            <a:r>
              <a:rPr lang="ja-JP" altLang="en-US" dirty="0"/>
              <a:t>温暖化の影響と考えられる現象①</a:t>
            </a:r>
            <a:endParaRPr kumimoji="1" lang="ja-JP" altLang="en-US" dirty="0"/>
          </a:p>
        </p:txBody>
      </p:sp>
      <p:pic>
        <p:nvPicPr>
          <p:cNvPr id="3"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1918" y="1570219"/>
            <a:ext cx="6718498" cy="50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p:cNvSpPr txBox="1"/>
          <p:nvPr/>
        </p:nvSpPr>
        <p:spPr>
          <a:xfrm>
            <a:off x="1341882" y="1702971"/>
            <a:ext cx="1840230" cy="307777"/>
          </a:xfrm>
          <a:prstGeom prst="rect">
            <a:avLst/>
          </a:prstGeom>
          <a:solidFill>
            <a:schemeClr val="bg1"/>
          </a:solid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スイス・モルテラッチ氷河</a:t>
            </a:r>
          </a:p>
        </p:txBody>
      </p:sp>
    </p:spTree>
    <p:extLst>
      <p:ext uri="{BB962C8B-B14F-4D97-AF65-F5344CB8AC3E}">
        <p14:creationId xmlns:p14="http://schemas.microsoft.com/office/powerpoint/2010/main" val="4127993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温暖化の影響と考えられる現象②</a:t>
            </a:r>
            <a:endParaRPr kumimoji="1" lang="ja-JP" altLang="en-US" dirty="0"/>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9660" y="1586412"/>
            <a:ext cx="6809327" cy="5106995"/>
          </a:xfrm>
          <a:prstGeom prst="rect">
            <a:avLst/>
          </a:prstGeom>
        </p:spPr>
      </p:pic>
      <p:sp>
        <p:nvSpPr>
          <p:cNvPr id="10" name="テキスト ボックス 9"/>
          <p:cNvSpPr txBox="1"/>
          <p:nvPr/>
        </p:nvSpPr>
        <p:spPr>
          <a:xfrm>
            <a:off x="1367028" y="1757835"/>
            <a:ext cx="2118360" cy="307777"/>
          </a:xfrm>
          <a:prstGeom prst="rect">
            <a:avLst/>
          </a:prstGeom>
          <a:solidFill>
            <a:schemeClr val="bg1"/>
          </a:solidFill>
        </p:spPr>
        <p:txBody>
          <a:bodyPr wrap="square" rtlCol="0">
            <a:spAutoFit/>
          </a:bodyPr>
          <a:lstStyle/>
          <a:p>
            <a:pPr algn="ctr"/>
            <a:r>
              <a:rPr kumimoji="1" lang="en-US" altLang="ja-JP" sz="1400" dirty="0"/>
              <a:t>2017</a:t>
            </a:r>
            <a:r>
              <a:rPr kumimoji="1" lang="ja-JP" altLang="en-US" sz="1400" dirty="0"/>
              <a:t>年</a:t>
            </a:r>
            <a:r>
              <a:rPr kumimoji="1" lang="en-US" altLang="ja-JP" sz="1400" dirty="0"/>
              <a:t>8</a:t>
            </a:r>
            <a:r>
              <a:rPr kumimoji="1" lang="ja-JP" altLang="en-US" sz="1400" dirty="0"/>
              <a:t>月 京都府舞鶴市</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82636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4477" y="1887011"/>
            <a:ext cx="4552425" cy="4552425"/>
          </a:xfrm>
          <a:prstGeom prst="rect">
            <a:avLst/>
          </a:prstGeom>
        </p:spPr>
      </p:pic>
      <p:sp>
        <p:nvSpPr>
          <p:cNvPr id="11" name="テキスト ボックス 10"/>
          <p:cNvSpPr txBox="1"/>
          <p:nvPr/>
        </p:nvSpPr>
        <p:spPr>
          <a:xfrm>
            <a:off x="280142" y="3425952"/>
            <a:ext cx="1786402" cy="1015663"/>
          </a:xfrm>
          <a:prstGeom prst="rect">
            <a:avLst/>
          </a:prstGeom>
          <a:solidFill>
            <a:srgbClr val="66CCFF"/>
          </a:solidFill>
        </p:spPr>
        <p:txBody>
          <a:bodyPr wrap="square" rtlCol="0">
            <a:spAutoFit/>
          </a:bodyPr>
          <a:lstStyle/>
          <a:p>
            <a:pPr algn="ctr"/>
            <a:r>
              <a:rPr kumimoji="1" lang="ja-JP" altLang="en-US" sz="2000" dirty="0">
                <a:latin typeface="Meiryo UI" panose="020B0604030504040204" pitchFamily="50" charset="-128"/>
                <a:ea typeface="Meiryo UI" panose="020B0604030504040204" pitchFamily="50" charset="-128"/>
              </a:rPr>
              <a:t>産業革命前の</a:t>
            </a:r>
            <a:endParaRPr kumimoji="1" lang="en-US" altLang="ja-JP" sz="2000" dirty="0">
              <a:latin typeface="Meiryo UI" panose="020B0604030504040204" pitchFamily="50" charset="-128"/>
              <a:ea typeface="Meiryo UI" panose="020B0604030504040204" pitchFamily="50" charset="-128"/>
            </a:endParaRPr>
          </a:p>
          <a:p>
            <a:pPr algn="ctr"/>
            <a:r>
              <a:rPr kumimoji="1" lang="en-US" altLang="ja-JP" sz="2000" dirty="0">
                <a:latin typeface="Meiryo UI" panose="020B0604030504040204" pitchFamily="50" charset="-128"/>
                <a:ea typeface="Meiryo UI" panose="020B0604030504040204" pitchFamily="50" charset="-128"/>
              </a:rPr>
              <a:t>CO</a:t>
            </a:r>
            <a:r>
              <a:rPr kumimoji="1" lang="en-US" altLang="ja-JP" sz="1400" dirty="0">
                <a:latin typeface="Meiryo UI" panose="020B0604030504040204" pitchFamily="50" charset="-128"/>
                <a:ea typeface="Meiryo UI" panose="020B0604030504040204" pitchFamily="50" charset="-128"/>
              </a:rPr>
              <a:t>2</a:t>
            </a:r>
            <a:r>
              <a:rPr kumimoji="1" lang="ja-JP" altLang="en-US" sz="2000" dirty="0">
                <a:latin typeface="Meiryo UI" panose="020B0604030504040204" pitchFamily="50" charset="-128"/>
                <a:ea typeface="Meiryo UI" panose="020B0604030504040204" pitchFamily="50" charset="-128"/>
              </a:rPr>
              <a:t>濃度</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b="1" dirty="0">
                <a:latin typeface="Meiryo UI" panose="020B0604030504040204" pitchFamily="50" charset="-128"/>
                <a:ea typeface="Meiryo UI" panose="020B0604030504040204" pitchFamily="50" charset="-128"/>
              </a:rPr>
              <a:t>約</a:t>
            </a:r>
            <a:r>
              <a:rPr kumimoji="1" lang="en-US" altLang="ja-JP" sz="2000" b="1" dirty="0">
                <a:latin typeface="Meiryo UI" panose="020B0604030504040204" pitchFamily="50" charset="-128"/>
                <a:ea typeface="Meiryo UI" panose="020B0604030504040204" pitchFamily="50" charset="-128"/>
              </a:rPr>
              <a:t>280ppm</a:t>
            </a:r>
            <a:endParaRPr kumimoji="1" lang="ja-JP" altLang="en-US" sz="20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7054380" y="3425952"/>
            <a:ext cx="1786402" cy="1015663"/>
          </a:xfrm>
          <a:prstGeom prst="rect">
            <a:avLst/>
          </a:prstGeom>
          <a:solidFill>
            <a:srgbClr val="FF9999"/>
          </a:solidFill>
        </p:spPr>
        <p:txBody>
          <a:bodyPr wrap="square" rtlCol="0">
            <a:spAutoFit/>
          </a:bodyPr>
          <a:lstStyle/>
          <a:p>
            <a:pPr algn="ctr"/>
            <a:r>
              <a:rPr kumimoji="1" lang="ja-JP" altLang="en-US" sz="2000" dirty="0">
                <a:latin typeface="Meiryo UI" panose="020B0604030504040204" pitchFamily="50" charset="-128"/>
                <a:ea typeface="Meiryo UI" panose="020B0604030504040204" pitchFamily="50" charset="-128"/>
              </a:rPr>
              <a:t>現在の</a:t>
            </a:r>
            <a:endParaRPr kumimoji="1" lang="en-US" altLang="ja-JP" sz="2000" dirty="0">
              <a:latin typeface="Meiryo UI" panose="020B0604030504040204" pitchFamily="50" charset="-128"/>
              <a:ea typeface="Meiryo UI" panose="020B0604030504040204" pitchFamily="50" charset="-128"/>
            </a:endParaRPr>
          </a:p>
          <a:p>
            <a:pPr algn="ctr"/>
            <a:r>
              <a:rPr kumimoji="1" lang="en-US" altLang="ja-JP" sz="2000" dirty="0">
                <a:latin typeface="Meiryo UI" panose="020B0604030504040204" pitchFamily="50" charset="-128"/>
                <a:ea typeface="Meiryo UI" panose="020B0604030504040204" pitchFamily="50" charset="-128"/>
              </a:rPr>
              <a:t>CO</a:t>
            </a:r>
            <a:r>
              <a:rPr kumimoji="1" lang="en-US" altLang="ja-JP" sz="1400" dirty="0">
                <a:latin typeface="Meiryo UI" panose="020B0604030504040204" pitchFamily="50" charset="-128"/>
                <a:ea typeface="Meiryo UI" panose="020B0604030504040204" pitchFamily="50" charset="-128"/>
              </a:rPr>
              <a:t>2</a:t>
            </a:r>
            <a:r>
              <a:rPr kumimoji="1" lang="ja-JP" altLang="en-US" sz="2000" dirty="0">
                <a:latin typeface="Meiryo UI" panose="020B0604030504040204" pitchFamily="50" charset="-128"/>
                <a:ea typeface="Meiryo UI" panose="020B0604030504040204" pitchFamily="50" charset="-128"/>
              </a:rPr>
              <a:t>濃度</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b="1" dirty="0">
                <a:latin typeface="Meiryo UI" panose="020B0604030504040204" pitchFamily="50" charset="-128"/>
                <a:ea typeface="Meiryo UI" panose="020B0604030504040204" pitchFamily="50" charset="-128"/>
              </a:rPr>
              <a:t>約</a:t>
            </a:r>
            <a:r>
              <a:rPr kumimoji="1" lang="en-US" altLang="ja-JP" sz="2000" b="1" dirty="0">
                <a:latin typeface="Meiryo UI" panose="020B0604030504040204" pitchFamily="50" charset="-128"/>
                <a:ea typeface="Meiryo UI" panose="020B0604030504040204" pitchFamily="50" charset="-128"/>
              </a:rPr>
              <a:t>400ppm</a:t>
            </a:r>
            <a:endParaRPr kumimoji="1" lang="ja-JP" altLang="en-US" sz="2000" b="1"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BE5D3F99-17E6-4D82-AD1B-C56A0FAC7100}"/>
              </a:ext>
            </a:extLst>
          </p:cNvPr>
          <p:cNvSpPr txBox="1"/>
          <p:nvPr/>
        </p:nvSpPr>
        <p:spPr>
          <a:xfrm>
            <a:off x="6864851" y="5915066"/>
            <a:ext cx="2176117" cy="577081"/>
          </a:xfrm>
          <a:prstGeom prst="rect">
            <a:avLst/>
          </a:prstGeom>
          <a:noFill/>
        </p:spPr>
        <p:txBody>
          <a:bodyPr wrap="square" rtlCol="0">
            <a:spAutoFit/>
          </a:bodyPr>
          <a:lstStyle/>
          <a:p>
            <a:pPr lvl="0" algn="ctr">
              <a:defRPr/>
            </a:pPr>
            <a:r>
              <a:rPr kumimoji="1" lang="ja-JP" altLang="en-US" sz="1050" dirty="0">
                <a:latin typeface="Meiryo UI" panose="020B0604030504040204" pitchFamily="50" charset="-128"/>
                <a:ea typeface="Meiryo UI" panose="020B0604030504040204" pitchFamily="50" charset="-128"/>
              </a:rPr>
              <a:t>出典：全国地球温暖化防止活動推進センターウェブサイト（</a:t>
            </a:r>
            <a:r>
              <a:rPr kumimoji="1" lang="en-US" altLang="ja-JP" sz="1050" dirty="0">
                <a:latin typeface="Meiryo UI" panose="020B0604030504040204" pitchFamily="50" charset="-128"/>
                <a:ea typeface="Meiryo UI" panose="020B0604030504040204" pitchFamily="50" charset="-128"/>
              </a:rPr>
              <a:t>http://www.jccca.org/</a:t>
            </a:r>
            <a:r>
              <a:rPr kumimoji="1" lang="ja-JP" altLang="en-US" sz="1050" dirty="0">
                <a:latin typeface="Meiryo UI" panose="020B0604030504040204" pitchFamily="50" charset="-128"/>
                <a:ea typeface="Meiryo UI" panose="020B0604030504040204" pitchFamily="50" charset="-128"/>
              </a:rPr>
              <a:t>）より</a:t>
            </a:r>
            <a:endParaRPr kumimoji="1" lang="en-US" altLang="ja-JP" sz="1050" dirty="0">
              <a:latin typeface="Meiryo UI" panose="020B0604030504040204" pitchFamily="50" charset="-128"/>
              <a:ea typeface="Meiryo UI" panose="020B0604030504040204" pitchFamily="50" charset="-128"/>
            </a:endParaRPr>
          </a:p>
        </p:txBody>
      </p:sp>
      <p:sp>
        <p:nvSpPr>
          <p:cNvPr id="4" name="タイトル 3"/>
          <p:cNvSpPr>
            <a:spLocks noGrp="1"/>
          </p:cNvSpPr>
          <p:nvPr>
            <p:ph type="ctrTitle"/>
          </p:nvPr>
        </p:nvSpPr>
        <p:spPr/>
        <p:txBody>
          <a:bodyPr/>
          <a:lstStyle/>
          <a:p>
            <a:r>
              <a:rPr kumimoji="1" lang="ja-JP" altLang="en-US" dirty="0"/>
              <a:t>地球温暖化のメカニズム</a:t>
            </a:r>
          </a:p>
        </p:txBody>
      </p:sp>
    </p:spTree>
    <p:extLst>
      <p:ext uri="{BB962C8B-B14F-4D97-AF65-F5344CB8AC3E}">
        <p14:creationId xmlns:p14="http://schemas.microsoft.com/office/powerpoint/2010/main" val="2753619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383" y="2632658"/>
            <a:ext cx="6142256" cy="3915136"/>
          </a:xfrm>
          <a:prstGeom prst="rect">
            <a:avLst/>
          </a:prstGeom>
        </p:spPr>
      </p:pic>
      <p:sp>
        <p:nvSpPr>
          <p:cNvPr id="7" name="テキスト ボックス 6"/>
          <p:cNvSpPr txBox="1"/>
          <p:nvPr/>
        </p:nvSpPr>
        <p:spPr>
          <a:xfrm>
            <a:off x="243840" y="1950720"/>
            <a:ext cx="6400800" cy="584775"/>
          </a:xfrm>
          <a:prstGeom prst="rect">
            <a:avLst/>
          </a:prstGeom>
          <a:noFill/>
        </p:spPr>
        <p:txBody>
          <a:bodyPr wrap="square" rtlCol="0">
            <a:spAutoFit/>
          </a:bodyPr>
          <a:lstStyle/>
          <a:p>
            <a:pPr algn="ctr"/>
            <a:r>
              <a:rPr kumimoji="1" lang="ja-JP" altLang="en-US" sz="2000" dirty="0">
                <a:latin typeface="Meiryo UI" panose="020B0604030504040204" pitchFamily="50" charset="-128"/>
                <a:ea typeface="Meiryo UI" panose="020B0604030504040204" pitchFamily="50" charset="-128"/>
              </a:rPr>
              <a:t>世界の平均気温の将来予測</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1986</a:t>
            </a:r>
            <a:r>
              <a:rPr kumimoji="1" lang="ja-JP" altLang="en-US" sz="1200" dirty="0">
                <a:latin typeface="Meiryo UI" panose="020B0604030504040204" pitchFamily="50" charset="-128"/>
                <a:ea typeface="Meiryo UI" panose="020B0604030504040204" pitchFamily="50" charset="-128"/>
              </a:rPr>
              <a:t>年から</a:t>
            </a:r>
            <a:r>
              <a:rPr kumimoji="1" lang="en-US" altLang="ja-JP" sz="1200" dirty="0">
                <a:latin typeface="Meiryo UI" panose="020B0604030504040204" pitchFamily="50" charset="-128"/>
                <a:ea typeface="Meiryo UI" panose="020B0604030504040204" pitchFamily="50" charset="-128"/>
              </a:rPr>
              <a:t>2005</a:t>
            </a:r>
            <a:r>
              <a:rPr kumimoji="1" lang="ja-JP" altLang="en-US" sz="1200" dirty="0">
                <a:latin typeface="Meiryo UI" panose="020B0604030504040204" pitchFamily="50" charset="-128"/>
                <a:ea typeface="Meiryo UI" panose="020B0604030504040204" pitchFamily="50" charset="-128"/>
              </a:rPr>
              <a:t>年の</a:t>
            </a:r>
            <a:r>
              <a:rPr kumimoji="1" lang="en-US" altLang="ja-JP" sz="1200" dirty="0">
                <a:latin typeface="Meiryo UI" panose="020B0604030504040204" pitchFamily="50" charset="-128"/>
                <a:ea typeface="Meiryo UI" panose="020B0604030504040204" pitchFamily="50" charset="-128"/>
              </a:rPr>
              <a:t>19</a:t>
            </a:r>
            <a:r>
              <a:rPr kumimoji="1" lang="ja-JP" altLang="en-US" sz="1200" dirty="0">
                <a:latin typeface="Meiryo UI" panose="020B0604030504040204" pitchFamily="50" charset="-128"/>
                <a:ea typeface="Meiryo UI" panose="020B0604030504040204" pitchFamily="50" charset="-128"/>
              </a:rPr>
              <a:t>年の平均からの気温上昇）</a:t>
            </a:r>
          </a:p>
        </p:txBody>
      </p:sp>
      <p:sp>
        <p:nvSpPr>
          <p:cNvPr id="8" name="テキスト ボックス 7"/>
          <p:cNvSpPr txBox="1"/>
          <p:nvPr/>
        </p:nvSpPr>
        <p:spPr>
          <a:xfrm>
            <a:off x="489504" y="6338395"/>
            <a:ext cx="2495550" cy="253916"/>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rPr>
              <a:t>IPCC</a:t>
            </a:r>
            <a:r>
              <a:rPr kumimoji="1" lang="ja-JP" altLang="en-US" sz="1050" dirty="0">
                <a:latin typeface="Meiryo UI" panose="020B0604030504040204" pitchFamily="50" charset="-128"/>
                <a:ea typeface="Meiryo UI" panose="020B0604030504040204" pitchFamily="50" charset="-128"/>
              </a:rPr>
              <a:t>第</a:t>
            </a:r>
            <a:r>
              <a:rPr kumimoji="1" lang="en-US" altLang="ja-JP" sz="1050" dirty="0">
                <a:latin typeface="Meiryo UI" panose="020B0604030504040204" pitchFamily="50" charset="-128"/>
                <a:ea typeface="Meiryo UI" panose="020B0604030504040204" pitchFamily="50" charset="-128"/>
              </a:rPr>
              <a:t>5</a:t>
            </a:r>
            <a:r>
              <a:rPr kumimoji="1" lang="ja-JP" altLang="en-US" sz="1050" dirty="0">
                <a:latin typeface="Meiryo UI" panose="020B0604030504040204" pitchFamily="50" charset="-128"/>
                <a:ea typeface="Meiryo UI" panose="020B0604030504040204" pitchFamily="50" charset="-128"/>
              </a:rPr>
              <a:t>次評価報告書を基に作図</a:t>
            </a:r>
          </a:p>
        </p:txBody>
      </p:sp>
      <p:sp>
        <p:nvSpPr>
          <p:cNvPr id="11" name="角丸四角形 10"/>
          <p:cNvSpPr/>
          <p:nvPr/>
        </p:nvSpPr>
        <p:spPr>
          <a:xfrm>
            <a:off x="1201858" y="2666012"/>
            <a:ext cx="3144012" cy="968191"/>
          </a:xfrm>
          <a:prstGeom prst="roundRect">
            <a:avLst/>
          </a:prstGeom>
          <a:solidFill>
            <a:srgbClr val="FFCCCC"/>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1201858" y="3820174"/>
            <a:ext cx="3150699" cy="968191"/>
          </a:xfrm>
          <a:prstGeom prst="roundRect">
            <a:avLst/>
          </a:prstGeom>
          <a:solidFill>
            <a:srgbClr val="CCECFF"/>
          </a:solid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p:cNvCxnSpPr>
            <a:stCxn id="11" idx="3"/>
          </p:cNvCxnSpPr>
          <p:nvPr/>
        </p:nvCxnSpPr>
        <p:spPr>
          <a:xfrm>
            <a:off x="4345870" y="3150108"/>
            <a:ext cx="1476572" cy="98401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4345870" y="4522394"/>
            <a:ext cx="1404944" cy="948916"/>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 name="角丸四角形吹き出し 20"/>
          <p:cNvSpPr/>
          <p:nvPr/>
        </p:nvSpPr>
        <p:spPr>
          <a:xfrm>
            <a:off x="6675120" y="1943880"/>
            <a:ext cx="2191513" cy="2090978"/>
          </a:xfrm>
          <a:prstGeom prst="wedgeRoundRectCallout">
            <a:avLst>
              <a:gd name="adj1" fmla="val -61604"/>
              <a:gd name="adj2" fmla="val 40341"/>
              <a:gd name="adj3" fmla="val 16667"/>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吹き出し 21"/>
          <p:cNvSpPr/>
          <p:nvPr/>
        </p:nvSpPr>
        <p:spPr>
          <a:xfrm>
            <a:off x="6675120" y="4384377"/>
            <a:ext cx="2191513" cy="2090978"/>
          </a:xfrm>
          <a:prstGeom prst="wedgeRoundRectCallout">
            <a:avLst>
              <a:gd name="adj1" fmla="val -59865"/>
              <a:gd name="adj2" fmla="val 5114"/>
              <a:gd name="adj3" fmla="val 16667"/>
            </a:avLst>
          </a:prstGeom>
          <a:solidFill>
            <a:srgbClr val="66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
            <a:extLst>
              <a:ext uri="{FF2B5EF4-FFF2-40B4-BE49-F238E27FC236}">
                <a16:creationId xmlns:a16="http://schemas.microsoft.com/office/drawing/2014/main" id="{AC720DD0-E886-4195-8940-336E65E2E5A4}"/>
              </a:ext>
            </a:extLst>
          </p:cNvPr>
          <p:cNvSpPr txBox="1">
            <a:spLocks noChangeArrowheads="1"/>
          </p:cNvSpPr>
          <p:nvPr/>
        </p:nvSpPr>
        <p:spPr bwMode="auto">
          <a:xfrm>
            <a:off x="6626739" y="2078532"/>
            <a:ext cx="2417064" cy="1785104"/>
          </a:xfrm>
          <a:prstGeom prst="rect">
            <a:avLst/>
          </a:prstGeom>
          <a:noFill/>
          <a:ln w="9525">
            <a:noFill/>
            <a:miter lim="800000"/>
            <a:headEnd/>
            <a:tailEnd/>
          </a:ln>
        </p:spPr>
        <p:txBody>
          <a:bodyPr wrap="square">
            <a:spAutoFit/>
          </a:bodyPr>
          <a:lstStyle/>
          <a:p>
            <a:pPr algn="ctr"/>
            <a:r>
              <a:rPr kumimoji="1" lang="ja-JP" altLang="en-US" sz="2400" dirty="0">
                <a:latin typeface="Meiryo UI" panose="020B0604030504040204" pitchFamily="50" charset="-128"/>
                <a:ea typeface="Meiryo UI" panose="020B0604030504040204" pitchFamily="50" charset="-128"/>
              </a:rPr>
              <a:t>このままだと</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4400" b="1" dirty="0">
                <a:latin typeface="Meiryo UI" panose="020B0604030504040204" pitchFamily="50" charset="-128"/>
                <a:ea typeface="Meiryo UI" panose="020B0604030504040204" pitchFamily="50" charset="-128"/>
              </a:rPr>
              <a:t>約</a:t>
            </a:r>
            <a:r>
              <a:rPr kumimoji="1" lang="en-US" altLang="ja-JP" sz="4400" b="1" dirty="0">
                <a:latin typeface="Meiryo UI" panose="020B0604030504040204" pitchFamily="50" charset="-128"/>
                <a:ea typeface="Meiryo UI" panose="020B0604030504040204" pitchFamily="50" charset="-128"/>
              </a:rPr>
              <a:t>4</a:t>
            </a:r>
            <a:r>
              <a:rPr kumimoji="1" lang="ja-JP" altLang="en-US" sz="4400" b="1" dirty="0">
                <a:latin typeface="Meiryo UI" panose="020B0604030504040204" pitchFamily="50" charset="-128"/>
                <a:ea typeface="Meiryo UI" panose="020B0604030504040204" pitchFamily="50" charset="-128"/>
              </a:rPr>
              <a:t>℃</a:t>
            </a:r>
            <a:endParaRPr kumimoji="1" lang="en-US" altLang="ja-JP" sz="4400" b="1"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上昇？</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2081</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2100</a:t>
            </a:r>
            <a:r>
              <a:rPr kumimoji="1" lang="ja-JP" altLang="en-US" sz="1400" dirty="0">
                <a:latin typeface="Meiryo UI" panose="020B0604030504040204" pitchFamily="50" charset="-128"/>
                <a:ea typeface="Meiryo UI" panose="020B0604030504040204" pitchFamily="50" charset="-128"/>
              </a:rPr>
              <a:t>年平均）</a:t>
            </a:r>
          </a:p>
        </p:txBody>
      </p:sp>
      <p:sp>
        <p:nvSpPr>
          <p:cNvPr id="27" name="テキスト ボックス 2">
            <a:extLst>
              <a:ext uri="{FF2B5EF4-FFF2-40B4-BE49-F238E27FC236}">
                <a16:creationId xmlns:a16="http://schemas.microsoft.com/office/drawing/2014/main" id="{AC720DD0-E886-4195-8940-336E65E2E5A4}"/>
              </a:ext>
            </a:extLst>
          </p:cNvPr>
          <p:cNvSpPr txBox="1">
            <a:spLocks noChangeArrowheads="1"/>
          </p:cNvSpPr>
          <p:nvPr/>
        </p:nvSpPr>
        <p:spPr bwMode="auto">
          <a:xfrm>
            <a:off x="6582148" y="4472343"/>
            <a:ext cx="2417064" cy="1938992"/>
          </a:xfrm>
          <a:prstGeom prst="rect">
            <a:avLst/>
          </a:prstGeom>
          <a:noFill/>
          <a:ln w="9525">
            <a:noFill/>
            <a:miter lim="800000"/>
            <a:headEnd/>
            <a:tailEnd/>
          </a:ln>
        </p:spPr>
        <p:txBody>
          <a:bodyPr wrap="square">
            <a:spAutoFit/>
          </a:bodyPr>
          <a:lstStyle/>
          <a:p>
            <a:pPr algn="ctr"/>
            <a:r>
              <a:rPr kumimoji="1" lang="ja-JP" altLang="en-US" sz="2400" dirty="0">
                <a:latin typeface="Meiryo UI" panose="020B0604030504040204" pitchFamily="50" charset="-128"/>
                <a:ea typeface="Meiryo UI" panose="020B0604030504040204" pitchFamily="50" charset="-128"/>
              </a:rPr>
              <a:t>最大限の</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対策をしたら</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平均気温を</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安定させられる</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可能性が。</a:t>
            </a:r>
            <a:endParaRPr kumimoji="1" lang="en-US" altLang="ja-JP" sz="24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BB6393BB-B387-4C68-BCFF-CD630AE1125F}"/>
              </a:ext>
            </a:extLst>
          </p:cNvPr>
          <p:cNvSpPr txBox="1"/>
          <p:nvPr/>
        </p:nvSpPr>
        <p:spPr>
          <a:xfrm>
            <a:off x="1329604" y="2858639"/>
            <a:ext cx="2804160" cy="584775"/>
          </a:xfrm>
          <a:prstGeom prst="rect">
            <a:avLst/>
          </a:prstGeom>
          <a:noFill/>
        </p:spPr>
        <p:txBody>
          <a:bodyPr wrap="square" rtlCol="0">
            <a:spAutoFit/>
          </a:bodyPr>
          <a:lstStyle/>
          <a:p>
            <a:pPr>
              <a:lnSpc>
                <a:spcPct val="200000"/>
              </a:lnSpc>
            </a:pPr>
            <a:r>
              <a:rPr kumimoji="1" lang="ja-JP" altLang="en-US" sz="1600" dirty="0">
                <a:latin typeface="Meiryo UI" panose="020B0604030504040204" pitchFamily="50" charset="-128"/>
                <a:ea typeface="Meiryo UI" panose="020B0604030504040204" pitchFamily="50" charset="-128"/>
              </a:rPr>
              <a:t>現在程度の対策を続けた場合</a:t>
            </a:r>
          </a:p>
        </p:txBody>
      </p:sp>
      <p:sp>
        <p:nvSpPr>
          <p:cNvPr id="28" name="テキスト ボックス 27">
            <a:extLst>
              <a:ext uri="{FF2B5EF4-FFF2-40B4-BE49-F238E27FC236}">
                <a16:creationId xmlns:a16="http://schemas.microsoft.com/office/drawing/2014/main" id="{6CAA2EBA-6D22-4944-8C14-00FA12567E65}"/>
              </a:ext>
            </a:extLst>
          </p:cNvPr>
          <p:cNvSpPr txBox="1"/>
          <p:nvPr/>
        </p:nvSpPr>
        <p:spPr>
          <a:xfrm>
            <a:off x="1357724" y="4034858"/>
            <a:ext cx="2804160" cy="502382"/>
          </a:xfrm>
          <a:prstGeom prst="rect">
            <a:avLst/>
          </a:prstGeom>
          <a:noFill/>
        </p:spPr>
        <p:txBody>
          <a:bodyPr wrap="square" rtlCol="0">
            <a:spAutoFit/>
          </a:bodyPr>
          <a:lstStyle/>
          <a:p>
            <a:pPr>
              <a:lnSpc>
                <a:spcPct val="200000"/>
              </a:lnSpc>
            </a:pPr>
            <a:r>
              <a:rPr kumimoji="1" lang="ja-JP" altLang="en-US" sz="1600" dirty="0">
                <a:latin typeface="Meiryo UI" panose="020B0604030504040204" pitchFamily="50" charset="-128"/>
                <a:ea typeface="Meiryo UI" panose="020B0604030504040204" pitchFamily="50" charset="-128"/>
              </a:rPr>
              <a:t>最大限の対策を行った場合</a:t>
            </a:r>
            <a:endParaRPr kumimoji="1" lang="en-US" altLang="ja-JP" sz="1600" dirty="0">
              <a:latin typeface="Meiryo UI" panose="020B0604030504040204" pitchFamily="50" charset="-128"/>
              <a:ea typeface="Meiryo UI" panose="020B0604030504040204" pitchFamily="50" charset="-128"/>
            </a:endParaRPr>
          </a:p>
        </p:txBody>
      </p:sp>
      <p:sp>
        <p:nvSpPr>
          <p:cNvPr id="4" name="タイトル 3"/>
          <p:cNvSpPr>
            <a:spLocks noGrp="1"/>
          </p:cNvSpPr>
          <p:nvPr>
            <p:ph type="ctrTitle"/>
          </p:nvPr>
        </p:nvSpPr>
        <p:spPr/>
        <p:txBody>
          <a:bodyPr/>
          <a:lstStyle/>
          <a:p>
            <a:r>
              <a:rPr kumimoji="1" lang="ja-JP" altLang="en-US" dirty="0"/>
              <a:t>今後の気温上昇予測</a:t>
            </a:r>
          </a:p>
        </p:txBody>
      </p:sp>
    </p:spTree>
    <p:extLst>
      <p:ext uri="{BB962C8B-B14F-4D97-AF65-F5344CB8AC3E}">
        <p14:creationId xmlns:p14="http://schemas.microsoft.com/office/powerpoint/2010/main" val="1735799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これからどれだけ気温が上がる？</a:t>
            </a:r>
          </a:p>
        </p:txBody>
      </p:sp>
      <p:pic>
        <p:nvPicPr>
          <p:cNvPr id="3"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760" y="1697609"/>
            <a:ext cx="7413481" cy="461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51C865D0-91DA-429A-8853-60B8C0DD730B}"/>
              </a:ext>
            </a:extLst>
          </p:cNvPr>
          <p:cNvSpPr txBox="1"/>
          <p:nvPr/>
        </p:nvSpPr>
        <p:spPr>
          <a:xfrm>
            <a:off x="6927484" y="6309360"/>
            <a:ext cx="1819553" cy="253916"/>
          </a:xfrm>
          <a:prstGeom prst="rect">
            <a:avLst/>
          </a:prstGeom>
          <a:noFill/>
        </p:spPr>
        <p:txBody>
          <a:bodyPr wrap="square" rtlCol="0">
            <a:spAutoFit/>
          </a:bodyPr>
          <a:lstStyle/>
          <a:p>
            <a:pPr algn="r"/>
            <a:r>
              <a:rPr kumimoji="1" lang="en-US" altLang="ja-JP" sz="1050" dirty="0" err="1">
                <a:latin typeface="Meiryo UI" panose="020B0604030504040204" pitchFamily="50" charset="-128"/>
                <a:ea typeface="Meiryo UI" panose="020B0604030504040204" pitchFamily="50" charset="-128"/>
              </a:rPr>
              <a:t>Youtube</a:t>
            </a:r>
            <a:r>
              <a:rPr kumimoji="1" lang="ja-JP" altLang="en-US" sz="1050" dirty="0">
                <a:latin typeface="Meiryo UI" panose="020B0604030504040204" pitchFamily="50" charset="-128"/>
                <a:ea typeface="Meiryo UI" panose="020B0604030504040204" pitchFamily="50" charset="-128"/>
              </a:rPr>
              <a:t>環境省チャンネルより</a:t>
            </a:r>
          </a:p>
        </p:txBody>
      </p:sp>
    </p:spTree>
    <p:extLst>
      <p:ext uri="{BB962C8B-B14F-4D97-AF65-F5344CB8AC3E}">
        <p14:creationId xmlns:p14="http://schemas.microsoft.com/office/powerpoint/2010/main" val="260737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3715E87-5C5B-4C67-967B-8D18A1174AA5}"/>
              </a:ext>
            </a:extLst>
          </p:cNvPr>
          <p:cNvSpPr/>
          <p:nvPr/>
        </p:nvSpPr>
        <p:spPr>
          <a:xfrm>
            <a:off x="1151944" y="3632375"/>
            <a:ext cx="800219" cy="568874"/>
          </a:xfrm>
          <a:prstGeom prst="rect">
            <a:avLst/>
          </a:prstGeom>
        </p:spPr>
        <p:txBody>
          <a:bodyPr wrap="none">
            <a:spAutoFit/>
          </a:bodyPr>
          <a:lstStyle/>
          <a:p>
            <a:pPr marL="279400" indent="-279400" algn="ctr">
              <a:lnSpc>
                <a:spcPct val="150000"/>
              </a:lnSpc>
            </a:pPr>
            <a:r>
              <a:rPr lang="ja-JP" altLang="en-US" sz="2400" dirty="0">
                <a:latin typeface="Meiryo UI" panose="020B0604030504040204" pitchFamily="50" charset="-128"/>
                <a:ea typeface="Meiryo UI" panose="020B0604030504040204" pitchFamily="50" charset="-128"/>
                <a:cs typeface="A-OTF 新ゴ Pro B"/>
              </a:rPr>
              <a:t>乾燥</a:t>
            </a:r>
            <a:endParaRPr lang="en-US" altLang="ja-JP" sz="2400" dirty="0">
              <a:latin typeface="Meiryo UI" panose="020B0604030504040204" pitchFamily="50" charset="-128"/>
              <a:ea typeface="Meiryo UI" panose="020B0604030504040204" pitchFamily="50" charset="-128"/>
              <a:cs typeface="A-OTF 新ゴ Pro B"/>
            </a:endParaRPr>
          </a:p>
        </p:txBody>
      </p:sp>
      <p:sp>
        <p:nvSpPr>
          <p:cNvPr id="25" name="正方形/長方形 24">
            <a:extLst>
              <a:ext uri="{FF2B5EF4-FFF2-40B4-BE49-F238E27FC236}">
                <a16:creationId xmlns:a16="http://schemas.microsoft.com/office/drawing/2014/main" id="{C4C35EF7-170F-45E9-A4C5-FB0A65BD6B9C}"/>
              </a:ext>
            </a:extLst>
          </p:cNvPr>
          <p:cNvSpPr/>
          <p:nvPr/>
        </p:nvSpPr>
        <p:spPr>
          <a:xfrm>
            <a:off x="6701547" y="5353831"/>
            <a:ext cx="1415772" cy="568874"/>
          </a:xfrm>
          <a:prstGeom prst="rect">
            <a:avLst/>
          </a:prstGeom>
        </p:spPr>
        <p:txBody>
          <a:bodyPr wrap="none">
            <a:spAutoFit/>
          </a:bodyPr>
          <a:lstStyle/>
          <a:p>
            <a:pPr marL="279400" indent="-279400">
              <a:lnSpc>
                <a:spcPct val="150000"/>
              </a:lnSpc>
            </a:pPr>
            <a:r>
              <a:rPr lang="ja-JP" altLang="en-US" sz="2400" dirty="0">
                <a:latin typeface="Meiryo UI" panose="020B0604030504040204" pitchFamily="50" charset="-128"/>
                <a:ea typeface="Meiryo UI" panose="020B0604030504040204" pitchFamily="50" charset="-128"/>
                <a:cs typeface="A-OTF 新ゴ Pro B"/>
              </a:rPr>
              <a:t>食糧不足</a:t>
            </a:r>
            <a:endParaRPr lang="en-US" altLang="ja-JP" sz="2400" dirty="0">
              <a:latin typeface="Meiryo UI" panose="020B0604030504040204" pitchFamily="50" charset="-128"/>
              <a:ea typeface="Meiryo UI" panose="020B0604030504040204" pitchFamily="50" charset="-128"/>
              <a:cs typeface="A-OTF 新ゴ Pro B"/>
            </a:endParaRPr>
          </a:p>
        </p:txBody>
      </p:sp>
      <p:sp>
        <p:nvSpPr>
          <p:cNvPr id="7" name="テキスト ボックス 6"/>
          <p:cNvSpPr txBox="1"/>
          <p:nvPr/>
        </p:nvSpPr>
        <p:spPr>
          <a:xfrm>
            <a:off x="1047928" y="6074443"/>
            <a:ext cx="1073480" cy="461665"/>
          </a:xfrm>
          <a:prstGeom prst="rect">
            <a:avLst/>
          </a:prstGeom>
          <a:noFill/>
        </p:spPr>
        <p:txBody>
          <a:bodyPr wrap="square" rtlCol="0">
            <a:spAutoFit/>
          </a:bodyPr>
          <a:lstStyle/>
          <a:p>
            <a:pPr algn="ctr"/>
            <a:r>
              <a:rPr lang="ja-JP" altLang="en-US" sz="2400" dirty="0">
                <a:latin typeface="Meiryo UI" panose="020B0604030504040204" pitchFamily="50" charset="-128"/>
                <a:ea typeface="Meiryo UI" panose="020B0604030504040204" pitchFamily="50" charset="-128"/>
                <a:cs typeface="A-OTF 新ゴ Pro B"/>
              </a:rPr>
              <a:t>大雨</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960" y="1880106"/>
            <a:ext cx="2438189" cy="1903612"/>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962" y="4269610"/>
            <a:ext cx="2381279" cy="1857571"/>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9979" y="1935525"/>
            <a:ext cx="2412281" cy="1890548"/>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10055" y="4055395"/>
            <a:ext cx="2286000" cy="2286000"/>
          </a:xfrm>
          <a:prstGeom prst="rect">
            <a:avLst/>
          </a:prstGeom>
        </p:spPr>
      </p:pic>
      <p:sp>
        <p:nvSpPr>
          <p:cNvPr id="18" name="正方形/長方形 17">
            <a:extLst>
              <a:ext uri="{FF2B5EF4-FFF2-40B4-BE49-F238E27FC236}">
                <a16:creationId xmlns:a16="http://schemas.microsoft.com/office/drawing/2014/main" id="{B3715E87-5C5B-4C67-967B-8D18A1174AA5}"/>
              </a:ext>
            </a:extLst>
          </p:cNvPr>
          <p:cNvSpPr/>
          <p:nvPr/>
        </p:nvSpPr>
        <p:spPr>
          <a:xfrm>
            <a:off x="3966007" y="3621083"/>
            <a:ext cx="800220" cy="568874"/>
          </a:xfrm>
          <a:prstGeom prst="rect">
            <a:avLst/>
          </a:prstGeom>
        </p:spPr>
        <p:txBody>
          <a:bodyPr wrap="none">
            <a:spAutoFit/>
          </a:bodyPr>
          <a:lstStyle/>
          <a:p>
            <a:pPr marL="279400" indent="-279400" algn="ctr">
              <a:lnSpc>
                <a:spcPct val="150000"/>
              </a:lnSpc>
            </a:pPr>
            <a:r>
              <a:rPr lang="ja-JP" altLang="en-US" sz="2400" dirty="0">
                <a:latin typeface="Meiryo UI" panose="020B0604030504040204" pitchFamily="50" charset="-128"/>
                <a:ea typeface="Meiryo UI" panose="020B0604030504040204" pitchFamily="50" charset="-128"/>
                <a:cs typeface="A-OTF 新ゴ Pro B"/>
              </a:rPr>
              <a:t>猛暑</a:t>
            </a:r>
            <a:endParaRPr lang="en-US" altLang="ja-JP" sz="2400" dirty="0">
              <a:latin typeface="Meiryo UI" panose="020B0604030504040204" pitchFamily="50" charset="-128"/>
              <a:ea typeface="Meiryo UI" panose="020B0604030504040204" pitchFamily="50" charset="-128"/>
              <a:cs typeface="A-OTF 新ゴ Pro B"/>
            </a:endParaRPr>
          </a:p>
        </p:txBody>
      </p:sp>
      <p:sp>
        <p:nvSpPr>
          <p:cNvPr id="20" name="正方形/長方形 19">
            <a:extLst>
              <a:ext uri="{FF2B5EF4-FFF2-40B4-BE49-F238E27FC236}">
                <a16:creationId xmlns:a16="http://schemas.microsoft.com/office/drawing/2014/main" id="{B3715E87-5C5B-4C67-967B-8D18A1174AA5}"/>
              </a:ext>
            </a:extLst>
          </p:cNvPr>
          <p:cNvSpPr/>
          <p:nvPr/>
        </p:nvSpPr>
        <p:spPr>
          <a:xfrm>
            <a:off x="3159979" y="5979582"/>
            <a:ext cx="2642070" cy="646331"/>
          </a:xfrm>
          <a:prstGeom prst="rect">
            <a:avLst/>
          </a:prstGeom>
        </p:spPr>
        <p:txBody>
          <a:bodyPr wrap="none">
            <a:spAutoFit/>
          </a:bodyPr>
          <a:lstStyle/>
          <a:p>
            <a:pPr marL="279400" indent="-279400" algn="ctr">
              <a:lnSpc>
                <a:spcPct val="150000"/>
              </a:lnSpc>
            </a:pPr>
            <a:r>
              <a:rPr lang="ja-JP" altLang="en-US" sz="2400" dirty="0">
                <a:latin typeface="Meiryo UI" panose="020B0604030504040204" pitchFamily="50" charset="-128"/>
                <a:ea typeface="Meiryo UI" panose="020B0604030504040204" pitchFamily="50" charset="-128"/>
                <a:cs typeface="A-OTF 新ゴ Pro B"/>
              </a:rPr>
              <a:t>熱中症・熱帯病など</a:t>
            </a:r>
            <a:endParaRPr lang="en-US" altLang="ja-JP" sz="2400" dirty="0">
              <a:latin typeface="Meiryo UI" panose="020B0604030504040204" pitchFamily="50" charset="-128"/>
              <a:ea typeface="Meiryo UI" panose="020B0604030504040204" pitchFamily="50" charset="-128"/>
              <a:cs typeface="A-OTF 新ゴ Pro B"/>
            </a:endParaRPr>
          </a:p>
        </p:txBody>
      </p:sp>
      <p:pic>
        <p:nvPicPr>
          <p:cNvPr id="12" name="図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33946" y="2558823"/>
            <a:ext cx="2950974" cy="2950974"/>
          </a:xfrm>
          <a:prstGeom prst="rect">
            <a:avLst/>
          </a:prstGeom>
        </p:spPr>
      </p:pic>
      <p:sp>
        <p:nvSpPr>
          <p:cNvPr id="15" name="テキスト ボックス 14">
            <a:extLst>
              <a:ext uri="{FF2B5EF4-FFF2-40B4-BE49-F238E27FC236}">
                <a16:creationId xmlns:a16="http://schemas.microsoft.com/office/drawing/2014/main" id="{BE5D3F99-17E6-4D82-AD1B-C56A0FAC7100}"/>
              </a:ext>
            </a:extLst>
          </p:cNvPr>
          <p:cNvSpPr txBox="1"/>
          <p:nvPr/>
        </p:nvSpPr>
        <p:spPr>
          <a:xfrm>
            <a:off x="6595219" y="6498955"/>
            <a:ext cx="2289701" cy="2539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出典：環境省「地球温暖化パネル」</a:t>
            </a:r>
            <a:endParaRPr kumimoji="1" lang="en-US" altLang="ja-JP" sz="1050" dirty="0">
              <a:latin typeface="Meiryo UI" panose="020B0604030504040204" pitchFamily="50" charset="-128"/>
              <a:ea typeface="Meiryo UI" panose="020B0604030504040204" pitchFamily="50" charset="-128"/>
            </a:endParaRPr>
          </a:p>
        </p:txBody>
      </p:sp>
      <p:sp>
        <p:nvSpPr>
          <p:cNvPr id="5" name="タイトル 4"/>
          <p:cNvSpPr>
            <a:spLocks noGrp="1"/>
          </p:cNvSpPr>
          <p:nvPr>
            <p:ph type="ctrTitle"/>
          </p:nvPr>
        </p:nvSpPr>
        <p:spPr/>
        <p:txBody>
          <a:bodyPr/>
          <a:lstStyle/>
          <a:p>
            <a:r>
              <a:rPr kumimoji="1" lang="ja-JP" altLang="en-US" dirty="0"/>
              <a:t>地球温暖化の影響</a:t>
            </a:r>
          </a:p>
        </p:txBody>
      </p:sp>
    </p:spTree>
    <p:extLst>
      <p:ext uri="{BB962C8B-B14F-4D97-AF65-F5344CB8AC3E}">
        <p14:creationId xmlns:p14="http://schemas.microsoft.com/office/powerpoint/2010/main" val="2135538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58" y="2960458"/>
            <a:ext cx="5224546" cy="3548134"/>
          </a:xfrm>
          <a:prstGeom prst="rect">
            <a:avLst/>
          </a:prstGeom>
        </p:spPr>
      </p:pic>
      <p:sp>
        <p:nvSpPr>
          <p:cNvPr id="8" name="テキスト ボックス 7"/>
          <p:cNvSpPr txBox="1"/>
          <p:nvPr/>
        </p:nvSpPr>
        <p:spPr>
          <a:xfrm>
            <a:off x="5489722" y="3026868"/>
            <a:ext cx="3264408" cy="707886"/>
          </a:xfrm>
          <a:prstGeom prst="rect">
            <a:avLst/>
          </a:prstGeom>
          <a:solidFill>
            <a:srgbClr val="FFCCCC"/>
          </a:solidFill>
        </p:spPr>
        <p:txBody>
          <a:bodyPr wrap="square" rtlCol="0">
            <a:spAutoFit/>
          </a:bodyPr>
          <a:lstStyle/>
          <a:p>
            <a:r>
              <a:rPr kumimoji="1" lang="en-US" altLang="ja-JP" sz="2000" dirty="0">
                <a:latin typeface="Meiryo UI" panose="020B0604030504040204" pitchFamily="50" charset="-128"/>
                <a:ea typeface="Meiryo UI" panose="020B0604030504040204" pitchFamily="50" charset="-128"/>
              </a:rPr>
              <a:t>CO</a:t>
            </a:r>
            <a:r>
              <a:rPr kumimoji="1" lang="en-US" altLang="ja-JP" sz="1400" dirty="0">
                <a:latin typeface="Meiryo UI" panose="020B0604030504040204" pitchFamily="50" charset="-128"/>
                <a:ea typeface="Meiryo UI" panose="020B0604030504040204" pitchFamily="50" charset="-128"/>
              </a:rPr>
              <a:t>2</a:t>
            </a:r>
            <a:r>
              <a:rPr kumimoji="1" lang="ja-JP" altLang="en-US" sz="2000" dirty="0">
                <a:latin typeface="Meiryo UI" panose="020B0604030504040204" pitchFamily="50" charset="-128"/>
                <a:ea typeface="Meiryo UI" panose="020B0604030504040204" pitchFamily="50" charset="-128"/>
              </a:rPr>
              <a:t>総排出量 約</a:t>
            </a:r>
            <a:r>
              <a:rPr kumimoji="1" lang="en-US" altLang="ja-JP" sz="2000" dirty="0">
                <a:latin typeface="Meiryo UI" panose="020B0604030504040204" pitchFamily="50" charset="-128"/>
                <a:ea typeface="Meiryo UI" panose="020B0604030504040204" pitchFamily="50" charset="-128"/>
              </a:rPr>
              <a:t>3</a:t>
            </a:r>
            <a:r>
              <a:rPr kumimoji="1" lang="ja-JP" altLang="en-US" sz="2000" dirty="0">
                <a:latin typeface="Meiryo UI" panose="020B0604030504040204" pitchFamily="50" charset="-128"/>
                <a:ea typeface="Meiryo UI" panose="020B0604030504040204" pitchFamily="50" charset="-128"/>
              </a:rPr>
              <a:t>兆トンで</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気温</a:t>
            </a:r>
            <a:r>
              <a:rPr kumimoji="1" lang="en-US" altLang="ja-JP" sz="2000" dirty="0">
                <a:latin typeface="Meiryo UI" panose="020B0604030504040204" pitchFamily="50" charset="-128"/>
                <a:ea typeface="Meiryo UI" panose="020B0604030504040204" pitchFamily="50" charset="-128"/>
              </a:rPr>
              <a:t>2℃</a:t>
            </a:r>
            <a:r>
              <a:rPr kumimoji="1" lang="ja-JP" altLang="en-US" sz="2000" dirty="0">
                <a:latin typeface="Meiryo UI" panose="020B0604030504040204" pitchFamily="50" charset="-128"/>
                <a:ea typeface="Meiryo UI" panose="020B0604030504040204" pitchFamily="50" charset="-128"/>
              </a:rPr>
              <a:t>上昇</a:t>
            </a:r>
          </a:p>
        </p:txBody>
      </p:sp>
      <p:sp>
        <p:nvSpPr>
          <p:cNvPr id="11" name="テキスト ボックス 10"/>
          <p:cNvSpPr txBox="1"/>
          <p:nvPr/>
        </p:nvSpPr>
        <p:spPr>
          <a:xfrm>
            <a:off x="389870" y="1917217"/>
            <a:ext cx="8077474" cy="1077218"/>
          </a:xfrm>
          <a:prstGeom prst="rect">
            <a:avLst/>
          </a:prstGeom>
          <a:noFill/>
        </p:spPr>
        <p:txBody>
          <a:bodyPr wrap="square" rtlCol="0">
            <a:spAutoFit/>
          </a:bodyPr>
          <a:lstStyle/>
          <a:p>
            <a:pPr algn="ctr"/>
            <a:r>
              <a:rPr kumimoji="1" lang="ja-JP" altLang="en-US" sz="2400" dirty="0">
                <a:latin typeface="Meiryo UI" panose="020B0604030504040204" pitchFamily="50" charset="-128"/>
                <a:ea typeface="Meiryo UI" panose="020B0604030504040204" pitchFamily="50" charset="-128"/>
              </a:rPr>
              <a:t>温室効果ガス（主に二酸化炭素）を出す量を</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4000" b="1" dirty="0">
                <a:solidFill>
                  <a:srgbClr val="C00000"/>
                </a:solidFill>
                <a:latin typeface="Meiryo UI" panose="020B0604030504040204" pitchFamily="50" charset="-128"/>
                <a:ea typeface="Meiryo UI" panose="020B0604030504040204" pitchFamily="50" charset="-128"/>
              </a:rPr>
              <a:t>「ゼロ」 </a:t>
            </a:r>
            <a:r>
              <a:rPr kumimoji="1" lang="ja-JP" altLang="en-US" sz="2400" dirty="0">
                <a:latin typeface="Meiryo UI" panose="020B0604030504040204" pitchFamily="50" charset="-128"/>
                <a:ea typeface="Meiryo UI" panose="020B0604030504040204" pitchFamily="50" charset="-128"/>
              </a:rPr>
              <a:t>にしなければ、温暖化を防げない！</a:t>
            </a:r>
          </a:p>
        </p:txBody>
      </p:sp>
      <p:sp>
        <p:nvSpPr>
          <p:cNvPr id="15" name="テキスト ボックス 14"/>
          <p:cNvSpPr txBox="1"/>
          <p:nvPr/>
        </p:nvSpPr>
        <p:spPr>
          <a:xfrm>
            <a:off x="5480578" y="3840676"/>
            <a:ext cx="3264408" cy="400110"/>
          </a:xfrm>
          <a:prstGeom prst="rect">
            <a:avLst/>
          </a:prstGeom>
          <a:solidFill>
            <a:srgbClr val="FFCCCC"/>
          </a:solid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すでに約</a:t>
            </a:r>
            <a:r>
              <a:rPr kumimoji="1" lang="en-US" altLang="ja-JP" sz="2000" dirty="0">
                <a:latin typeface="Meiryo UI" panose="020B0604030504040204" pitchFamily="50" charset="-128"/>
                <a:ea typeface="Meiryo UI" panose="020B0604030504040204" pitchFamily="50" charset="-128"/>
              </a:rPr>
              <a:t>2</a:t>
            </a:r>
            <a:r>
              <a:rPr kumimoji="1" lang="ja-JP" altLang="en-US" sz="2000" dirty="0">
                <a:latin typeface="Meiryo UI" panose="020B0604030504040204" pitchFamily="50" charset="-128"/>
                <a:ea typeface="Meiryo UI" panose="020B0604030504040204" pitchFamily="50" charset="-128"/>
              </a:rPr>
              <a:t>兆トン出してしまった</a:t>
            </a:r>
            <a:endParaRPr kumimoji="1" lang="en-US" altLang="ja-JP" sz="20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5489722" y="4350593"/>
            <a:ext cx="3264408" cy="1015663"/>
          </a:xfrm>
          <a:prstGeom prst="rect">
            <a:avLst/>
          </a:prstGeom>
          <a:solidFill>
            <a:srgbClr val="FFCCCC"/>
          </a:solid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このまま出し続けると、</a:t>
            </a:r>
            <a:endParaRPr kumimoji="1" lang="en-US" altLang="ja-JP" sz="2000" dirty="0">
              <a:latin typeface="Meiryo UI" panose="020B0604030504040204" pitchFamily="50" charset="-128"/>
              <a:ea typeface="Meiryo UI" panose="020B0604030504040204" pitchFamily="50" charset="-128"/>
            </a:endParaRPr>
          </a:p>
          <a:p>
            <a:r>
              <a:rPr kumimoji="1" lang="en-US" altLang="ja-JP" sz="2000" dirty="0">
                <a:latin typeface="Meiryo UI" panose="020B0604030504040204" pitchFamily="50" charset="-128"/>
                <a:ea typeface="Meiryo UI" panose="020B0604030504040204" pitchFamily="50" charset="-128"/>
              </a:rPr>
              <a:t>2040</a:t>
            </a:r>
            <a:r>
              <a:rPr kumimoji="1" lang="ja-JP" altLang="en-US" sz="2000" dirty="0">
                <a:latin typeface="Meiryo UI" panose="020B0604030504040204" pitchFamily="50" charset="-128"/>
                <a:ea typeface="Meiryo UI" panose="020B0604030504040204" pitchFamily="50" charset="-128"/>
              </a:rPr>
              <a:t>年頃に約</a:t>
            </a:r>
            <a:r>
              <a:rPr kumimoji="1" lang="en-US" altLang="ja-JP" sz="2000" dirty="0">
                <a:latin typeface="Meiryo UI" panose="020B0604030504040204" pitchFamily="50" charset="-128"/>
                <a:ea typeface="Meiryo UI" panose="020B0604030504040204" pitchFamily="50" charset="-128"/>
              </a:rPr>
              <a:t>3</a:t>
            </a:r>
            <a:r>
              <a:rPr kumimoji="1" lang="ja-JP" altLang="en-US" sz="2000" dirty="0">
                <a:latin typeface="Meiryo UI" panose="020B0604030504040204" pitchFamily="50" charset="-128"/>
                <a:ea typeface="Meiryo UI" panose="020B0604030504040204" pitchFamily="50" charset="-128"/>
              </a:rPr>
              <a:t>兆トンになる</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2</a:t>
            </a:r>
            <a:r>
              <a:rPr kumimoji="1" lang="ja-JP" altLang="en-US" sz="2000" dirty="0">
                <a:latin typeface="Meiryo UI" panose="020B0604030504040204" pitchFamily="50" charset="-128"/>
                <a:ea typeface="Meiryo UI" panose="020B0604030504040204" pitchFamily="50" charset="-128"/>
              </a:rPr>
              <a:t>℃上昇してしまう）</a:t>
            </a:r>
            <a:endParaRPr kumimoji="1" lang="en-US" altLang="ja-JP" sz="20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BE5D3F99-17E6-4D82-AD1B-C56A0FAC7100}"/>
              </a:ext>
            </a:extLst>
          </p:cNvPr>
          <p:cNvSpPr txBox="1"/>
          <p:nvPr/>
        </p:nvSpPr>
        <p:spPr>
          <a:xfrm>
            <a:off x="-142417" y="6023189"/>
            <a:ext cx="220179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IPCC</a:t>
            </a:r>
            <a:r>
              <a:rPr kumimoji="1" lang="ja-JP" altLang="en-US" sz="1050" dirty="0">
                <a:latin typeface="Meiryo UI" panose="020B0604030504040204" pitchFamily="50" charset="-128"/>
                <a:ea typeface="Meiryo UI" panose="020B0604030504040204" pitchFamily="50" charset="-128"/>
              </a:rPr>
              <a:t>第</a:t>
            </a:r>
            <a:r>
              <a:rPr kumimoji="1" lang="en-US" altLang="ja-JP" sz="1050" dirty="0">
                <a:latin typeface="Meiryo UI" panose="020B0604030504040204" pitchFamily="50" charset="-128"/>
                <a:ea typeface="Meiryo UI" panose="020B0604030504040204" pitchFamily="50" charset="-128"/>
              </a:rPr>
              <a:t>5</a:t>
            </a:r>
            <a:r>
              <a:rPr kumimoji="1" lang="ja-JP" altLang="en-US" sz="1050" dirty="0">
                <a:latin typeface="Meiryo UI" panose="020B0604030504040204" pitchFamily="50" charset="-128"/>
                <a:ea typeface="Meiryo UI" panose="020B0604030504040204" pitchFamily="50" charset="-128"/>
              </a:rPr>
              <a:t>次評価報告書</a:t>
            </a:r>
            <a:endParaRPr kumimoji="1" lang="en-US" altLang="ja-JP" sz="1050" dirty="0">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を基に作成</a:t>
            </a:r>
            <a:endParaRPr kumimoji="1" lang="en-US" altLang="ja-JP" sz="105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5480578" y="5476063"/>
            <a:ext cx="3264408" cy="707886"/>
          </a:xfrm>
          <a:prstGeom prst="rect">
            <a:avLst/>
          </a:prstGeom>
          <a:solidFill>
            <a:srgbClr val="FFCCCC"/>
          </a:solid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一刻も早く、出す量を</a:t>
            </a:r>
            <a:r>
              <a:rPr kumimoji="1" lang="ja-JP" altLang="en-US" sz="2000" b="1" dirty="0">
                <a:solidFill>
                  <a:srgbClr val="C00000"/>
                </a:solidFill>
                <a:latin typeface="Meiryo UI" panose="020B0604030504040204" pitchFamily="50" charset="-128"/>
                <a:ea typeface="Meiryo UI" panose="020B0604030504040204" pitchFamily="50" charset="-128"/>
              </a:rPr>
              <a:t>「ゼロ」</a:t>
            </a:r>
            <a:endParaRPr kumimoji="1" lang="en-US" altLang="ja-JP" sz="2000" b="1" dirty="0">
              <a:solidFill>
                <a:srgbClr val="C00000"/>
              </a:solidFill>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にしないと間に合わない！</a:t>
            </a:r>
            <a:endParaRPr kumimoji="1" lang="en-US" altLang="ja-JP" sz="2000" dirty="0">
              <a:latin typeface="Meiryo UI" panose="020B0604030504040204" pitchFamily="50" charset="-128"/>
              <a:ea typeface="Meiryo UI" panose="020B0604030504040204" pitchFamily="50" charset="-128"/>
            </a:endParaRPr>
          </a:p>
        </p:txBody>
      </p:sp>
      <p:sp>
        <p:nvSpPr>
          <p:cNvPr id="4" name="タイトル 3"/>
          <p:cNvSpPr>
            <a:spLocks noGrp="1"/>
          </p:cNvSpPr>
          <p:nvPr>
            <p:ph type="ctrTitle"/>
          </p:nvPr>
        </p:nvSpPr>
        <p:spPr/>
        <p:txBody>
          <a:bodyPr/>
          <a:lstStyle/>
          <a:p>
            <a:r>
              <a:rPr kumimoji="1" lang="ja-JP" altLang="en-US" dirty="0"/>
              <a:t>どれだけ減らせば温暖化を防げる？</a:t>
            </a:r>
          </a:p>
        </p:txBody>
      </p:sp>
    </p:spTree>
    <p:extLst>
      <p:ext uri="{BB962C8B-B14F-4D97-AF65-F5344CB8AC3E}">
        <p14:creationId xmlns:p14="http://schemas.microsoft.com/office/powerpoint/2010/main" val="69422520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203</TotalTime>
  <Words>2667</Words>
  <Application>Microsoft Office PowerPoint</Application>
  <PresentationFormat>画面に合わせる (4:3)</PresentationFormat>
  <Paragraphs>220</Paragraphs>
  <Slides>15</Slides>
  <Notes>15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15</vt:i4>
      </vt:variant>
    </vt:vector>
  </HeadingPairs>
  <TitlesOfParts>
    <vt:vector size="23" baseType="lpstr">
      <vt:lpstr>A-OTF 新ゴ Pro B</vt:lpstr>
      <vt:lpstr>Meiryo UI</vt:lpstr>
      <vt:lpstr>ＭＳ Ｐゴシック</vt:lpstr>
      <vt:lpstr>Arial</vt:lpstr>
      <vt:lpstr>Calibri</vt:lpstr>
      <vt:lpstr>Calibri Light</vt:lpstr>
      <vt:lpstr>Times New Roman</vt:lpstr>
      <vt:lpstr>Office テーマ</vt:lpstr>
      <vt:lpstr>PowerPoint プレゼンテーション</vt:lpstr>
      <vt:lpstr>上昇する気温</vt:lpstr>
      <vt:lpstr>温暖化の影響と考えられる現象①</vt:lpstr>
      <vt:lpstr>温暖化の影響と考えられる現象②</vt:lpstr>
      <vt:lpstr>地球温暖化のメカニズム</vt:lpstr>
      <vt:lpstr>今後の気温上昇予測</vt:lpstr>
      <vt:lpstr>これからどれだけ気温が上がる？</vt:lpstr>
      <vt:lpstr>地球温暖化の影響</vt:lpstr>
      <vt:lpstr>どれだけ減らせば温暖化を防げる？</vt:lpstr>
      <vt:lpstr>世界の約束「パリ協定」</vt:lpstr>
      <vt:lpstr>省エネ＋再エネ＝実質「ゼロ」</vt:lpstr>
      <vt:lpstr>日本と京都府の長期目標</vt:lpstr>
      <vt:lpstr>「実質ゼロ」へと動き始めた世界</vt:lpstr>
      <vt:lpstr>COOL CHOICEで選ぶ未来</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kcfca</dc:creator>
  <cp:lastModifiedBy>木原浩貴</cp:lastModifiedBy>
  <cp:revision>47</cp:revision>
  <dcterms:created xsi:type="dcterms:W3CDTF">2018-02-15T08:31:14Z</dcterms:created>
  <dcterms:modified xsi:type="dcterms:W3CDTF">2018-02-20T06:49:48Z</dcterms:modified>
</cp:coreProperties>
</file>