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8" r:id="rId3"/>
    <p:sldId id="279" r:id="rId4"/>
    <p:sldId id="280" r:id="rId5"/>
    <p:sldId id="281" r:id="rId6"/>
    <p:sldId id="282" r:id="rId7"/>
    <p:sldId id="284" r:id="rId8"/>
    <p:sldId id="283" r:id="rId9"/>
    <p:sldId id="285" r:id="rId10"/>
    <p:sldId id="286" r:id="rId11"/>
    <p:sldId id="287" r:id="rId12"/>
    <p:sldId id="271" r:id="rId13"/>
    <p:sldId id="272" r:id="rId14"/>
    <p:sldId id="274"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894" autoAdjust="0"/>
  </p:normalViewPr>
  <p:slideViewPr>
    <p:cSldViewPr snapToGrid="0">
      <p:cViewPr varScale="1">
        <p:scale>
          <a:sx n="75" d="100"/>
          <a:sy n="75" d="100"/>
        </p:scale>
        <p:origin x="25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8018-2B34-477F-BBF3-96C653AA58DA}" type="datetimeFigureOut">
              <a:rPr kumimoji="1" lang="ja-JP" altLang="en-US" smtClean="0"/>
              <a:t>2018/2/20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656B4-E03E-4993-AB56-E3164F611BC3}" type="slidenum">
              <a:rPr kumimoji="1" lang="ja-JP" altLang="en-US" smtClean="0"/>
              <a:t>‹#›</a:t>
            </a:fld>
            <a:endParaRPr kumimoji="1" lang="ja-JP" altLang="en-US"/>
          </a:p>
        </p:txBody>
      </p:sp>
    </p:spTree>
    <p:extLst>
      <p:ext uri="{BB962C8B-B14F-4D97-AF65-F5344CB8AC3E}">
        <p14:creationId xmlns:p14="http://schemas.microsoft.com/office/powerpoint/2010/main" val="2495261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本スライドについて</a:t>
            </a:r>
            <a:r>
              <a:rPr kumimoji="1" lang="en-US" altLang="ja-JP" sz="1200" dirty="0">
                <a:solidFill>
                  <a:srgbClr val="0070C0"/>
                </a:solidFill>
                <a:latin typeface="Meiryo UI" panose="020B0604030504040204" pitchFamily="50" charset="-128"/>
                <a:ea typeface="Meiryo UI" panose="020B0604030504040204" pitchFamily="50" charset="-128"/>
              </a:rPr>
              <a:t>】</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・子どもを対象とした内容です。</a:t>
            </a:r>
          </a:p>
          <a:p>
            <a:pPr>
              <a:defRPr/>
            </a:pPr>
            <a:r>
              <a:rPr kumimoji="1" lang="ja-JP" altLang="en-US" sz="1200" dirty="0">
                <a:solidFill>
                  <a:srgbClr val="0070C0"/>
                </a:solidFill>
                <a:latin typeface="Meiryo UI" panose="020B0604030504040204" pitchFamily="50" charset="-128"/>
                <a:ea typeface="Meiryo UI" panose="020B0604030504040204" pitchFamily="50" charset="-128"/>
              </a:rPr>
              <a:t>・再生可能エネルギーとは何か、また、家で使うことができる再生可能エネルギーについて学びます。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・様々なイベントやプログラムの導入に使っていただくことを想定しています。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・順番を入れ替えたり、スライドを追加する等は、各自の責任において行ってください。なお、編集の際には出典の明記をお願い致します。</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・内容について（間違いがあった等）は、京都府温暖化防止センターまでご連絡ください。</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endParaRPr kumimoji="1" lang="en-US" altLang="ja-JP" sz="1200" dirty="0">
              <a:solidFill>
                <a:srgbClr val="0070C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作成</a:t>
            </a:r>
            <a:r>
              <a:rPr kumimoji="1" lang="en-US" altLang="ja-JP" sz="1200" dirty="0">
                <a:solidFill>
                  <a:srgbClr val="0070C0"/>
                </a:solidFill>
                <a:latin typeface="Meiryo UI" panose="020B0604030504040204" pitchFamily="50" charset="-128"/>
                <a:ea typeface="Meiryo UI" panose="020B0604030504040204" pitchFamily="50" charset="-128"/>
              </a:rPr>
              <a:t>】</a:t>
            </a: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2018</a:t>
            </a:r>
            <a:r>
              <a:rPr kumimoji="1" lang="ja-JP" altLang="en-US" sz="1200" dirty="0">
                <a:solidFill>
                  <a:srgbClr val="0070C0"/>
                </a:solidFill>
                <a:latin typeface="Meiryo UI" panose="020B0604030504040204" pitchFamily="50" charset="-128"/>
                <a:ea typeface="Meiryo UI" panose="020B0604030504040204" pitchFamily="50" charset="-128"/>
              </a:rPr>
              <a:t>年</a:t>
            </a:r>
            <a:r>
              <a:rPr kumimoji="1" lang="en-US" altLang="ja-JP" sz="1200" dirty="0">
                <a:solidFill>
                  <a:srgbClr val="0070C0"/>
                </a:solidFill>
                <a:latin typeface="Meiryo UI" panose="020B0604030504040204" pitchFamily="50" charset="-128"/>
                <a:ea typeface="Meiryo UI" panose="020B0604030504040204" pitchFamily="50" charset="-128"/>
              </a:rPr>
              <a:t>2</a:t>
            </a:r>
            <a:r>
              <a:rPr kumimoji="1" lang="ja-JP" altLang="en-US" sz="1200" dirty="0">
                <a:solidFill>
                  <a:srgbClr val="0070C0"/>
                </a:solidFill>
                <a:latin typeface="Meiryo UI" panose="020B0604030504040204" pitchFamily="50" charset="-128"/>
                <a:ea typeface="Meiryo UI" panose="020B0604030504040204" pitchFamily="50" charset="-128"/>
              </a:rPr>
              <a:t>月）</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京都府地球温暖化防止活動推進センター</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（特定非営利活動法人　京都地球温暖化防止府民会議）</a:t>
            </a:r>
            <a:endParaRPr kumimoji="1" lang="en-US" altLang="ja-JP" sz="1200" dirty="0">
              <a:solidFill>
                <a:srgbClr val="0070C0"/>
              </a:solidFill>
              <a:latin typeface="Meiryo UI" panose="020B0604030504040204" pitchFamily="50" charset="-128"/>
              <a:ea typeface="Meiryo UI" panose="020B0604030504040204" pitchFamily="50" charset="-128"/>
            </a:endParaRPr>
          </a:p>
          <a:p>
            <a:pPr>
              <a:defRPr/>
            </a:pPr>
            <a:r>
              <a:rPr kumimoji="1" lang="ja-JP" altLang="en-US" sz="1200" dirty="0">
                <a:solidFill>
                  <a:srgbClr val="0070C0"/>
                </a:solidFill>
                <a:latin typeface="Meiryo UI" panose="020B0604030504040204" pitchFamily="50" charset="-128"/>
                <a:ea typeface="Meiryo UI" panose="020B0604030504040204" pitchFamily="50" charset="-128"/>
              </a:rPr>
              <a:t>〒</a:t>
            </a:r>
            <a:r>
              <a:rPr kumimoji="1" lang="en-US" altLang="ja-JP" sz="1200" dirty="0">
                <a:solidFill>
                  <a:srgbClr val="0070C0"/>
                </a:solidFill>
                <a:latin typeface="Meiryo UI" panose="020B0604030504040204" pitchFamily="50" charset="-128"/>
                <a:ea typeface="Meiryo UI" panose="020B0604030504040204" pitchFamily="50" charset="-128"/>
              </a:rPr>
              <a:t>604-8417</a:t>
            </a:r>
            <a:r>
              <a:rPr kumimoji="1" lang="ja-JP" altLang="en-US" sz="1200" dirty="0">
                <a:solidFill>
                  <a:srgbClr val="0070C0"/>
                </a:solidFill>
                <a:latin typeface="Meiryo UI" panose="020B0604030504040204" pitchFamily="50" charset="-128"/>
                <a:ea typeface="Meiryo UI" panose="020B0604030504040204" pitchFamily="50" charset="-128"/>
              </a:rPr>
              <a:t>　京都市中京区西ノ京内畑町</a:t>
            </a:r>
            <a:r>
              <a:rPr kumimoji="1" lang="en-US" altLang="ja-JP" sz="1200" dirty="0">
                <a:solidFill>
                  <a:srgbClr val="0070C0"/>
                </a:solidFill>
                <a:latin typeface="Meiryo UI" panose="020B0604030504040204" pitchFamily="50" charset="-128"/>
                <a:ea typeface="Meiryo UI" panose="020B0604030504040204" pitchFamily="50" charset="-128"/>
              </a:rPr>
              <a:t>41</a:t>
            </a:r>
            <a:r>
              <a:rPr kumimoji="1" lang="ja-JP" altLang="en-US" sz="1200" dirty="0">
                <a:solidFill>
                  <a:srgbClr val="0070C0"/>
                </a:solidFill>
                <a:latin typeface="Meiryo UI" panose="020B0604030504040204" pitchFamily="50" charset="-128"/>
                <a:ea typeface="Meiryo UI" panose="020B0604030504040204" pitchFamily="50" charset="-128"/>
              </a:rPr>
              <a:t>番</a:t>
            </a:r>
            <a:r>
              <a:rPr kumimoji="1" lang="en-US" altLang="ja-JP" sz="1200" dirty="0">
                <a:solidFill>
                  <a:srgbClr val="0070C0"/>
                </a:solidFill>
                <a:latin typeface="Meiryo UI" panose="020B0604030504040204" pitchFamily="50" charset="-128"/>
                <a:ea typeface="Meiryo UI" panose="020B0604030504040204" pitchFamily="50" charset="-128"/>
              </a:rPr>
              <a:t>3</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TEL</a:t>
            </a:r>
            <a:r>
              <a:rPr kumimoji="1" lang="ja-JP" altLang="en-US" sz="1200" dirty="0">
                <a:solidFill>
                  <a:srgbClr val="0070C0"/>
                </a:solidFill>
                <a:latin typeface="Meiryo UI" panose="020B0604030504040204" pitchFamily="50" charset="-128"/>
                <a:ea typeface="Meiryo UI" panose="020B0604030504040204" pitchFamily="50" charset="-128"/>
              </a:rPr>
              <a:t>　　</a:t>
            </a:r>
            <a:r>
              <a:rPr kumimoji="1" lang="en-US" altLang="ja-JP" sz="1200" dirty="0">
                <a:solidFill>
                  <a:srgbClr val="0070C0"/>
                </a:solidFill>
                <a:latin typeface="Meiryo UI" panose="020B0604030504040204" pitchFamily="50" charset="-128"/>
                <a:ea typeface="Meiryo UI" panose="020B0604030504040204" pitchFamily="50" charset="-128"/>
              </a:rPr>
              <a:t>075-803-1128</a:t>
            </a:r>
          </a:p>
          <a:p>
            <a:pPr>
              <a:defRPr/>
            </a:pPr>
            <a:r>
              <a:rPr kumimoji="1" lang="en-US" altLang="ja-JP" sz="1200" dirty="0">
                <a:solidFill>
                  <a:srgbClr val="0070C0"/>
                </a:solidFill>
                <a:latin typeface="Meiryo UI" panose="020B0604030504040204" pitchFamily="50" charset="-128"/>
                <a:ea typeface="Meiryo UI" panose="020B0604030504040204" pitchFamily="50" charset="-128"/>
              </a:rPr>
              <a:t>FAX</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075-803-1130</a:t>
            </a:r>
          </a:p>
          <a:p>
            <a:pPr>
              <a:defRPr/>
            </a:pPr>
            <a:r>
              <a:rPr kumimoji="1" lang="en-US" altLang="ja-JP" sz="1200" baseline="0" dirty="0">
                <a:solidFill>
                  <a:srgbClr val="0070C0"/>
                </a:solidFill>
                <a:latin typeface="Meiryo UI" panose="020B0604030504040204" pitchFamily="50" charset="-128"/>
                <a:ea typeface="Meiryo UI" panose="020B0604030504040204" pitchFamily="50" charset="-128"/>
              </a:rPr>
              <a:t>Mail</a:t>
            </a:r>
            <a:r>
              <a:rPr kumimoji="1" lang="ja-JP" altLang="en-US" sz="1200" baseline="0" dirty="0">
                <a:solidFill>
                  <a:srgbClr val="0070C0"/>
                </a:solidFill>
                <a:latin typeface="Meiryo UI" panose="020B0604030504040204" pitchFamily="50" charset="-128"/>
                <a:ea typeface="Meiryo UI" panose="020B0604030504040204" pitchFamily="50" charset="-128"/>
              </a:rPr>
              <a:t>　　</a:t>
            </a:r>
            <a:r>
              <a:rPr kumimoji="1" lang="en-US" altLang="ja-JP" sz="1200" baseline="0" dirty="0">
                <a:solidFill>
                  <a:srgbClr val="0070C0"/>
                </a:solidFill>
                <a:latin typeface="Meiryo UI" panose="020B0604030504040204" pitchFamily="50" charset="-128"/>
                <a:ea typeface="Meiryo UI" panose="020B0604030504040204" pitchFamily="50" charset="-128"/>
              </a:rPr>
              <a:t>center@kcfca.or.jp</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a:t>
            </a:fld>
            <a:endParaRPr kumimoji="1" lang="ja-JP" altLang="en-US"/>
          </a:p>
        </p:txBody>
      </p:sp>
    </p:spTree>
    <p:extLst>
      <p:ext uri="{BB962C8B-B14F-4D97-AF65-F5344CB8AC3E}">
        <p14:creationId xmlns:p14="http://schemas.microsoft.com/office/powerpoint/2010/main" val="389484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spcBef>
                <a:spcPts val="15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「家の他にも、再生可能エネルギーをたくさん作る場所（発電所）があります。京都府ではどこにあるか知っていますか？」</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「左側は、京都府北部　丹後半島にある伊根町の風力発電所です。</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基の風車があり、風の力で大きな羽根（ブレード）が回り、その力で電気をつくっています。」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「右側は、京都市にある太陽光発電所です。たくさんのパネルをつなげ、まとめて電気をつくっています。一般家庭約</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世帯分の消費電力量と同じくらい発電することができます。」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latin typeface="Meiryo UI" panose="020B0604030504040204" pitchFamily="50" charset="-128"/>
                <a:ea typeface="Meiryo UI" panose="020B0604030504040204" pitchFamily="50" charset="-128"/>
              </a:rPr>
              <a:t>「その他に、大野ダムなどの水力発電所もあります。日本各地に再生可能エネルギーの発電所が増えていってます。」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1500"/>
              </a:spcBef>
            </a:pPr>
            <a:endParaRPr lang="ja-JP" altLang="en-US" sz="1200" dirty="0">
              <a:latin typeface="Meiryo UI" panose="020B0604030504040204" pitchFamily="50" charset="-128"/>
              <a:ea typeface="Meiryo UI" panose="020B0604030504040204" pitchFamily="50" charset="-128"/>
            </a:endParaRPr>
          </a:p>
          <a:p>
            <a:pPr algn="just">
              <a:lnSpc>
                <a:spcPct val="100000"/>
              </a:lnSpc>
              <a:spcBef>
                <a:spcPts val="15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00000"/>
              </a:lnSpc>
              <a:spcBef>
                <a:spcPts val="1500"/>
              </a:spcBef>
            </a:pPr>
            <a:r>
              <a:rPr lang="ja-JP" altLang="en-US" sz="1200" dirty="0">
                <a:solidFill>
                  <a:srgbClr val="0070C0"/>
                </a:solidFill>
                <a:latin typeface="Meiryo UI" panose="020B0604030504040204" pitchFamily="50" charset="-128"/>
                <a:ea typeface="Meiryo UI" panose="020B0604030504040204" pitchFamily="50" charset="-128"/>
              </a:rPr>
              <a:t>・伊根町の風力発電機の羽根（ブレード）の一辺は</a:t>
            </a:r>
            <a:r>
              <a:rPr lang="en-US" altLang="ja-JP" sz="1200" dirty="0">
                <a:solidFill>
                  <a:srgbClr val="0070C0"/>
                </a:solidFill>
                <a:latin typeface="Meiryo UI" panose="020B0604030504040204" pitchFamily="50" charset="-128"/>
                <a:ea typeface="Meiryo UI" panose="020B0604030504040204" pitchFamily="50" charset="-128"/>
              </a:rPr>
              <a:t>25</a:t>
            </a:r>
            <a:r>
              <a:rPr lang="ja-JP" altLang="en-US" sz="1200" dirty="0" err="1">
                <a:solidFill>
                  <a:srgbClr val="0070C0"/>
                </a:solidFill>
                <a:latin typeface="Meiryo UI" panose="020B0604030504040204" pitchFamily="50" charset="-128"/>
                <a:ea typeface="Meiryo UI" panose="020B0604030504040204" pitchFamily="50" charset="-128"/>
              </a:rPr>
              <a:t>ｍ</a:t>
            </a:r>
            <a:r>
              <a:rPr lang="ja-JP" altLang="en-US" sz="1200" dirty="0">
                <a:solidFill>
                  <a:srgbClr val="0070C0"/>
                </a:solidFill>
                <a:latin typeface="Meiryo UI" panose="020B0604030504040204" pitchFamily="50" charset="-128"/>
                <a:ea typeface="Meiryo UI" panose="020B0604030504040204" pitchFamily="50" charset="-128"/>
              </a:rPr>
              <a:t>。</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solidFill>
                  <a:srgbClr val="0070C0"/>
                </a:solidFill>
                <a:latin typeface="Meiryo UI" panose="020B0604030504040204" pitchFamily="50" charset="-128"/>
                <a:ea typeface="Meiryo UI" panose="020B0604030504040204" pitchFamily="50" charset="-128"/>
              </a:rPr>
              <a:t>・伊根町の風力発電所　年間発電電力量　</a:t>
            </a:r>
            <a:r>
              <a:rPr lang="en-US" altLang="ja-JP" sz="1200" dirty="0">
                <a:solidFill>
                  <a:srgbClr val="0070C0"/>
                </a:solidFill>
                <a:latin typeface="Meiryo UI" panose="020B0604030504040204" pitchFamily="50" charset="-128"/>
                <a:ea typeface="Meiryo UI" panose="020B0604030504040204" pitchFamily="50" charset="-128"/>
              </a:rPr>
              <a:t>2,277MWh</a:t>
            </a:r>
            <a:r>
              <a:rPr lang="ja-JP" altLang="en-US" sz="1200" dirty="0">
                <a:solidFill>
                  <a:srgbClr val="0070C0"/>
                </a:solidFill>
                <a:latin typeface="Meiryo UI" panose="020B0604030504040204" pitchFamily="50" charset="-128"/>
                <a:ea typeface="Meiryo UI" panose="020B0604030504040204" pitchFamily="50" charset="-128"/>
              </a:rPr>
              <a:t>（</a:t>
            </a:r>
            <a:r>
              <a:rPr lang="en-US" altLang="ja-JP" sz="1200" dirty="0">
                <a:solidFill>
                  <a:srgbClr val="0070C0"/>
                </a:solidFill>
                <a:latin typeface="Meiryo UI" panose="020B0604030504040204" pitchFamily="50" charset="-128"/>
                <a:ea typeface="Meiryo UI" panose="020B0604030504040204" pitchFamily="50" charset="-128"/>
              </a:rPr>
              <a:t>2016</a:t>
            </a:r>
            <a:r>
              <a:rPr lang="ja-JP" altLang="en-US" sz="1200" dirty="0">
                <a:solidFill>
                  <a:srgbClr val="0070C0"/>
                </a:solidFill>
                <a:latin typeface="Meiryo UI" panose="020B0604030504040204" pitchFamily="50" charset="-128"/>
                <a:ea typeface="Meiryo UI" panose="020B0604030504040204" pitchFamily="50" charset="-128"/>
              </a:rPr>
              <a:t>年実績）</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ct val="100000"/>
              </a:lnSpc>
              <a:spcBef>
                <a:spcPts val="1500"/>
              </a:spcBef>
            </a:pPr>
            <a:r>
              <a:rPr lang="ja-JP" altLang="en-US" sz="1200" dirty="0">
                <a:solidFill>
                  <a:srgbClr val="0070C0"/>
                </a:solidFill>
                <a:latin typeface="Meiryo UI" panose="020B0604030504040204" pitchFamily="50" charset="-128"/>
                <a:ea typeface="Meiryo UI" panose="020B0604030504040204" pitchFamily="50" charset="-128"/>
              </a:rPr>
              <a:t>・京都市水垂埋立処分地大規模太陽光発電所　年間発電電力量約</a:t>
            </a:r>
            <a:r>
              <a:rPr lang="en-US" altLang="ja-JP" sz="1200" dirty="0">
                <a:solidFill>
                  <a:srgbClr val="0070C0"/>
                </a:solidFill>
                <a:latin typeface="Meiryo UI" panose="020B0604030504040204" pitchFamily="50" charset="-128"/>
                <a:ea typeface="Meiryo UI" panose="020B0604030504040204" pitchFamily="50" charset="-128"/>
              </a:rPr>
              <a:t>4,200MWh</a:t>
            </a:r>
            <a:endParaRPr lang="ja-JP" altLang="en-US" sz="1200" dirty="0">
              <a:solidFill>
                <a:srgbClr val="0070C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10</a:t>
            </a:fld>
            <a:endParaRPr kumimoji="1" lang="ja-JP" altLang="en-US"/>
          </a:p>
        </p:txBody>
      </p:sp>
    </p:spTree>
    <p:extLst>
      <p:ext uri="{BB962C8B-B14F-4D97-AF65-F5344CB8AC3E}">
        <p14:creationId xmlns:p14="http://schemas.microsoft.com/office/powerpoint/2010/main" val="234207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r>
              <a:rPr lang="ja-JP" altLang="en-US" sz="1200" dirty="0">
                <a:latin typeface="Meiryo UI" panose="020B0604030504040204" pitchFamily="50" charset="-128"/>
                <a:ea typeface="Meiryo UI" panose="020B0604030504040204" pitchFamily="50" charset="-128"/>
              </a:rPr>
              <a:t>「では、最後にみなさんに聞いてみたいと思います。地球温暖化に対して、私たちはこれからどう取り組んでいったらいいでしょうか？　良いと思うものに手を挙げてください。これは何回手を挙げてもかまいません。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１　無駄な電気やガスを使わない省エネをやったらいいと思う人！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２　二酸化炭素を出さないでずっと使える再生可能エネルギーを選んだらいいと思う人！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　１の省エネと２の再エネの両方をやったらいいと思う人！</a:t>
            </a:r>
            <a:r>
              <a:rPr lang="en-US" altLang="ja-JP" sz="1200" dirty="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endParaRPr kumimoji="1" lang="ja-JP" altLang="en-US" dirty="0"/>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11</a:t>
            </a:fld>
            <a:endParaRPr kumimoji="1" lang="ja-JP" altLang="en-US"/>
          </a:p>
        </p:txBody>
      </p:sp>
    </p:spTree>
    <p:extLst>
      <p:ext uri="{BB962C8B-B14F-4D97-AF65-F5344CB8AC3E}">
        <p14:creationId xmlns:p14="http://schemas.microsoft.com/office/powerpoint/2010/main" val="29112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「そうですね、省エネと再エネの両方に取り組むと、地球温暖化の原因となる二酸化炭素などが出る量を</a:t>
            </a:r>
            <a:r>
              <a:rPr lang="ja-JP" altLang="en-US" sz="1200" dirty="0" err="1">
                <a:latin typeface="Meiryo UI" panose="020B0604030504040204" pitchFamily="50" charset="-128"/>
                <a:ea typeface="Meiryo UI" panose="020B0604030504040204" pitchFamily="50" charset="-128"/>
              </a:rPr>
              <a:t>ぐ</a:t>
            </a:r>
            <a:r>
              <a:rPr lang="ja-JP" altLang="en-US" sz="1200" dirty="0">
                <a:latin typeface="Meiryo UI" panose="020B0604030504040204" pitchFamily="50" charset="-128"/>
                <a:ea typeface="Meiryo UI" panose="020B0604030504040204" pitchFamily="50" charset="-128"/>
              </a:rPr>
              <a:t>ー</a:t>
            </a:r>
            <a:r>
              <a:rPr lang="ja-JP" altLang="en-US" sz="1200" dirty="0" err="1">
                <a:latin typeface="Meiryo UI" panose="020B0604030504040204" pitchFamily="50" charset="-128"/>
                <a:ea typeface="Meiryo UI" panose="020B0604030504040204" pitchFamily="50" charset="-128"/>
              </a:rPr>
              <a:t>んと</a:t>
            </a:r>
            <a:r>
              <a:rPr lang="ja-JP" altLang="en-US" sz="1200" dirty="0">
                <a:latin typeface="Meiryo UI" panose="020B0604030504040204" pitchFamily="50" charset="-128"/>
                <a:ea typeface="Meiryo UI" panose="020B0604030504040204" pitchFamily="50" charset="-128"/>
              </a:rPr>
              <a:t>減らして、実質ゼロに近づけることができます。つまり、温暖化をとめることができます。」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12</a:t>
            </a:fld>
            <a:endParaRPr kumimoji="1" lang="ja-JP" altLang="en-US"/>
          </a:p>
        </p:txBody>
      </p:sp>
    </p:spTree>
    <p:extLst>
      <p:ext uri="{BB962C8B-B14F-4D97-AF65-F5344CB8AC3E}">
        <p14:creationId xmlns:p14="http://schemas.microsoft.com/office/powerpoint/2010/main" val="144796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地球温暖化防止は、電気を使わない昔の生活に戻るのではありません。省エネで無駄なエネルギーを減らして、必要なエネルギーは再生可能エネルギーでまかなうことで、豊かで快適な生活をすることができます。そのためにも、今よりももっと再生可能エネルギーが増えていくようにしていきたいですね。」</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イラスト：京都府地球温暖化防止活動推進センター</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13</a:t>
            </a:fld>
            <a:endParaRPr kumimoji="1" lang="ja-JP" altLang="en-US"/>
          </a:p>
        </p:txBody>
      </p:sp>
    </p:spTree>
    <p:extLst>
      <p:ext uri="{BB962C8B-B14F-4D97-AF65-F5344CB8AC3E}">
        <p14:creationId xmlns:p14="http://schemas.microsoft.com/office/powerpoint/2010/main" val="59180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『COOL CHOICE</a:t>
            </a:r>
            <a:r>
              <a:rPr kumimoji="1" lang="ja-JP" altLang="en-US" dirty="0"/>
              <a:t>　地球温暖化防止 学習プログラム　スライド集</a:t>
            </a:r>
            <a:r>
              <a:rPr kumimoji="1" lang="en-US" altLang="ja-JP" dirty="0"/>
              <a:t>』</a:t>
            </a:r>
          </a:p>
          <a:p>
            <a:r>
              <a:rPr kumimoji="1" lang="ja-JP" altLang="en-US" dirty="0"/>
              <a:t>２</a:t>
            </a:r>
            <a:r>
              <a:rPr kumimoji="1" lang="en-US" altLang="ja-JP" dirty="0"/>
              <a:t>【</a:t>
            </a:r>
            <a:r>
              <a:rPr kumimoji="1" lang="ja-JP" altLang="en-US" dirty="0"/>
              <a:t>子ども向け</a:t>
            </a:r>
            <a:r>
              <a:rPr kumimoji="1" lang="en-US" altLang="ja-JP" dirty="0"/>
              <a:t>】</a:t>
            </a:r>
            <a:r>
              <a:rPr kumimoji="1" lang="ja-JP" altLang="en-US" dirty="0"/>
              <a:t>再生可能エネルギーについて知ろう</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作成</a:t>
            </a: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京都府地球温暖化防止活動推進センター</a:t>
            </a:r>
            <a:endParaRPr kumimoji="1" lang="en-US" altLang="ja-JP" sz="1200" dirty="0">
              <a:latin typeface="Meiryo UI" panose="020B0604030504040204" pitchFamily="50" charset="-128"/>
              <a:ea typeface="Meiryo UI" panose="020B0604030504040204" pitchFamily="50" charset="-128"/>
            </a:endParaRPr>
          </a:p>
          <a:p>
            <a:pPr>
              <a:defRPr/>
            </a:pPr>
            <a:r>
              <a:rPr kumimoji="1" lang="ja-JP" altLang="en-US" sz="1200" dirty="0">
                <a:latin typeface="Meiryo UI" panose="020B0604030504040204" pitchFamily="50" charset="-128"/>
                <a:ea typeface="Meiryo UI" panose="020B0604030504040204" pitchFamily="50" charset="-128"/>
              </a:rPr>
              <a:t>（特定非営利活動法人　京都地球温暖化防止府民会議）</a:t>
            </a:r>
            <a:endParaRPr kumimoji="1" lang="en-US" altLang="ja-JP" dirty="0"/>
          </a:p>
          <a:p>
            <a:endParaRPr kumimoji="1" lang="en-US" altLang="ja-JP" dirty="0"/>
          </a:p>
          <a:p>
            <a:pPr>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このプログラムは、環境省平成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年度二酸化炭素排出抑制対策事業費等補助金（地域における地球温暖化防止活動促進事業）の一環で作成しました。</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14</a:t>
            </a:fld>
            <a:endParaRPr kumimoji="1" lang="ja-JP" altLang="en-US"/>
          </a:p>
        </p:txBody>
      </p:sp>
    </p:spTree>
    <p:extLst>
      <p:ext uri="{BB962C8B-B14F-4D97-AF65-F5344CB8AC3E}">
        <p14:creationId xmlns:p14="http://schemas.microsoft.com/office/powerpoint/2010/main" val="218239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声かけの例</a:t>
            </a:r>
            <a:r>
              <a:rPr kumimoji="1" lang="en-US" altLang="ja-JP" dirty="0"/>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「今日は、わたしたちの暮らしとエネルギーについて、皆さんとクイズをしながら学びたいと思います。皆さんは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再生可能エネルギー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を知っていますか？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 よく知っている</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 知らない</a:t>
            </a:r>
            <a:r>
              <a:rPr lang="en-US" altLang="ja-JP" sz="1200" dirty="0">
                <a:latin typeface="Meiryo UI" panose="020B0604030504040204" pitchFamily="50" charset="-128"/>
                <a:ea typeface="Meiryo UI" panose="020B0604030504040204" pitchFamily="50" charset="-128"/>
              </a:rPr>
              <a:t>』『3 </a:t>
            </a:r>
            <a:r>
              <a:rPr lang="ja-JP" altLang="en-US" sz="1200" dirty="0">
                <a:latin typeface="Meiryo UI" panose="020B0604030504040204" pitchFamily="50" charset="-128"/>
                <a:ea typeface="Meiryo UI" panose="020B0604030504040204" pitchFamily="50" charset="-128"/>
              </a:rPr>
              <a:t>聞いたことはある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のどれかで答えてください。」</a:t>
            </a:r>
            <a:endParaRPr lang="en-US" altLang="ja-JP" sz="1200" dirty="0">
              <a:latin typeface="Meiryo UI" panose="020B0604030504040204" pitchFamily="50" charset="-128"/>
              <a:ea typeface="Meiryo UI" panose="020B0604030504040204" pitchFamily="50" charset="-128"/>
            </a:endParaRPr>
          </a:p>
          <a:p>
            <a:pPr algn="just">
              <a:lnSpc>
                <a:spcPts val="3000"/>
              </a:lnSpc>
              <a:spcBef>
                <a:spcPts val="2000"/>
              </a:spcBef>
            </a:pP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ts val="3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・最初にスタッフの自己紹介や、当日の流れを説明した後、参加しやすい雰囲気づくりのため、クイズを行うと効果的です。</a:t>
            </a: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・クイズに答える方法は「手を上げてもらう」「あらかじめ赤、青、黄の紙を配っておき、答えと思う色を上げてもらう」等があります。</a:t>
            </a:r>
            <a:endParaRPr lang="en-US" altLang="ja-JP" sz="1200" dirty="0">
              <a:solidFill>
                <a:srgbClr val="0070C0"/>
              </a:solidFill>
              <a:latin typeface="Meiryo UI" panose="020B0604030504040204" pitchFamily="50" charset="-128"/>
              <a:ea typeface="Meiryo UI" panose="020B0604030504040204" pitchFamily="50" charset="-128"/>
            </a:endParaRPr>
          </a:p>
          <a:p>
            <a:pPr algn="just">
              <a:lnSpc>
                <a:spcPts val="3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挙手後、「よく知っている」と答えた参加者を当てて、説明してもらうと、参加度が高まります。正解した参加者には皆で拍手を送りましょう。間違っていたら「おしい！でも頑張って説明してくれました」等、前向きな声かけをしましょう。</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2</a:t>
            </a:fld>
            <a:endParaRPr kumimoji="1" lang="ja-JP" altLang="en-US"/>
          </a:p>
        </p:txBody>
      </p:sp>
    </p:spTree>
    <p:extLst>
      <p:ext uri="{BB962C8B-B14F-4D97-AF65-F5344CB8AC3E}">
        <p14:creationId xmlns:p14="http://schemas.microsoft.com/office/powerpoint/2010/main" val="188451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「太陽、風、水、森・・・地球上には自然の恵みがたくさんあります。こうした自然を利用し、繰り返しつくることができるエネルギーを</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再生可能エネルギー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と呼びます。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自然エネルギー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と呼ぶこともあります。これらは、発電などのときに温暖化の原因となる二酸化炭素を出しません。」</a:t>
            </a:r>
          </a:p>
          <a:p>
            <a:pPr algn="just">
              <a:lnSpc>
                <a:spcPct val="100000"/>
              </a:lnSpc>
              <a:spcBef>
                <a:spcPts val="2000"/>
              </a:spcBef>
            </a:pPr>
            <a:r>
              <a:rPr lang="ja-JP" altLang="en-US" sz="1200" dirty="0">
                <a:latin typeface="Meiryo UI" panose="020B0604030504040204" pitchFamily="50" charset="-128"/>
                <a:ea typeface="Meiryo UI" panose="020B0604030504040204" pitchFamily="50" charset="-128"/>
              </a:rPr>
              <a:t>「太陽光発電システムは、太陽の光を電気に変えることができます。」</a:t>
            </a:r>
            <a:endParaRPr lang="en-US" altLang="ja-JP" sz="1200" dirty="0">
              <a:latin typeface="Meiryo UI" panose="020B0604030504040204" pitchFamily="50" charset="-128"/>
              <a:ea typeface="Meiryo UI" panose="020B0604030504040204" pitchFamily="50" charset="-128"/>
            </a:endParaRPr>
          </a:p>
          <a:p>
            <a:pPr algn="just">
              <a:lnSpc>
                <a:spcPct val="100000"/>
              </a:lnSpc>
              <a:spcBef>
                <a:spcPts val="2000"/>
              </a:spcBef>
            </a:pPr>
            <a:r>
              <a:rPr lang="ja-JP" altLang="en-US" sz="1200" dirty="0">
                <a:latin typeface="Meiryo UI" panose="020B0604030504040204" pitchFamily="50" charset="-128"/>
                <a:ea typeface="Meiryo UI" panose="020B0604030504040204" pitchFamily="50" charset="-128"/>
              </a:rPr>
              <a:t>「太陽熱利用システムは、太陽のエネルギーでお湯を作ったり暖房したりできます。」</a:t>
            </a:r>
          </a:p>
          <a:p>
            <a:pPr algn="just">
              <a:lnSpc>
                <a:spcPct val="100000"/>
              </a:lnSpc>
              <a:spcBef>
                <a:spcPts val="2000"/>
              </a:spcBef>
            </a:pPr>
            <a:r>
              <a:rPr lang="ja-JP" altLang="en-US" sz="1200" dirty="0">
                <a:latin typeface="Meiryo UI" panose="020B0604030504040204" pitchFamily="50" charset="-128"/>
                <a:ea typeface="Meiryo UI" panose="020B0604030504040204" pitchFamily="50" charset="-128"/>
              </a:rPr>
              <a:t>「風力発電は、風の力を電気に変えることができます。」</a:t>
            </a:r>
          </a:p>
          <a:p>
            <a:pPr algn="just">
              <a:lnSpc>
                <a:spcPct val="100000"/>
              </a:lnSpc>
              <a:spcBef>
                <a:spcPts val="2000"/>
              </a:spcBef>
            </a:pPr>
            <a:r>
              <a:rPr lang="ja-JP" altLang="en-US" sz="1200" dirty="0">
                <a:latin typeface="Meiryo UI" panose="020B0604030504040204" pitchFamily="50" charset="-128"/>
                <a:ea typeface="Meiryo UI" panose="020B0604030504040204" pitchFamily="50" charset="-128"/>
              </a:rPr>
              <a:t>「植物からつくられるエネルギーを、バイオマスエネルギーと呼びます。例えば、木を燃やして部屋を暖める薪ストーブなどは、バイオマスエネルギーを利用しています。」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3</a:t>
            </a:fld>
            <a:endParaRPr kumimoji="1" lang="ja-JP" altLang="en-US"/>
          </a:p>
        </p:txBody>
      </p:sp>
    </p:spTree>
    <p:extLst>
      <p:ext uri="{BB962C8B-B14F-4D97-AF65-F5344CB8AC3E}">
        <p14:creationId xmlns:p14="http://schemas.microsoft.com/office/powerpoint/2010/main" val="118794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石油やガス、石炭などの化石燃料は、使うと温暖化の原因となる二酸化炭素を出します。また、地中深くに埋まっていて、限りがあるエネルギー資源です。それに、地球上のごく一部の地域でしか採ることができません。」</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一方で、再生可能エネルギーは、くり返し使うことができ、二酸化炭素を増やさないエネルギー源です。また、地球上の多くの地域で利用することができます。設備さえあれば、あなたの家で使うこともでき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太陽光や水力、風力だけでなく、木も再生可能なエネルギー源です。木は、光合成によって空気中の二酸化炭素を取り込み成長します。そのため、木を燃やした時に出る二酸化炭素は、もともと木が吸収したものです（＝カーボン・ニュートラル）。木を使うことで、その分の化石燃料を使わないですむことになります。さらに森の中で木が多すぎる所を適切に切ると、日光が十分に入るようになり、森が元気になり、土砂崩れなどの災害を防ぐこともできます。</a:t>
            </a:r>
            <a:endParaRPr lang="en-US" altLang="ja-JP" sz="1200" dirty="0">
              <a:solidFill>
                <a:srgbClr val="0070C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4</a:t>
            </a:fld>
            <a:endParaRPr kumimoji="1" lang="ja-JP" altLang="en-US"/>
          </a:p>
        </p:txBody>
      </p:sp>
    </p:spTree>
    <p:extLst>
      <p:ext uri="{BB962C8B-B14F-4D97-AF65-F5344CB8AC3E}">
        <p14:creationId xmlns:p14="http://schemas.microsoft.com/office/powerpoint/2010/main" val="314716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「再生可能エネルギーは、毎日の暮らしの中で使うことができます。ここでは、家で実際に使われている“再エネ”について見てみましょう。」</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一つは、太陽の光から電気を作る太陽光発電システムです。作った電気はその家で使うこともできます。もう一つは、太陽のエネルギーでお湯などをつくる太陽熱温水器です。作ったお湯をお風呂で使うこともできます。また、木を使った薪ストーブやペレットストーブも家で使われている再エネです。冬の暖房として使うことができま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solidFill>
                  <a:srgbClr val="0070C0"/>
                </a:solidFill>
                <a:latin typeface="Meiryo UI" panose="020B0604030504040204" pitchFamily="50" charset="-128"/>
                <a:ea typeface="Meiryo UI" panose="020B0604030504040204" pitchFamily="50" charset="-128"/>
              </a:rPr>
              <a:t>・ペレットストーブは、木を細かく砕いて圧縮した木質ペレットを燃料にするストーブです。</a:t>
            </a:r>
            <a:endParaRPr lang="en-US" altLang="ja-JP" sz="1200" dirty="0">
              <a:solidFill>
                <a:srgbClr val="0070C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5</a:t>
            </a:fld>
            <a:endParaRPr kumimoji="1" lang="ja-JP" altLang="en-US"/>
          </a:p>
        </p:txBody>
      </p:sp>
    </p:spTree>
    <p:extLst>
      <p:ext uri="{BB962C8B-B14F-4D97-AF65-F5344CB8AC3E}">
        <p14:creationId xmlns:p14="http://schemas.microsoft.com/office/powerpoint/2010/main" val="338745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「それでは、家（＝住宅）ではどんなふうに再生可能エネルギーが使われているのか、ということに関係するクイズをしてみましょう。」</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「住宅に付けられた太陽光発電システムで作れる電気の量は、普通の家庭が</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年間に使う電力量のどれぐらいでしょう？　</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％ぐらい</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rPr>
              <a:t>％ぐらい</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％以上　つまり作る電力の方が多い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のどれかで答えてください。」</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6</a:t>
            </a:fld>
            <a:endParaRPr kumimoji="1" lang="ja-JP" altLang="en-US"/>
          </a:p>
        </p:txBody>
      </p:sp>
    </p:spTree>
    <p:extLst>
      <p:ext uri="{BB962C8B-B14F-4D97-AF65-F5344CB8AC3E}">
        <p14:creationId xmlns:p14="http://schemas.microsoft.com/office/powerpoint/2010/main" val="42458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「答えは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％以上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です。パネルの枚数によりますが、平均で見ると、使う分より多く発電しています。つまり、こうした家では、使う電気よりも作る電気の方が多いのです。」</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ja-JP" altLang="en-US"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参考</a:t>
            </a:r>
            <a:r>
              <a:rPr lang="en-US" altLang="ja-JP" sz="1200" dirty="0">
                <a:solidFill>
                  <a:srgbClr val="0070C0"/>
                </a:solidFill>
                <a:latin typeface="Meiryo UI" panose="020B0604030504040204" pitchFamily="50" charset="-128"/>
                <a:ea typeface="Meiryo UI" panose="020B0604030504040204" pitchFamily="50" charset="-128"/>
              </a:rPr>
              <a:t>】</a:t>
            </a:r>
          </a:p>
          <a:p>
            <a:pPr algn="just">
              <a:lnSpc>
                <a:spcPct val="150000"/>
              </a:lnSpc>
              <a:spcBef>
                <a:spcPts val="2000"/>
              </a:spcBef>
            </a:pPr>
            <a:r>
              <a:rPr lang="en-US" altLang="ja-JP" sz="1200" dirty="0">
                <a:solidFill>
                  <a:srgbClr val="0070C0"/>
                </a:solidFill>
                <a:latin typeface="Meiryo UI" panose="020B0604030504040204" pitchFamily="50" charset="-128"/>
                <a:ea typeface="Meiryo UI" panose="020B0604030504040204" pitchFamily="50" charset="-128"/>
              </a:rPr>
              <a:t>2017</a:t>
            </a:r>
            <a:r>
              <a:rPr lang="ja-JP" altLang="en-US" sz="1200" dirty="0">
                <a:solidFill>
                  <a:srgbClr val="0070C0"/>
                </a:solidFill>
                <a:latin typeface="Meiryo UI" panose="020B0604030504040204" pitchFamily="50" charset="-128"/>
                <a:ea typeface="Meiryo UI" panose="020B0604030504040204" pitchFamily="50" charset="-128"/>
              </a:rPr>
              <a:t>年現在、新たに設置される住宅用太陽光発電システムの平均的な規模は約</a:t>
            </a:r>
            <a:r>
              <a:rPr lang="en-US" altLang="ja-JP" sz="1200" dirty="0">
                <a:solidFill>
                  <a:srgbClr val="0070C0"/>
                </a:solidFill>
                <a:latin typeface="Meiryo UI" panose="020B0604030504040204" pitchFamily="50" charset="-128"/>
                <a:ea typeface="Meiryo UI" panose="020B0604030504040204" pitchFamily="50" charset="-128"/>
              </a:rPr>
              <a:t>5kWh</a:t>
            </a:r>
            <a:r>
              <a:rPr lang="ja-JP" altLang="en-US" sz="1200" dirty="0">
                <a:solidFill>
                  <a:srgbClr val="0070C0"/>
                </a:solidFill>
                <a:latin typeface="Meiryo UI" panose="020B0604030504040204" pitchFamily="50" charset="-128"/>
                <a:ea typeface="Meiryo UI" panose="020B0604030504040204" pitchFamily="50" charset="-128"/>
              </a:rPr>
              <a:t>です。発電する量は、設置の角度や日射時間などの条件によって異なりますが、京都府下では</a:t>
            </a:r>
            <a:r>
              <a:rPr lang="en-US" altLang="ja-JP" sz="1200" dirty="0">
                <a:solidFill>
                  <a:srgbClr val="0070C0"/>
                </a:solidFill>
                <a:latin typeface="Meiryo UI" panose="020B0604030504040204" pitchFamily="50" charset="-128"/>
                <a:ea typeface="Meiryo UI" panose="020B0604030504040204" pitchFamily="50" charset="-128"/>
              </a:rPr>
              <a:t>1kW</a:t>
            </a:r>
            <a:r>
              <a:rPr lang="ja-JP" altLang="en-US" sz="1200" dirty="0">
                <a:solidFill>
                  <a:srgbClr val="0070C0"/>
                </a:solidFill>
                <a:latin typeface="Meiryo UI" panose="020B0604030504040204" pitchFamily="50" charset="-128"/>
                <a:ea typeface="Meiryo UI" panose="020B0604030504040204" pitchFamily="50" charset="-128"/>
              </a:rPr>
              <a:t>のパネルでおよそ年間</a:t>
            </a:r>
            <a:r>
              <a:rPr lang="en-US" altLang="ja-JP" sz="1200" dirty="0">
                <a:solidFill>
                  <a:srgbClr val="0070C0"/>
                </a:solidFill>
                <a:latin typeface="Meiryo UI" panose="020B0604030504040204" pitchFamily="50" charset="-128"/>
                <a:ea typeface="Meiryo UI" panose="020B0604030504040204" pitchFamily="50" charset="-128"/>
              </a:rPr>
              <a:t>1,000kWh</a:t>
            </a:r>
            <a:r>
              <a:rPr lang="ja-JP" altLang="en-US" sz="1200" dirty="0">
                <a:solidFill>
                  <a:srgbClr val="0070C0"/>
                </a:solidFill>
                <a:latin typeface="Meiryo UI" panose="020B0604030504040204" pitchFamily="50" charset="-128"/>
                <a:ea typeface="Meiryo UI" panose="020B0604030504040204" pitchFamily="50" charset="-128"/>
              </a:rPr>
              <a:t>です（</a:t>
            </a:r>
            <a:r>
              <a:rPr lang="en-US" altLang="ja-JP" sz="1200" dirty="0">
                <a:solidFill>
                  <a:srgbClr val="0070C0"/>
                </a:solidFill>
                <a:latin typeface="Meiryo UI" panose="020B0604030504040204" pitchFamily="50" charset="-128"/>
                <a:ea typeface="Meiryo UI" panose="020B0604030504040204" pitchFamily="50" charset="-128"/>
              </a:rPr>
              <a:t>5kW</a:t>
            </a:r>
            <a:r>
              <a:rPr lang="ja-JP" altLang="en-US" sz="1200" dirty="0">
                <a:solidFill>
                  <a:srgbClr val="0070C0"/>
                </a:solidFill>
                <a:latin typeface="Meiryo UI" panose="020B0604030504040204" pitchFamily="50" charset="-128"/>
                <a:ea typeface="Meiryo UI" panose="020B0604030504040204" pitchFamily="50" charset="-128"/>
              </a:rPr>
              <a:t>設置で年約</a:t>
            </a:r>
            <a:r>
              <a:rPr lang="en-US" altLang="ja-JP" sz="1200" dirty="0">
                <a:solidFill>
                  <a:srgbClr val="0070C0"/>
                </a:solidFill>
                <a:latin typeface="Meiryo UI" panose="020B0604030504040204" pitchFamily="50" charset="-128"/>
                <a:ea typeface="Meiryo UI" panose="020B0604030504040204" pitchFamily="50" charset="-128"/>
              </a:rPr>
              <a:t>5,000kWh</a:t>
            </a:r>
            <a:r>
              <a:rPr lang="ja-JP" altLang="en-US" sz="1200" dirty="0">
                <a:solidFill>
                  <a:srgbClr val="0070C0"/>
                </a:solidFill>
                <a:latin typeface="Meiryo UI" panose="020B0604030504040204" pitchFamily="50" charset="-128"/>
                <a:ea typeface="Meiryo UI" panose="020B0604030504040204" pitchFamily="50" charset="-128"/>
              </a:rPr>
              <a:t>）。家庭１世帯あたりの平均使用電力量は、年間</a:t>
            </a:r>
            <a:r>
              <a:rPr lang="en-US" altLang="ja-JP" sz="1200" dirty="0">
                <a:solidFill>
                  <a:srgbClr val="0070C0"/>
                </a:solidFill>
                <a:latin typeface="Meiryo UI" panose="020B0604030504040204" pitchFamily="50" charset="-128"/>
                <a:ea typeface="Meiryo UI" panose="020B0604030504040204" pitchFamily="50" charset="-128"/>
              </a:rPr>
              <a:t>4,432kWh</a:t>
            </a:r>
            <a:r>
              <a:rPr lang="ja-JP" altLang="en-US" sz="1200" dirty="0">
                <a:solidFill>
                  <a:srgbClr val="0070C0"/>
                </a:solidFill>
                <a:latin typeface="Meiryo UI" panose="020B0604030504040204" pitchFamily="50" charset="-128"/>
                <a:ea typeface="Meiryo UI" panose="020B0604030504040204" pitchFamily="50" charset="-128"/>
              </a:rPr>
              <a:t>（省エネ性能カタログ</a:t>
            </a:r>
            <a:r>
              <a:rPr lang="en-US" altLang="ja-JP" sz="1200" dirty="0">
                <a:solidFill>
                  <a:srgbClr val="0070C0"/>
                </a:solidFill>
                <a:latin typeface="Meiryo UI" panose="020B0604030504040204" pitchFamily="50" charset="-128"/>
                <a:ea typeface="Meiryo UI" panose="020B0604030504040204" pitchFamily="50" charset="-128"/>
              </a:rPr>
              <a:t>2017</a:t>
            </a:r>
            <a:r>
              <a:rPr lang="ja-JP" altLang="en-US" sz="1200" dirty="0">
                <a:solidFill>
                  <a:srgbClr val="0070C0"/>
                </a:solidFill>
                <a:latin typeface="Meiryo UI" panose="020B0604030504040204" pitchFamily="50" charset="-128"/>
                <a:ea typeface="Meiryo UI" panose="020B0604030504040204" pitchFamily="50" charset="-128"/>
              </a:rPr>
              <a:t>年冬版より）のため、使用量の約</a:t>
            </a:r>
            <a:r>
              <a:rPr lang="en-US" altLang="ja-JP" sz="1200" dirty="0">
                <a:solidFill>
                  <a:srgbClr val="0070C0"/>
                </a:solidFill>
                <a:latin typeface="Meiryo UI" panose="020B0604030504040204" pitchFamily="50" charset="-128"/>
                <a:ea typeface="Meiryo UI" panose="020B0604030504040204" pitchFamily="50" charset="-128"/>
              </a:rPr>
              <a:t>112</a:t>
            </a:r>
            <a:r>
              <a:rPr lang="ja-JP" altLang="en-US" sz="1200" dirty="0">
                <a:solidFill>
                  <a:srgbClr val="0070C0"/>
                </a:solidFill>
                <a:latin typeface="Meiryo UI" panose="020B0604030504040204" pitchFamily="50" charset="-128"/>
                <a:ea typeface="Meiryo UI" panose="020B0604030504040204" pitchFamily="50" charset="-128"/>
              </a:rPr>
              <a:t>％発電できることになります。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7</a:t>
            </a:fld>
            <a:endParaRPr kumimoji="1" lang="ja-JP" altLang="en-US"/>
          </a:p>
        </p:txBody>
      </p:sp>
    </p:spTree>
    <p:extLst>
      <p:ext uri="{BB962C8B-B14F-4D97-AF65-F5344CB8AC3E}">
        <p14:creationId xmlns:p14="http://schemas.microsoft.com/office/powerpoint/2010/main" val="302661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「次のクイズです。太陽熱温水器は、水を太陽のエネルギーで暖めるものです。冬の良く晴れた日に、何℃くらいのお湯を作ることができるでしょうか？</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ぐらい（夏の学校の屋外プールと同じ）</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くらい（お風呂と同じ）</a:t>
            </a:r>
            <a:r>
              <a:rPr lang="en-US" altLang="ja-JP" sz="1200" dirty="0">
                <a:latin typeface="Meiryo UI" panose="020B0604030504040204" pitchFamily="50" charset="-128"/>
                <a:ea typeface="Meiryo UI" panose="020B0604030504040204" pitchFamily="50" charset="-128"/>
              </a:rPr>
              <a:t>』『60℃</a:t>
            </a:r>
            <a:r>
              <a:rPr lang="ja-JP" altLang="en-US" sz="1200" dirty="0">
                <a:latin typeface="Meiryo UI" panose="020B0604030504040204" pitchFamily="50" charset="-128"/>
                <a:ea typeface="Meiryo UI" panose="020B0604030504040204" pitchFamily="50" charset="-128"/>
              </a:rPr>
              <a:t>くらい（かなり熱い）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のどれかで答えてください。」</a:t>
            </a: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endParaRPr lang="en-US" altLang="ja-JP" sz="1200" dirty="0">
              <a:latin typeface="Meiryo UI" panose="020B0604030504040204" pitchFamily="50" charset="-128"/>
              <a:ea typeface="Meiryo UI" panose="020B0604030504040204" pitchFamily="50" charset="-128"/>
            </a:endParaRPr>
          </a:p>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写真の左側は「自然循環型」の太陽熱温水器です。お湯を直接あたためる方式で、お湯をためるタンクも屋根の上にあります。写真の右側は、「ソーラーシステム」と呼ばれるタイプで、屋根上の集熱板ではオイルのような液体を温め、これをポンプで循環させて地上に設置したタンクの中のお湯を温めます。</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8</a:t>
            </a:fld>
            <a:endParaRPr kumimoji="1" lang="ja-JP" altLang="en-US"/>
          </a:p>
        </p:txBody>
      </p:sp>
    </p:spTree>
    <p:extLst>
      <p:ext uri="{BB962C8B-B14F-4D97-AF65-F5344CB8AC3E}">
        <p14:creationId xmlns:p14="http://schemas.microsoft.com/office/powerpoint/2010/main" val="279209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50000"/>
              </a:lnSpc>
              <a:spcBef>
                <a:spcPts val="2000"/>
              </a:spcBef>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声かけの例</a:t>
            </a:r>
            <a:r>
              <a:rPr lang="en-US" altLang="ja-JP" sz="1200" dirty="0">
                <a:latin typeface="Meiryo UI" panose="020B0604030504040204" pitchFamily="50" charset="-128"/>
                <a:ea typeface="Meiryo UI" panose="020B0604030504040204" pitchFamily="50" charset="-128"/>
              </a:rPr>
              <a:t>】</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「答えは、</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くらい（お風呂と同じ）</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です。冬は太陽の光が弱めですが、晴れた日ならお風呂で使うお湯にすることができます。」</a:t>
            </a:r>
          </a:p>
          <a:p>
            <a:pPr algn="just">
              <a:lnSpc>
                <a:spcPct val="150000"/>
              </a:lnSpc>
              <a:spcBef>
                <a:spcPts val="2000"/>
              </a:spcBef>
            </a:pPr>
            <a:r>
              <a:rPr lang="ja-JP" altLang="en-US" sz="1200" dirty="0">
                <a:latin typeface="Meiryo UI" panose="020B0604030504040204" pitchFamily="50" charset="-128"/>
                <a:ea typeface="Meiryo UI" panose="020B0604030504040204" pitchFamily="50" charset="-128"/>
              </a:rPr>
              <a:t>「曇りの日などは、太陽熱温水器では十分にお湯の温度を上げられないことがありますが、水道水の温度よりは温まっています。お風呂や台所でお湯を使うとき、それをガス給湯器で沸かして足りない分の温度を上げますので、水道水から温めるよりは断然省エネになります。」</a:t>
            </a:r>
          </a:p>
        </p:txBody>
      </p:sp>
      <p:sp>
        <p:nvSpPr>
          <p:cNvPr id="4" name="スライド番号プレースホルダー 3"/>
          <p:cNvSpPr>
            <a:spLocks noGrp="1"/>
          </p:cNvSpPr>
          <p:nvPr>
            <p:ph type="sldNum" sz="quarter" idx="10"/>
          </p:nvPr>
        </p:nvSpPr>
        <p:spPr/>
        <p:txBody>
          <a:bodyPr/>
          <a:lstStyle/>
          <a:p>
            <a:fld id="{152656B4-E03E-4993-AB56-E3164F611BC3}" type="slidenum">
              <a:rPr kumimoji="1" lang="ja-JP" altLang="en-US" smtClean="0"/>
              <a:t>9</a:t>
            </a:fld>
            <a:endParaRPr kumimoji="1" lang="ja-JP" altLang="en-US"/>
          </a:p>
        </p:txBody>
      </p:sp>
    </p:spTree>
    <p:extLst>
      <p:ext uri="{BB962C8B-B14F-4D97-AF65-F5344CB8AC3E}">
        <p14:creationId xmlns:p14="http://schemas.microsoft.com/office/powerpoint/2010/main" val="321656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6479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5964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0318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各ページレイアウト">
    <p:spTree>
      <p:nvGrpSpPr>
        <p:cNvPr id="1" name=""/>
        <p:cNvGrpSpPr/>
        <p:nvPr/>
      </p:nvGrpSpPr>
      <p:grpSpPr>
        <a:xfrm>
          <a:off x="0" y="0"/>
          <a:ext cx="0" cy="0"/>
          <a:chOff x="0" y="0"/>
          <a:chExt cx="0" cy="0"/>
        </a:xfrm>
      </p:grpSpPr>
      <p:sp>
        <p:nvSpPr>
          <p:cNvPr id="2" name="スライド番号プレースホルダ 3">
            <a:extLst>
              <a:ext uri="{FF2B5EF4-FFF2-40B4-BE49-F238E27FC236}">
                <a16:creationId xmlns:a16="http://schemas.microsoft.com/office/drawing/2014/main" id="{A8A3A230-3FEC-49A2-B1A5-386A757471EF}"/>
              </a:ext>
            </a:extLst>
          </p:cNvPr>
          <p:cNvSpPr txBox="1">
            <a:spLocks/>
          </p:cNvSpPr>
          <p:nvPr userDrawn="1"/>
        </p:nvSpPr>
        <p:spPr>
          <a:xfrm>
            <a:off x="2488821" y="6445728"/>
            <a:ext cx="4166358" cy="3629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446A1010-6C18-457C-BE7C-075EC13DFFBA}" type="slidenum">
              <a:rPr lang="en-US" altLang="ja-JP" smtClean="0"/>
              <a:pPr algn="ctr">
                <a:defRPr/>
              </a:pPr>
              <a:t>‹#›</a:t>
            </a:fld>
            <a:endParaRPr lang="en-US" altLang="ja-JP" dirty="0"/>
          </a:p>
        </p:txBody>
      </p:sp>
      <p:sp>
        <p:nvSpPr>
          <p:cNvPr id="3" name="Title 1"/>
          <p:cNvSpPr>
            <a:spLocks noGrp="1"/>
          </p:cNvSpPr>
          <p:nvPr>
            <p:ph type="ctrTitle"/>
          </p:nvPr>
        </p:nvSpPr>
        <p:spPr>
          <a:xfrm>
            <a:off x="1843314" y="978072"/>
            <a:ext cx="6910816" cy="737420"/>
          </a:xfrm>
          <a:solidFill>
            <a:srgbClr val="FFFFCC"/>
          </a:solidFill>
        </p:spPr>
        <p:txBody>
          <a:bodyPr anchor="b" anchorCtr="0">
            <a:normAutofit/>
          </a:bodyPr>
          <a:lstStyle>
            <a:lvl1pPr algn="l">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grpSp>
        <p:nvGrpSpPr>
          <p:cNvPr id="4" name="グループ化 3">
            <a:extLst>
              <a:ext uri="{FF2B5EF4-FFF2-40B4-BE49-F238E27FC236}">
                <a16:creationId xmlns:a16="http://schemas.microsoft.com/office/drawing/2014/main" id="{3B8F0675-3873-4C48-B0AE-D105F77020A3}"/>
              </a:ext>
            </a:extLst>
          </p:cNvPr>
          <p:cNvGrpSpPr/>
          <p:nvPr userDrawn="1"/>
        </p:nvGrpSpPr>
        <p:grpSpPr>
          <a:xfrm>
            <a:off x="5789283" y="409953"/>
            <a:ext cx="2964847" cy="413568"/>
            <a:chOff x="5789283" y="409953"/>
            <a:chExt cx="2964847" cy="413568"/>
          </a:xfrm>
        </p:grpSpPr>
        <p:sp>
          <p:nvSpPr>
            <p:cNvPr id="5" name="正方形/長方形 4">
              <a:extLst>
                <a:ext uri="{FF2B5EF4-FFF2-40B4-BE49-F238E27FC236}">
                  <a16:creationId xmlns:a16="http://schemas.microsoft.com/office/drawing/2014/main" id="{97BB8AF3-2BCF-4DE9-B7BC-2E27A50B61EF}"/>
                </a:ext>
              </a:extLst>
            </p:cNvPr>
            <p:cNvSpPr>
              <a:spLocks noChangeAspect="1"/>
            </p:cNvSpPr>
            <p:nvPr userDrawn="1"/>
          </p:nvSpPr>
          <p:spPr bwMode="auto">
            <a:xfrm flipH="1">
              <a:off x="5789283" y="409953"/>
              <a:ext cx="414480" cy="41356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6" name="正方形/長方形 5">
              <a:extLst>
                <a:ext uri="{FF2B5EF4-FFF2-40B4-BE49-F238E27FC236}">
                  <a16:creationId xmlns:a16="http://schemas.microsoft.com/office/drawing/2014/main" id="{78F93EB2-FD13-445E-B4DB-FC7909360A79}"/>
                </a:ext>
              </a:extLst>
            </p:cNvPr>
            <p:cNvSpPr>
              <a:spLocks noChangeAspect="1"/>
            </p:cNvSpPr>
            <p:nvPr userDrawn="1"/>
          </p:nvSpPr>
          <p:spPr bwMode="auto">
            <a:xfrm flipH="1">
              <a:off x="6299539" y="409953"/>
              <a:ext cx="414480" cy="41356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7" name="正方形/長方形 6">
              <a:extLst>
                <a:ext uri="{FF2B5EF4-FFF2-40B4-BE49-F238E27FC236}">
                  <a16:creationId xmlns:a16="http://schemas.microsoft.com/office/drawing/2014/main" id="{8DD954D0-8255-4637-AEDB-B2E99510714F}"/>
                </a:ext>
              </a:extLst>
            </p:cNvPr>
            <p:cNvSpPr>
              <a:spLocks noChangeAspect="1"/>
            </p:cNvSpPr>
            <p:nvPr userDrawn="1"/>
          </p:nvSpPr>
          <p:spPr bwMode="auto">
            <a:xfrm flipH="1">
              <a:off x="6809795" y="409953"/>
              <a:ext cx="414480" cy="41356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8" name="正方形/長方形 7">
              <a:extLst>
                <a:ext uri="{FF2B5EF4-FFF2-40B4-BE49-F238E27FC236}">
                  <a16:creationId xmlns:a16="http://schemas.microsoft.com/office/drawing/2014/main" id="{D592AA86-F547-4623-8C55-72B70D6B7FA2}"/>
                </a:ext>
              </a:extLst>
            </p:cNvPr>
            <p:cNvSpPr>
              <a:spLocks noChangeAspect="1"/>
            </p:cNvSpPr>
            <p:nvPr userDrawn="1"/>
          </p:nvSpPr>
          <p:spPr bwMode="auto">
            <a:xfrm flipH="1">
              <a:off x="7320051" y="409953"/>
              <a:ext cx="414480" cy="41356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9" name="正方形/長方形 8">
              <a:extLst>
                <a:ext uri="{FF2B5EF4-FFF2-40B4-BE49-F238E27FC236}">
                  <a16:creationId xmlns:a16="http://schemas.microsoft.com/office/drawing/2014/main" id="{037BA921-4187-4465-9E1F-32CBB8BBC03E}"/>
                </a:ext>
              </a:extLst>
            </p:cNvPr>
            <p:cNvSpPr>
              <a:spLocks noChangeAspect="1"/>
            </p:cNvSpPr>
            <p:nvPr userDrawn="1"/>
          </p:nvSpPr>
          <p:spPr bwMode="auto">
            <a:xfrm flipH="1">
              <a:off x="7830307" y="409953"/>
              <a:ext cx="414480" cy="41356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sp>
          <p:nvSpPr>
            <p:cNvPr id="10" name="正方形/長方形 9">
              <a:extLst>
                <a:ext uri="{FF2B5EF4-FFF2-40B4-BE49-F238E27FC236}">
                  <a16:creationId xmlns:a16="http://schemas.microsoft.com/office/drawing/2014/main" id="{A05E88AC-5684-46C6-93F7-0F957E06C139}"/>
                </a:ext>
              </a:extLst>
            </p:cNvPr>
            <p:cNvSpPr>
              <a:spLocks noChangeAspect="1"/>
            </p:cNvSpPr>
            <p:nvPr userDrawn="1"/>
          </p:nvSpPr>
          <p:spPr bwMode="auto">
            <a:xfrm flipH="1">
              <a:off x="8340563" y="409953"/>
              <a:ext cx="413567" cy="41356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a:p>
          </p:txBody>
        </p:sp>
      </p:grpSp>
    </p:spTree>
    <p:extLst>
      <p:ext uri="{BB962C8B-B14F-4D97-AF65-F5344CB8AC3E}">
        <p14:creationId xmlns:p14="http://schemas.microsoft.com/office/powerpoint/2010/main" val="15099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51E9AC4-4608-1348-8A0E-C037F663380C}" type="datetime1">
              <a:rPr lang="ja-JP" altLang="en-US"/>
              <a:pPr>
                <a:defRPr/>
              </a:pPr>
              <a:t>2018/2/20</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F72063F-666B-B140-AFE6-9C7589917405}" type="slidenum">
              <a:rPr lang="ja-JP" altLang="en-US"/>
              <a:pPr>
                <a:defRPr/>
              </a:pPr>
              <a:t>‹#›</a:t>
            </a:fld>
            <a:endParaRPr lang="en-US" altLang="ja-JP" dirty="0"/>
          </a:p>
        </p:txBody>
      </p:sp>
    </p:spTree>
    <p:extLst>
      <p:ext uri="{BB962C8B-B14F-4D97-AF65-F5344CB8AC3E}">
        <p14:creationId xmlns:p14="http://schemas.microsoft.com/office/powerpoint/2010/main" val="329525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8F2666A-4F0B-471B-9294-33934A766EBA}"/>
              </a:ext>
            </a:extLst>
          </p:cNvPr>
          <p:cNvSpPr>
            <a:spLocks noChangeAspect="1"/>
          </p:cNvSpPr>
          <p:nvPr userDrawn="1"/>
        </p:nvSpPr>
        <p:spPr bwMode="auto">
          <a:xfrm>
            <a:off x="343678" y="308620"/>
            <a:ext cx="1080000" cy="108000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Title 1"/>
          <p:cNvSpPr>
            <a:spLocks noGrp="1"/>
          </p:cNvSpPr>
          <p:nvPr>
            <p:ph type="ctrTitle"/>
          </p:nvPr>
        </p:nvSpPr>
        <p:spPr>
          <a:xfrm>
            <a:off x="1547037" y="307339"/>
            <a:ext cx="7200000" cy="1080000"/>
          </a:xfrm>
          <a:solidFill>
            <a:srgbClr val="FFFFCC"/>
          </a:solidFill>
        </p:spPr>
        <p:txBody>
          <a:bodyPr anchor="ctr" anchorCtr="0">
            <a:normAutofit/>
          </a:bodyPr>
          <a:lstStyle>
            <a:lvl1pPr algn="ctr">
              <a:defRPr sz="36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pic>
        <p:nvPicPr>
          <p:cNvPr id="10" name="図 8">
            <a:extLst>
              <a:ext uri="{FF2B5EF4-FFF2-40B4-BE49-F238E27FC236}">
                <a16:creationId xmlns:a16="http://schemas.microsoft.com/office/drawing/2014/main" id="{3ABB2ED2-B68D-49FF-92FD-F4ECFB39AD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695" y="535518"/>
            <a:ext cx="977626" cy="6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4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377541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37598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93023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61270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11206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23165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CF9523-E3B5-416B-9CE5-F7907EA0484E}" type="datetimeFigureOut">
              <a:rPr kumimoji="1" lang="ja-JP" altLang="en-US" smtClean="0"/>
              <a:t>2018/2/20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19720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F9523-E3B5-416B-9CE5-F7907EA0484E}" type="datetimeFigureOut">
              <a:rPr kumimoji="1" lang="ja-JP" altLang="en-US" smtClean="0"/>
              <a:t>2018/2/20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F385A-5476-4B17-B1BB-1C8BDB98BC8B}" type="slidenum">
              <a:rPr kumimoji="1" lang="ja-JP" altLang="en-US" smtClean="0"/>
              <a:t>‹#›</a:t>
            </a:fld>
            <a:endParaRPr kumimoji="1" lang="ja-JP" altLang="en-US"/>
          </a:p>
        </p:txBody>
      </p:sp>
    </p:spTree>
    <p:extLst>
      <p:ext uri="{BB962C8B-B14F-4D97-AF65-F5344CB8AC3E}">
        <p14:creationId xmlns:p14="http://schemas.microsoft.com/office/powerpoint/2010/main" val="401732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262784"/>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262784"/>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262784"/>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262784"/>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262784"/>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262784"/>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2" name="テキスト ボックス 13">
            <a:extLst>
              <a:ext uri="{FF2B5EF4-FFF2-40B4-BE49-F238E27FC236}">
                <a16:creationId xmlns:a16="http://schemas.microsoft.com/office/drawing/2014/main" id="{B583A2EA-55B0-46D7-BE40-F45B7D675905}"/>
              </a:ext>
            </a:extLst>
          </p:cNvPr>
          <p:cNvSpPr txBox="1">
            <a:spLocks noChangeArrowheads="1"/>
          </p:cNvSpPr>
          <p:nvPr/>
        </p:nvSpPr>
        <p:spPr bwMode="auto">
          <a:xfrm>
            <a:off x="334480" y="1009704"/>
            <a:ext cx="849113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en-US" altLang="ja-JP" sz="3200" b="1" dirty="0">
                <a:latin typeface="Meiryo UI" panose="020B0604030504040204" pitchFamily="50" charset="-128"/>
                <a:ea typeface="Meiryo UI" panose="020B0604030504040204" pitchFamily="50" charset="-128"/>
              </a:rPr>
              <a:t>COOL CHOICE</a:t>
            </a:r>
          </a:p>
          <a:p>
            <a:pPr algn="ctr"/>
            <a:r>
              <a:rPr kumimoji="1" lang="ja-JP" altLang="en-US" sz="1600" dirty="0">
                <a:latin typeface="Meiryo UI" panose="020B0604030504040204" pitchFamily="50" charset="-128"/>
                <a:ea typeface="Meiryo UI" panose="020B0604030504040204" pitchFamily="50" charset="-128"/>
              </a:rPr>
              <a:t>地球温暖化防止 学習プログラム</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スライド集</a:t>
            </a:r>
            <a:endParaRPr kumimoji="1" lang="en-US" altLang="ja-JP" sz="2000" dirty="0">
              <a:latin typeface="Meiryo UI" panose="020B0604030504040204" pitchFamily="50" charset="-128"/>
              <a:ea typeface="Meiryo UI" panose="020B0604030504040204" pitchFamily="50" charset="-128"/>
            </a:endParaRPr>
          </a:p>
        </p:txBody>
      </p:sp>
      <p:pic>
        <p:nvPicPr>
          <p:cNvPr id="13" name="図 8">
            <a:extLst>
              <a:ext uri="{FF2B5EF4-FFF2-40B4-BE49-F238E27FC236}">
                <a16:creationId xmlns:a16="http://schemas.microsoft.com/office/drawing/2014/main" id="{3ABB2ED2-B68D-49FF-92FD-F4ECFB39AD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515" y="2164852"/>
            <a:ext cx="1250790" cy="8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11607BB4-06C6-4384-B637-4BC56DECB9A8}"/>
              </a:ext>
            </a:extLst>
          </p:cNvPr>
          <p:cNvSpPr txBox="1"/>
          <p:nvPr/>
        </p:nvSpPr>
        <p:spPr>
          <a:xfrm>
            <a:off x="-109728" y="2878117"/>
            <a:ext cx="9436608" cy="1015663"/>
          </a:xfrm>
          <a:prstGeom prst="rect">
            <a:avLst/>
          </a:prstGeom>
          <a:noFill/>
        </p:spPr>
        <p:txBody>
          <a:bodyPr wrap="square">
            <a:spAutoFit/>
          </a:bodyPr>
          <a:lstStyle/>
          <a:p>
            <a:pPr algn="ctr">
              <a:defRPr/>
            </a:pPr>
            <a:r>
              <a:rPr kumimoji="1" lang="en-US" altLang="ja-JP" sz="6000" b="1" dirty="0">
                <a:latin typeface="Meiryo UI" panose="020B0604030504040204" pitchFamily="50" charset="-128"/>
                <a:ea typeface="Meiryo UI" panose="020B0604030504040204" pitchFamily="50" charset="-128"/>
              </a:rPr>
              <a:t>2</a:t>
            </a:r>
            <a:r>
              <a:rPr kumimoji="1" lang="ja-JP" altLang="en-US" sz="3600" b="1"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子ども向け</a:t>
            </a:r>
            <a:r>
              <a:rPr kumimoji="1" lang="en-US" altLang="ja-JP" sz="2800"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再生可能エネルギーについて知ろう</a:t>
            </a:r>
            <a:endParaRPr kumimoji="1" lang="en-US" altLang="ja-JP" sz="3600" b="1" dirty="0">
              <a:latin typeface="Meiryo UI" panose="020B0604030504040204" pitchFamily="50" charset="-128"/>
              <a:ea typeface="Meiryo UI" panose="020B0604030504040204" pitchFamily="50" charset="-128"/>
            </a:endParaRPr>
          </a:p>
        </p:txBody>
      </p:sp>
      <p:pic>
        <p:nvPicPr>
          <p:cNvPr id="18" name="図 4"/>
          <p:cNvPicPr>
            <a:picLocks noChangeAspect="1" noChangeArrowheads="1"/>
          </p:cNvPicPr>
          <p:nvPr/>
        </p:nvPicPr>
        <p:blipFill>
          <a:blip r:embed="rId4">
            <a:extLst>
              <a:ext uri="{28A0092B-C50C-407E-A947-70E740481C1C}">
                <a14:useLocalDpi xmlns:a14="http://schemas.microsoft.com/office/drawing/2010/main" val="0"/>
              </a:ext>
            </a:extLst>
          </a:blip>
          <a:srcRect t="17296"/>
          <a:stretch>
            <a:fillRect/>
          </a:stretch>
        </p:blipFill>
        <p:spPr bwMode="auto">
          <a:xfrm>
            <a:off x="2381627" y="4076660"/>
            <a:ext cx="4314565" cy="26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03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5" descr="空, 風車, 屋外, 屋外にある物体 が含まれている画像&#10;&#10;非常に高い精度で生成された説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165" y="1989337"/>
            <a:ext cx="3387827" cy="451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コンテンツ プレースホルダー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1901" y="1989337"/>
            <a:ext cx="3962942" cy="263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4591901" y="5644958"/>
            <a:ext cx="2872902" cy="400110"/>
          </a:xfrm>
          <a:prstGeom prst="rect">
            <a:avLst/>
          </a:prstGeom>
        </p:spPr>
        <p:txBody>
          <a:bodyPr wrap="none">
            <a:spAutoFit/>
          </a:bodyPr>
          <a:lstStyle/>
          <a:p>
            <a:r>
              <a:rPr kumimoji="1" lang="ja-JP" altLang="en-US" sz="2000" dirty="0">
                <a:latin typeface="Meiryo UI" panose="020B0604030504040204" pitchFamily="50" charset="-128"/>
                <a:ea typeface="Meiryo UI" panose="020B0604030504040204" pitchFamily="50" charset="-128"/>
              </a:rPr>
              <a:t>←　伊根町の風力発電所</a:t>
            </a:r>
          </a:p>
        </p:txBody>
      </p:sp>
      <p:sp>
        <p:nvSpPr>
          <p:cNvPr id="15" name="テキスト ボックス 8"/>
          <p:cNvSpPr txBox="1">
            <a:spLocks noChangeArrowheads="1"/>
          </p:cNvSpPr>
          <p:nvPr/>
        </p:nvSpPr>
        <p:spPr bwMode="auto">
          <a:xfrm>
            <a:off x="4591901" y="4991933"/>
            <a:ext cx="3238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2000" dirty="0">
                <a:latin typeface="Meiryo UI" panose="020B0604030504040204" pitchFamily="50" charset="-128"/>
                <a:ea typeface="Meiryo UI" panose="020B0604030504040204" pitchFamily="50" charset="-128"/>
              </a:rPr>
              <a:t>↑　京都市の太陽光発電所</a:t>
            </a: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5019053" y="5465971"/>
            <a:ext cx="926252"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いねちょう</a:t>
            </a:r>
            <a:endParaRPr kumimoji="1"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5781764" y="5462856"/>
            <a:ext cx="1904804"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ふうりょくはつ</a:t>
            </a:r>
            <a:r>
              <a:rPr kumimoji="1" lang="ja-JP" altLang="en-US" sz="1400" dirty="0">
                <a:latin typeface="Meiryo UI" panose="020B0604030504040204" pitchFamily="50" charset="-128"/>
                <a:ea typeface="Meiryo UI" panose="020B0604030504040204" pitchFamily="50" charset="-128"/>
              </a:rPr>
              <a:t>でんしょ</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5009963" y="4806152"/>
            <a:ext cx="954158"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きょうとし</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5858941" y="4818190"/>
            <a:ext cx="1904804"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たいようこうはつでん</a:t>
            </a:r>
            <a:r>
              <a:rPr kumimoji="1" lang="ja-JP" altLang="en-US" sz="1400" dirty="0" err="1">
                <a:latin typeface="Meiryo UI" panose="020B0604030504040204" pitchFamily="50" charset="-128"/>
                <a:ea typeface="Meiryo UI" panose="020B0604030504040204" pitchFamily="50" charset="-128"/>
              </a:rPr>
              <a:t>しょ</a:t>
            </a:r>
            <a:endParaRPr kumimoji="1" lang="en-US" altLang="ja-JP" sz="1400" dirty="0">
              <a:latin typeface="Meiryo UI" panose="020B0604030504040204" pitchFamily="50" charset="-128"/>
              <a:ea typeface="Meiryo UI" panose="020B0604030504040204" pitchFamily="50" charset="-128"/>
            </a:endParaRPr>
          </a:p>
        </p:txBody>
      </p:sp>
      <p:sp>
        <p:nvSpPr>
          <p:cNvPr id="5" name="タイトル 4"/>
          <p:cNvSpPr>
            <a:spLocks noGrp="1"/>
          </p:cNvSpPr>
          <p:nvPr>
            <p:ph type="ctrTitle"/>
          </p:nvPr>
        </p:nvSpPr>
        <p:spPr/>
        <p:txBody>
          <a:bodyPr/>
          <a:lstStyle/>
          <a:p>
            <a:r>
              <a:rPr kumimoji="1" lang="ja-JP" altLang="en-US" dirty="0"/>
              <a:t>京都の再生可能エネルギー発電所</a:t>
            </a: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3342163" y="355363"/>
            <a:ext cx="148570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1988852" y="355363"/>
            <a:ext cx="772636"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きょうと</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7133876" y="361459"/>
            <a:ext cx="1132300"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はつでん</a:t>
            </a:r>
            <a:r>
              <a:rPr lang="ja-JP" altLang="en-US" sz="1400" dirty="0" err="1">
                <a:latin typeface="Meiryo UI" panose="020B0604030504040204" pitchFamily="50" charset="-128"/>
                <a:ea typeface="Meiryo UI" panose="020B0604030504040204" pitchFamily="50" charset="-128"/>
              </a:rPr>
              <a:t>しょ</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097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5439EF64-504C-43E2-BFA2-CBB9059E6538}"/>
              </a:ext>
            </a:extLst>
          </p:cNvPr>
          <p:cNvSpPr txBox="1">
            <a:spLocks noChangeArrowheads="1"/>
          </p:cNvSpPr>
          <p:nvPr/>
        </p:nvSpPr>
        <p:spPr bwMode="auto">
          <a:xfrm>
            <a:off x="1398339" y="2967005"/>
            <a:ext cx="8879004" cy="584775"/>
          </a:xfrm>
          <a:prstGeom prst="rect">
            <a:avLst/>
          </a:prstGeom>
          <a:noFill/>
          <a:ln w="9525">
            <a:noFill/>
            <a:miter lim="800000"/>
            <a:headEnd/>
            <a:tailEnd/>
          </a:ln>
        </p:spPr>
        <p:txBody>
          <a:bodyPr wrap="square">
            <a:spAutoFit/>
          </a:bodyPr>
          <a:lstStyle/>
          <a:p>
            <a:r>
              <a:rPr kumimoji="1" lang="ja-JP" altLang="en-US" sz="3200" dirty="0">
                <a:solidFill>
                  <a:srgbClr val="C00000"/>
                </a:solidFill>
                <a:latin typeface="Meiryo UI" panose="020B0604030504040204" pitchFamily="50" charset="-128"/>
                <a:ea typeface="Meiryo UI" panose="020B0604030504040204" pitchFamily="50" charset="-128"/>
              </a:rPr>
              <a:t>■</a:t>
            </a:r>
            <a:r>
              <a:rPr kumimoji="1" lang="en-US" altLang="ja-JP" sz="3200" dirty="0">
                <a:latin typeface="Meiryo UI" panose="020B0604030504040204" pitchFamily="50" charset="-128"/>
                <a:ea typeface="Meiryo UI" panose="020B0604030504040204" pitchFamily="50" charset="-128"/>
              </a:rPr>
              <a:t>1</a:t>
            </a:r>
            <a:r>
              <a:rPr kumimoji="1" lang="ja-JP" altLang="en-US" sz="3200" dirty="0">
                <a:latin typeface="Meiryo UI" panose="020B0604030504040204" pitchFamily="50" charset="-128"/>
                <a:ea typeface="Meiryo UI" panose="020B0604030504040204" pitchFamily="50" charset="-128"/>
              </a:rPr>
              <a:t>　無駄な電気やガスを使わない</a:t>
            </a:r>
            <a:endParaRPr kumimoji="1" lang="en-US" altLang="ja-JP" sz="32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C8F9123-8876-4C88-A63B-8364BBC52263}"/>
              </a:ext>
            </a:extLst>
          </p:cNvPr>
          <p:cNvSpPr txBox="1">
            <a:spLocks noChangeArrowheads="1"/>
          </p:cNvSpPr>
          <p:nvPr/>
        </p:nvSpPr>
        <p:spPr bwMode="auto">
          <a:xfrm>
            <a:off x="1398340" y="4295746"/>
            <a:ext cx="6573686" cy="584775"/>
          </a:xfrm>
          <a:prstGeom prst="rect">
            <a:avLst/>
          </a:prstGeom>
          <a:noFill/>
          <a:ln w="9525">
            <a:noFill/>
            <a:miter lim="800000"/>
            <a:headEnd/>
            <a:tailEnd/>
          </a:ln>
        </p:spPr>
        <p:txBody>
          <a:bodyPr wrap="square">
            <a:spAutoFit/>
          </a:bodyPr>
          <a:lstStyle/>
          <a:p>
            <a:r>
              <a:rPr kumimoji="1" lang="ja-JP" altLang="en-US" sz="32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2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　二酸化炭素を出さない</a:t>
            </a:r>
            <a:endParaRPr kumimoji="1" lang="en-US" altLang="ja-JP" sz="3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7186849-575D-4A9F-89CF-95EFA5CD0DF2}"/>
              </a:ext>
            </a:extLst>
          </p:cNvPr>
          <p:cNvSpPr txBox="1">
            <a:spLocks noChangeArrowheads="1"/>
          </p:cNvSpPr>
          <p:nvPr/>
        </p:nvSpPr>
        <p:spPr bwMode="auto">
          <a:xfrm>
            <a:off x="1398340" y="5768505"/>
            <a:ext cx="6731581" cy="584775"/>
          </a:xfrm>
          <a:prstGeom prst="rect">
            <a:avLst/>
          </a:prstGeom>
          <a:noFill/>
          <a:ln w="9525">
            <a:noFill/>
            <a:miter lim="800000"/>
            <a:headEnd/>
            <a:tailEnd/>
          </a:ln>
        </p:spPr>
        <p:txBody>
          <a:bodyPr wrap="square">
            <a:spAutoFit/>
          </a:bodyPr>
          <a:lstStyle/>
          <a:p>
            <a:r>
              <a:rPr lang="ja-JP" altLang="en-US" sz="32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200" dirty="0">
                <a:latin typeface="Meiryo UI" panose="020B0604030504040204" pitchFamily="50" charset="-128"/>
                <a:ea typeface="Meiryo UI" panose="020B0604030504040204" pitchFamily="50" charset="-128"/>
              </a:rPr>
              <a:t>3</a:t>
            </a:r>
            <a:r>
              <a:rPr lang="ja-JP" altLang="en-US" sz="3200" dirty="0">
                <a:latin typeface="Meiryo UI" panose="020B0604030504040204" pitchFamily="50" charset="-128"/>
                <a:ea typeface="Meiryo UI" panose="020B0604030504040204" pitchFamily="50" charset="-128"/>
              </a:rPr>
              <a:t>　</a:t>
            </a:r>
            <a:r>
              <a:rPr lang="en-US" altLang="ja-JP" sz="3200" dirty="0">
                <a:latin typeface="Meiryo UI" panose="020B0604030504040204" pitchFamily="50" charset="-128"/>
                <a:ea typeface="Meiryo UI" panose="020B0604030504040204" pitchFamily="50" charset="-128"/>
              </a:rPr>
              <a:t>1</a:t>
            </a:r>
            <a:r>
              <a:rPr lang="ja-JP" altLang="en-US" sz="3200" dirty="0">
                <a:latin typeface="Meiryo UI" panose="020B0604030504040204" pitchFamily="50" charset="-128"/>
                <a:ea typeface="Meiryo UI" panose="020B0604030504040204" pitchFamily="50" charset="-128"/>
              </a:rPr>
              <a:t>と</a:t>
            </a:r>
            <a:r>
              <a:rPr lang="en-US" altLang="ja-JP" sz="3200" dirty="0">
                <a:latin typeface="Meiryo UI" panose="020B0604030504040204" pitchFamily="50" charset="-128"/>
                <a:ea typeface="Meiryo UI" panose="020B0604030504040204" pitchFamily="50" charset="-128"/>
              </a:rPr>
              <a:t>2</a:t>
            </a:r>
            <a:r>
              <a:rPr lang="ja-JP" altLang="en-US" sz="3200" dirty="0">
                <a:latin typeface="Meiryo UI" panose="020B0604030504040204" pitchFamily="50" charset="-128"/>
                <a:ea typeface="Meiryo UI" panose="020B0604030504040204" pitchFamily="50" charset="-128"/>
              </a:rPr>
              <a:t>の両方をする</a:t>
            </a:r>
            <a:endParaRPr kumimoji="1" lang="en-US" altLang="ja-JP" sz="2000" dirty="0">
              <a:latin typeface="Meiryo UI" panose="020B0604030504040204" pitchFamily="50" charset="-128"/>
              <a:ea typeface="Meiryo UI" panose="020B0604030504040204" pitchFamily="50" charset="-128"/>
            </a:endParaRPr>
          </a:p>
        </p:txBody>
      </p:sp>
      <p:sp>
        <p:nvSpPr>
          <p:cNvPr id="27" name="テキスト ボックス 6"/>
          <p:cNvSpPr txBox="1">
            <a:spLocks noChangeArrowheads="1"/>
          </p:cNvSpPr>
          <p:nvPr/>
        </p:nvSpPr>
        <p:spPr bwMode="auto">
          <a:xfrm>
            <a:off x="339985" y="1984072"/>
            <a:ext cx="8346815" cy="648319"/>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地球温暖化に対して、私たちはこれからどう取り組む？</a:t>
            </a:r>
            <a:endParaRPr kumimoji="1" lang="en-US" altLang="ja-JP" sz="2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5D3F99-17E6-4D82-AD1B-C56A0FAC7100}"/>
              </a:ext>
            </a:extLst>
          </p:cNvPr>
          <p:cNvSpPr txBox="1"/>
          <p:nvPr/>
        </p:nvSpPr>
        <p:spPr>
          <a:xfrm>
            <a:off x="348932" y="1934854"/>
            <a:ext cx="1904804"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ちきゅうおんだんか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5D3F99-17E6-4D82-AD1B-C56A0FAC7100}"/>
              </a:ext>
            </a:extLst>
          </p:cNvPr>
          <p:cNvSpPr txBox="1"/>
          <p:nvPr/>
        </p:nvSpPr>
        <p:spPr>
          <a:xfrm>
            <a:off x="2253736" y="1950991"/>
            <a:ext cx="816271" cy="318123"/>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たい</a:t>
            </a:r>
            <a:endParaRPr kumimoji="1"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3344441" y="1950781"/>
            <a:ext cx="874562" cy="318333"/>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わたし</a:t>
            </a:r>
            <a:endParaRPr kumimoji="1" lang="en-US" altLang="ja-JP" sz="1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6260335" y="1945813"/>
            <a:ext cx="591226"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と</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E5D3F99-17E6-4D82-AD1B-C56A0FAC7100}"/>
              </a:ext>
            </a:extLst>
          </p:cNvPr>
          <p:cNvSpPr txBox="1"/>
          <p:nvPr/>
        </p:nvSpPr>
        <p:spPr>
          <a:xfrm>
            <a:off x="6843704" y="1968937"/>
            <a:ext cx="591226"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く</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2373096" y="2829959"/>
            <a:ext cx="81542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むだ</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3527450" y="2829959"/>
            <a:ext cx="791683"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でんき</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5564506" y="2822362"/>
            <a:ext cx="591226"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つか</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2584597" y="4141685"/>
            <a:ext cx="1691198"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にさんかたんそ</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4654760" y="4147710"/>
            <a:ext cx="591226"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だ</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3491435" y="5601737"/>
            <a:ext cx="81481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りょうほう</a:t>
            </a:r>
            <a:endParaRPr kumimoji="1" lang="en-US" altLang="ja-JP"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2342887" y="3590466"/>
            <a:ext cx="2209259" cy="584775"/>
          </a:xfrm>
          <a:prstGeom prst="rect">
            <a:avLst/>
          </a:prstGeom>
        </p:spPr>
        <p:txBody>
          <a:bodyPr wrap="none">
            <a:spAutoFit/>
          </a:bodyPr>
          <a:lstStyle/>
          <a:p>
            <a:r>
              <a:rPr kumimoji="1" lang="ja-JP" altLang="en-US" sz="3200" dirty="0">
                <a:latin typeface="Meiryo UI" panose="020B0604030504040204" pitchFamily="50" charset="-128"/>
                <a:ea typeface="Meiryo UI" panose="020B0604030504040204" pitchFamily="50" charset="-128"/>
              </a:rPr>
              <a:t>省エネをする</a:t>
            </a:r>
            <a:endParaRPr kumimoji="1" lang="en-US" altLang="ja-JP"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2283736" y="4967584"/>
            <a:ext cx="4536819" cy="584775"/>
          </a:xfrm>
          <a:prstGeom prst="rect">
            <a:avLst/>
          </a:prstGeom>
        </p:spPr>
        <p:txBody>
          <a:bodyPr wrap="none">
            <a:spAutoFit/>
          </a:bodyPr>
          <a:lstStyle/>
          <a:p>
            <a:r>
              <a:rPr kumimoji="1" lang="ja-JP" altLang="en-US" sz="3200" dirty="0">
                <a:latin typeface="Meiryo UI" panose="020B0604030504040204" pitchFamily="50" charset="-128"/>
                <a:ea typeface="Meiryo UI" panose="020B0604030504040204" pitchFamily="50" charset="-128"/>
              </a:rPr>
              <a:t>再生可能エネルギーを選ぶ</a:t>
            </a:r>
            <a:endParaRPr kumimoji="1" lang="en-US" altLang="ja-JP" sz="3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2253152" y="3443047"/>
            <a:ext cx="791683"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しょう</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2286103" y="4821204"/>
            <a:ext cx="1691198"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5739372" y="4821204"/>
            <a:ext cx="832720"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えら</a:t>
            </a:r>
            <a:endParaRPr kumimoji="1" lang="en-US" altLang="ja-JP" sz="1400" dirty="0">
              <a:latin typeface="Meiryo UI" panose="020B0604030504040204" pitchFamily="50" charset="-128"/>
              <a:ea typeface="Meiryo UI" panose="020B0604030504040204" pitchFamily="50" charset="-128"/>
            </a:endParaRPr>
          </a:p>
        </p:txBody>
      </p:sp>
      <p:sp>
        <p:nvSpPr>
          <p:cNvPr id="6" name="タイトル 5"/>
          <p:cNvSpPr>
            <a:spLocks noGrp="1"/>
          </p:cNvSpPr>
          <p:nvPr>
            <p:ph type="ctrTitle"/>
          </p:nvPr>
        </p:nvSpPr>
        <p:spPr/>
        <p:txBody>
          <a:bodyPr/>
          <a:lstStyle/>
          <a:p>
            <a:r>
              <a:rPr kumimoji="1" lang="en-US" altLang="ja-JP" dirty="0"/>
              <a:t>【</a:t>
            </a:r>
            <a:r>
              <a:rPr kumimoji="1" lang="ja-JP" altLang="en-US" dirty="0"/>
              <a:t>まとめクイズ</a:t>
            </a:r>
            <a:r>
              <a:rPr kumimoji="1" lang="en-US" altLang="ja-JP" dirty="0"/>
              <a:t>】</a:t>
            </a:r>
            <a:r>
              <a:rPr kumimoji="1" lang="ja-JP" altLang="en-US" dirty="0"/>
              <a:t>これからの取組</a:t>
            </a: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6822980" y="361459"/>
            <a:ext cx="1132300"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とりくみ</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743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省エネと再エネで温暖化をとめよう！</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35" y="2017588"/>
            <a:ext cx="5476342" cy="370093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995" y="1776989"/>
            <a:ext cx="3185664" cy="208382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9994" y="3860562"/>
            <a:ext cx="3069838" cy="2064750"/>
          </a:xfrm>
          <a:prstGeom prst="rect">
            <a:avLst/>
          </a:prstGeom>
        </p:spPr>
      </p:pic>
      <p:sp>
        <p:nvSpPr>
          <p:cNvPr id="6" name="テキスト ボックス 5">
            <a:extLst>
              <a:ext uri="{FF2B5EF4-FFF2-40B4-BE49-F238E27FC236}">
                <a16:creationId xmlns:a16="http://schemas.microsoft.com/office/drawing/2014/main" id="{BE5D3F99-17E6-4D82-AD1B-C56A0FAC7100}"/>
              </a:ext>
            </a:extLst>
          </p:cNvPr>
          <p:cNvSpPr txBox="1"/>
          <p:nvPr/>
        </p:nvSpPr>
        <p:spPr>
          <a:xfrm>
            <a:off x="3012979" y="355363"/>
            <a:ext cx="949667"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さい</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1513794"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しょう</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5057643" y="354681"/>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おんだんか</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238848" y="6231725"/>
            <a:ext cx="6167792"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二酸化炭素の出る量＝実質ゼロ</a:t>
            </a: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2545796" y="6040997"/>
            <a:ext cx="1184956"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にさん</a:t>
            </a:r>
            <a:r>
              <a:rPr kumimoji="1" lang="ja-JP" altLang="en-US" sz="1400" dirty="0">
                <a:latin typeface="Meiryo UI" panose="020B0604030504040204" pitchFamily="50" charset="-128"/>
                <a:ea typeface="Meiryo UI" panose="020B0604030504040204" pitchFamily="50" charset="-128"/>
              </a:rPr>
              <a:t>かたんそ</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3964351" y="6040996"/>
            <a:ext cx="497922" cy="307778"/>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4399572" y="6044215"/>
            <a:ext cx="78608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5103065" y="6049716"/>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じっしつ</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942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再生可能エネルギーで未来を描こう</a:t>
            </a:r>
          </a:p>
        </p:txBody>
      </p:sp>
      <p:pic>
        <p:nvPicPr>
          <p:cNvPr id="3" name="図 4"/>
          <p:cNvPicPr>
            <a:picLocks noChangeAspect="1" noChangeArrowheads="1"/>
          </p:cNvPicPr>
          <p:nvPr/>
        </p:nvPicPr>
        <p:blipFill>
          <a:blip r:embed="rId3">
            <a:extLst>
              <a:ext uri="{28A0092B-C50C-407E-A947-70E740481C1C}">
                <a14:useLocalDpi xmlns:a14="http://schemas.microsoft.com/office/drawing/2010/main" val="0"/>
              </a:ext>
            </a:extLst>
          </a:blip>
          <a:srcRect t="17296"/>
          <a:stretch>
            <a:fillRect/>
          </a:stretch>
        </p:blipFill>
        <p:spPr bwMode="auto">
          <a:xfrm>
            <a:off x="623315" y="1566888"/>
            <a:ext cx="7912419" cy="477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BE5D3F99-17E6-4D82-AD1B-C56A0FAC7100}"/>
              </a:ext>
            </a:extLst>
          </p:cNvPr>
          <p:cNvSpPr txBox="1"/>
          <p:nvPr/>
        </p:nvSpPr>
        <p:spPr>
          <a:xfrm>
            <a:off x="1659667" y="337075"/>
            <a:ext cx="2107661"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E5D3F99-17E6-4D82-AD1B-C56A0FAC7100}"/>
              </a:ext>
            </a:extLst>
          </p:cNvPr>
          <p:cNvSpPr txBox="1"/>
          <p:nvPr/>
        </p:nvSpPr>
        <p:spPr>
          <a:xfrm>
            <a:off x="5981731" y="343171"/>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みらい</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E5D3F99-17E6-4D82-AD1B-C56A0FAC7100}"/>
              </a:ext>
            </a:extLst>
          </p:cNvPr>
          <p:cNvSpPr txBox="1"/>
          <p:nvPr/>
        </p:nvSpPr>
        <p:spPr>
          <a:xfrm>
            <a:off x="7085353" y="337075"/>
            <a:ext cx="949667"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えが</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337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336"/>
            <a:ext cx="9144000" cy="6521936"/>
          </a:xfrm>
          <a:prstGeom prst="rect">
            <a:avLst/>
          </a:prstGeom>
        </p:spPr>
      </p:pic>
      <p:sp>
        <p:nvSpPr>
          <p:cNvPr id="6" name="正方形/長方形 5">
            <a:extLst>
              <a:ext uri="{FF2B5EF4-FFF2-40B4-BE49-F238E27FC236}">
                <a16:creationId xmlns:a16="http://schemas.microsoft.com/office/drawing/2014/main" id="{0EA39E04-152A-4A9B-B503-114DCAC8416C}"/>
              </a:ext>
            </a:extLst>
          </p:cNvPr>
          <p:cNvSpPr>
            <a:spLocks noChangeAspect="1"/>
          </p:cNvSpPr>
          <p:nvPr/>
        </p:nvSpPr>
        <p:spPr bwMode="auto">
          <a:xfrm>
            <a:off x="2416814" y="500528"/>
            <a:ext cx="653829" cy="65238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7" name="正方形/長方形 6">
            <a:extLst>
              <a:ext uri="{FF2B5EF4-FFF2-40B4-BE49-F238E27FC236}">
                <a16:creationId xmlns:a16="http://schemas.microsoft.com/office/drawing/2014/main" id="{22B9B99B-80DC-4782-9C41-D2B36469D40D}"/>
              </a:ext>
            </a:extLst>
          </p:cNvPr>
          <p:cNvSpPr>
            <a:spLocks noChangeAspect="1"/>
          </p:cNvSpPr>
          <p:nvPr/>
        </p:nvSpPr>
        <p:spPr bwMode="auto">
          <a:xfrm>
            <a:off x="3135450" y="500528"/>
            <a:ext cx="653829" cy="6523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8" name="正方形/長方形 7">
            <a:extLst>
              <a:ext uri="{FF2B5EF4-FFF2-40B4-BE49-F238E27FC236}">
                <a16:creationId xmlns:a16="http://schemas.microsoft.com/office/drawing/2014/main" id="{18F2666A-4F0B-471B-9294-33934A766EBA}"/>
              </a:ext>
            </a:extLst>
          </p:cNvPr>
          <p:cNvSpPr>
            <a:spLocks noChangeAspect="1"/>
          </p:cNvSpPr>
          <p:nvPr/>
        </p:nvSpPr>
        <p:spPr bwMode="auto">
          <a:xfrm>
            <a:off x="3854085" y="500528"/>
            <a:ext cx="653829" cy="65238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9" name="正方形/長方形 8">
            <a:extLst>
              <a:ext uri="{FF2B5EF4-FFF2-40B4-BE49-F238E27FC236}">
                <a16:creationId xmlns:a16="http://schemas.microsoft.com/office/drawing/2014/main" id="{0BC15358-20D0-40B7-BA5E-A1E13C68F89A}"/>
              </a:ext>
            </a:extLst>
          </p:cNvPr>
          <p:cNvSpPr>
            <a:spLocks noChangeAspect="1"/>
          </p:cNvSpPr>
          <p:nvPr/>
        </p:nvSpPr>
        <p:spPr bwMode="auto">
          <a:xfrm>
            <a:off x="4572721" y="500528"/>
            <a:ext cx="653829" cy="6523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0" name="正方形/長方形 9">
            <a:extLst>
              <a:ext uri="{FF2B5EF4-FFF2-40B4-BE49-F238E27FC236}">
                <a16:creationId xmlns:a16="http://schemas.microsoft.com/office/drawing/2014/main" id="{942717D3-FE7D-4E8F-8113-334B97E67AC6}"/>
              </a:ext>
            </a:extLst>
          </p:cNvPr>
          <p:cNvSpPr>
            <a:spLocks noChangeAspect="1"/>
          </p:cNvSpPr>
          <p:nvPr/>
        </p:nvSpPr>
        <p:spPr bwMode="auto">
          <a:xfrm>
            <a:off x="5291356" y="500528"/>
            <a:ext cx="653829" cy="65238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
        <p:nvSpPr>
          <p:cNvPr id="11" name="正方形/長方形 10">
            <a:extLst>
              <a:ext uri="{FF2B5EF4-FFF2-40B4-BE49-F238E27FC236}">
                <a16:creationId xmlns:a16="http://schemas.microsoft.com/office/drawing/2014/main" id="{FAE6DF7D-5134-4A88-AC2D-137635EC3FFC}"/>
              </a:ext>
            </a:extLst>
          </p:cNvPr>
          <p:cNvSpPr>
            <a:spLocks noChangeAspect="1"/>
          </p:cNvSpPr>
          <p:nvPr/>
        </p:nvSpPr>
        <p:spPr bwMode="auto">
          <a:xfrm>
            <a:off x="6009992" y="500528"/>
            <a:ext cx="652388" cy="6523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a:lstStyle/>
          <a:p>
            <a:pPr eaLnBrk="1">
              <a:lnSpc>
                <a:spcPct val="93000"/>
              </a:lnSpc>
              <a:buClr>
                <a:srgbClr val="000000"/>
              </a:buClr>
              <a:buSzPct val="100000"/>
              <a:buFont typeface="Times New Roman" panose="02020603050405020304" pitchFamily="18" charset="0"/>
              <a:buNone/>
              <a:defRPr/>
            </a:pPr>
            <a:endParaRPr lang="ja-JP" altLang="en-US" sz="1633"/>
          </a:p>
        </p:txBody>
      </p:sp>
    </p:spTree>
    <p:extLst>
      <p:ext uri="{BB962C8B-B14F-4D97-AF65-F5344CB8AC3E}">
        <p14:creationId xmlns:p14="http://schemas.microsoft.com/office/powerpoint/2010/main" val="193657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18ED672-01DF-48BF-A643-1F4B3AAB4564}"/>
              </a:ext>
            </a:extLst>
          </p:cNvPr>
          <p:cNvSpPr/>
          <p:nvPr/>
        </p:nvSpPr>
        <p:spPr>
          <a:xfrm>
            <a:off x="829473" y="2092906"/>
            <a:ext cx="7233070" cy="954107"/>
          </a:xfrm>
          <a:prstGeom prst="rect">
            <a:avLst/>
          </a:prstGeom>
        </p:spPr>
        <p:txBody>
          <a:bodyPr wrap="none">
            <a:spAutoFit/>
          </a:bodyPr>
          <a:lstStyle/>
          <a:p>
            <a:r>
              <a:rPr kumimoji="1" lang="ja-JP" altLang="en-US" sz="2800" dirty="0">
                <a:latin typeface="Meiryo UI" panose="020B0604030504040204" pitchFamily="50" charset="-128"/>
                <a:ea typeface="Meiryo UI" panose="020B0604030504040204" pitchFamily="50" charset="-128"/>
              </a:rPr>
              <a:t>再生可能エネルギー（自然エネルギー）のことを、</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私は、</a:t>
            </a:r>
          </a:p>
        </p:txBody>
      </p:sp>
      <p:sp>
        <p:nvSpPr>
          <p:cNvPr id="10" name="テキスト ボックス 9">
            <a:extLst>
              <a:ext uri="{FF2B5EF4-FFF2-40B4-BE49-F238E27FC236}">
                <a16:creationId xmlns:a16="http://schemas.microsoft.com/office/drawing/2014/main" id="{57306F42-C99A-47FB-9C93-429DA40E0EE1}"/>
              </a:ext>
            </a:extLst>
          </p:cNvPr>
          <p:cNvSpPr txBox="1">
            <a:spLocks noChangeArrowheads="1"/>
          </p:cNvSpPr>
          <p:nvPr/>
        </p:nvSpPr>
        <p:spPr bwMode="auto">
          <a:xfrm>
            <a:off x="1286430" y="3562127"/>
            <a:ext cx="4806542" cy="646331"/>
          </a:xfrm>
          <a:prstGeom prst="rect">
            <a:avLst/>
          </a:prstGeom>
          <a:noFill/>
          <a:ln w="9525">
            <a:noFill/>
            <a:miter lim="800000"/>
            <a:headEnd/>
            <a:tailEnd/>
          </a:ln>
        </p:spPr>
        <p:txBody>
          <a:bodyPr wrap="square">
            <a:spAutoFit/>
          </a:bodyPr>
          <a:lstStyle/>
          <a:p>
            <a:r>
              <a:rPr kumimoji="1" lang="ja-JP" altLang="en-US" sz="3600" dirty="0">
                <a:solidFill>
                  <a:srgbClr val="C00000"/>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　よく知っている！</a:t>
            </a:r>
            <a:endParaRPr kumimoji="1" lang="en-US" altLang="ja-JP" sz="3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7861791-917D-4CB9-9FD1-747AD6D5AD0A}"/>
              </a:ext>
            </a:extLst>
          </p:cNvPr>
          <p:cNvSpPr txBox="1">
            <a:spLocks noChangeArrowheads="1"/>
          </p:cNvSpPr>
          <p:nvPr/>
        </p:nvSpPr>
        <p:spPr bwMode="auto">
          <a:xfrm>
            <a:off x="1286430" y="4647028"/>
            <a:ext cx="5457372" cy="646331"/>
          </a:xfrm>
          <a:prstGeom prst="rect">
            <a:avLst/>
          </a:prstGeom>
          <a:noFill/>
          <a:ln w="9525">
            <a:noFill/>
            <a:miter lim="800000"/>
            <a:headEnd/>
            <a:tailEnd/>
          </a:ln>
        </p:spPr>
        <p:txBody>
          <a:bodyPr wrap="square">
            <a:spAutoFit/>
          </a:bodyPr>
          <a:lstStyle/>
          <a:p>
            <a:r>
              <a:rPr kumimoji="1" lang="ja-JP" altLang="en-US" sz="36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2</a:t>
            </a:r>
            <a:r>
              <a:rPr kumimoji="1" lang="ja-JP" altLang="en-US" sz="3600" dirty="0">
                <a:latin typeface="Meiryo UI" panose="020B0604030504040204" pitchFamily="50" charset="-128"/>
                <a:ea typeface="Meiryo UI" panose="020B0604030504040204" pitchFamily="50" charset="-128"/>
              </a:rPr>
              <a:t>　知らない！</a:t>
            </a:r>
            <a:endParaRPr kumimoji="1" lang="en-US" altLang="ja-JP" sz="3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8D18820-DA36-40F9-B8EC-0B186854ACB8}"/>
              </a:ext>
            </a:extLst>
          </p:cNvPr>
          <p:cNvSpPr txBox="1">
            <a:spLocks noChangeArrowheads="1"/>
          </p:cNvSpPr>
          <p:nvPr/>
        </p:nvSpPr>
        <p:spPr bwMode="auto">
          <a:xfrm>
            <a:off x="1286430" y="5731929"/>
            <a:ext cx="5595257"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　</a:t>
            </a:r>
            <a:r>
              <a:rPr kumimoji="1" lang="ja-JP" altLang="en-US" sz="3600" dirty="0">
                <a:latin typeface="Meiryo UI" panose="020B0604030504040204" pitchFamily="50" charset="-128"/>
                <a:ea typeface="Meiryo UI" panose="020B0604030504040204" pitchFamily="50" charset="-128"/>
              </a:rPr>
              <a:t>聞いたことはある！</a:t>
            </a:r>
            <a:endParaRPr kumimoji="1" lang="en-US" altLang="ja-JP" sz="36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04DA7C52-11CF-41D6-AFFA-9F39E406B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252" y="4985700"/>
            <a:ext cx="1524312" cy="1097154"/>
          </a:xfrm>
          <a:prstGeom prst="rect">
            <a:avLst/>
          </a:prstGeom>
        </p:spPr>
      </p:pic>
      <p:pic>
        <p:nvPicPr>
          <p:cNvPr id="18" name="図 17">
            <a:extLst>
              <a:ext uri="{FF2B5EF4-FFF2-40B4-BE49-F238E27FC236}">
                <a16:creationId xmlns:a16="http://schemas.microsoft.com/office/drawing/2014/main" id="{5B772CB5-5AAA-42BE-AEB8-B3FBDB2802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517" y="3701666"/>
            <a:ext cx="1524312" cy="1097154"/>
          </a:xfrm>
          <a:prstGeom prst="rect">
            <a:avLst/>
          </a:prstGeom>
        </p:spPr>
      </p:pic>
      <p:pic>
        <p:nvPicPr>
          <p:cNvPr id="19" name="図 18">
            <a:extLst>
              <a:ext uri="{FF2B5EF4-FFF2-40B4-BE49-F238E27FC236}">
                <a16:creationId xmlns:a16="http://schemas.microsoft.com/office/drawing/2014/main" id="{09A6F65C-49A6-406B-B28C-50BAFB0478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252" y="3701666"/>
            <a:ext cx="1523906" cy="1126261"/>
          </a:xfrm>
          <a:prstGeom prst="rect">
            <a:avLst/>
          </a:prstGeom>
        </p:spPr>
      </p:pic>
      <p:pic>
        <p:nvPicPr>
          <p:cNvPr id="20" name="図 19">
            <a:extLst>
              <a:ext uri="{FF2B5EF4-FFF2-40B4-BE49-F238E27FC236}">
                <a16:creationId xmlns:a16="http://schemas.microsoft.com/office/drawing/2014/main" id="{380F6D4A-C372-4BDB-9BEC-2CEF11F07E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517" y="4985700"/>
            <a:ext cx="1524314" cy="1127543"/>
          </a:xfrm>
          <a:prstGeom prst="rect">
            <a:avLst/>
          </a:prstGeom>
        </p:spPr>
      </p:pic>
      <p:sp>
        <p:nvSpPr>
          <p:cNvPr id="21" name="テキスト ボックス 20">
            <a:extLst>
              <a:ext uri="{FF2B5EF4-FFF2-40B4-BE49-F238E27FC236}">
                <a16:creationId xmlns:a16="http://schemas.microsoft.com/office/drawing/2014/main" id="{BE5D3F99-17E6-4D82-AD1B-C56A0FAC7100}"/>
              </a:ext>
            </a:extLst>
          </p:cNvPr>
          <p:cNvSpPr txBox="1"/>
          <p:nvPr/>
        </p:nvSpPr>
        <p:spPr>
          <a:xfrm>
            <a:off x="963646" y="1936608"/>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3964693" y="1926138"/>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しぜん</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2648632" y="3409628"/>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a:t>
            </a:r>
            <a:endParaRPr kumimoji="1" lang="en-US" altLang="ja-JP"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E5D3F99-17E6-4D82-AD1B-C56A0FAC7100}"/>
              </a:ext>
            </a:extLst>
          </p:cNvPr>
          <p:cNvSpPr txBox="1"/>
          <p:nvPr/>
        </p:nvSpPr>
        <p:spPr>
          <a:xfrm>
            <a:off x="2097913" y="4483120"/>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2058129" y="5583516"/>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en-US" altLang="ja-JP" dirty="0"/>
              <a:t>【</a:t>
            </a:r>
            <a:r>
              <a:rPr kumimoji="1" lang="ja-JP" altLang="en-US" dirty="0"/>
              <a:t>クイズ</a:t>
            </a:r>
            <a:r>
              <a:rPr kumimoji="1" lang="en-US" altLang="ja-JP" dirty="0"/>
              <a:t>】</a:t>
            </a:r>
            <a:r>
              <a:rPr kumimoji="1" lang="ja-JP" altLang="en-US" dirty="0"/>
              <a:t>再生可能エネルギーって何？</a:t>
            </a: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3378739" y="355363"/>
            <a:ext cx="148570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7493539" y="355363"/>
            <a:ext cx="94966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なに</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164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BC8F9123-8876-4C88-A63B-8364BBC52263}"/>
              </a:ext>
            </a:extLst>
          </p:cNvPr>
          <p:cNvSpPr txBox="1">
            <a:spLocks noChangeArrowheads="1"/>
          </p:cNvSpPr>
          <p:nvPr/>
        </p:nvSpPr>
        <p:spPr bwMode="auto">
          <a:xfrm>
            <a:off x="421109" y="1986897"/>
            <a:ext cx="8424511" cy="523220"/>
          </a:xfrm>
          <a:prstGeom prst="rect">
            <a:avLst/>
          </a:prstGeom>
          <a:noFill/>
          <a:ln w="9525">
            <a:noFill/>
            <a:miter lim="800000"/>
            <a:headEnd/>
            <a:tailEnd/>
          </a:ln>
        </p:spPr>
        <p:txBody>
          <a:bodyPr wrap="square">
            <a:spAutoFit/>
          </a:bodyPr>
          <a:lstStyle/>
          <a:p>
            <a:r>
              <a:rPr kumimoji="1" lang="ja-JP" altLang="en-US" sz="2800" dirty="0">
                <a:latin typeface="Meiryo UI" panose="020B0604030504040204" pitchFamily="50" charset="-128"/>
                <a:ea typeface="Meiryo UI" panose="020B0604030504040204" pitchFamily="50" charset="-128"/>
              </a:rPr>
              <a:t>太陽・風・水・木などから作る、くり返し使えるエネルギー</a:t>
            </a:r>
            <a:endParaRPr kumimoji="1" lang="en-US" altLang="ja-JP" sz="28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786" y="4600973"/>
            <a:ext cx="2004460" cy="144275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821" y="4600973"/>
            <a:ext cx="2004460" cy="144275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4599" y="2631122"/>
            <a:ext cx="2003926" cy="1481026"/>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4599" y="4590836"/>
            <a:ext cx="2004460" cy="1482711"/>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5427" y="3200652"/>
            <a:ext cx="1220024" cy="1220024"/>
          </a:xfrm>
          <a:prstGeom prst="rect">
            <a:avLst/>
          </a:prstGeom>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2972" y="2924344"/>
            <a:ext cx="1717016" cy="1043946"/>
          </a:xfrm>
          <a:prstGeom prst="rect">
            <a:avLst/>
          </a:prstGeom>
        </p:spPr>
      </p:pic>
      <p:pic>
        <p:nvPicPr>
          <p:cNvPr id="18" name="図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8721" y="4734313"/>
            <a:ext cx="1145409" cy="1195756"/>
          </a:xfrm>
          <a:prstGeom prst="rect">
            <a:avLst/>
          </a:prstGeom>
        </p:spPr>
      </p:pic>
      <p:cxnSp>
        <p:nvCxnSpPr>
          <p:cNvPr id="20" name="直線矢印コネクタ 19"/>
          <p:cNvCxnSpPr/>
          <p:nvPr/>
        </p:nvCxnSpPr>
        <p:spPr>
          <a:xfrm flipH="1">
            <a:off x="1453415" y="4102800"/>
            <a:ext cx="529390" cy="403984"/>
          </a:xfrm>
          <a:prstGeom prst="straightConnector1">
            <a:avLst/>
          </a:prstGeom>
          <a:ln w="889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092517" y="4093947"/>
            <a:ext cx="508534" cy="412837"/>
          </a:xfrm>
          <a:prstGeom prst="straightConnector1">
            <a:avLst/>
          </a:prstGeom>
          <a:ln w="889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6824425" y="3446317"/>
            <a:ext cx="519764" cy="13279"/>
          </a:xfrm>
          <a:prstGeom prst="straightConnector1">
            <a:avLst/>
          </a:prstGeom>
          <a:ln w="889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6833936" y="5456397"/>
            <a:ext cx="519764" cy="13279"/>
          </a:xfrm>
          <a:prstGeom prst="straightConnector1">
            <a:avLst/>
          </a:prstGeom>
          <a:ln w="889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89870" y="6258954"/>
            <a:ext cx="201537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太陽光発電</a:t>
            </a:r>
          </a:p>
        </p:txBody>
      </p:sp>
      <p:sp>
        <p:nvSpPr>
          <p:cNvPr id="29" name="テキスト ボックス 28"/>
          <p:cNvSpPr txBox="1"/>
          <p:nvPr/>
        </p:nvSpPr>
        <p:spPr>
          <a:xfrm>
            <a:off x="2578501" y="6249722"/>
            <a:ext cx="201537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太陽熱利用</a:t>
            </a:r>
          </a:p>
        </p:txBody>
      </p:sp>
      <p:sp>
        <p:nvSpPr>
          <p:cNvPr id="30" name="テキスト ボックス 29"/>
          <p:cNvSpPr txBox="1"/>
          <p:nvPr/>
        </p:nvSpPr>
        <p:spPr>
          <a:xfrm>
            <a:off x="4753149" y="6249308"/>
            <a:ext cx="201537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バイオマス利用</a:t>
            </a:r>
          </a:p>
        </p:txBody>
      </p:sp>
      <p:sp>
        <p:nvSpPr>
          <p:cNvPr id="31" name="テキスト ボックス 30"/>
          <p:cNvSpPr txBox="1"/>
          <p:nvPr/>
        </p:nvSpPr>
        <p:spPr>
          <a:xfrm>
            <a:off x="4757472" y="4283059"/>
            <a:ext cx="201537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風力発電</a:t>
            </a: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3419318" y="1835971"/>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つく</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1175573" y="1836323"/>
            <a:ext cx="749851"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かぜ</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1684408" y="1845237"/>
            <a:ext cx="858913"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みず</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230161" y="1845301"/>
            <a:ext cx="854566"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き</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392683" y="1835207"/>
            <a:ext cx="97247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a:t>
            </a:r>
            <a:endParaRPr kumimoji="1" lang="en-US" altLang="ja-JP" sz="14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E5D3F99-17E6-4D82-AD1B-C56A0FAC7100}"/>
              </a:ext>
            </a:extLst>
          </p:cNvPr>
          <p:cNvSpPr txBox="1"/>
          <p:nvPr/>
        </p:nvSpPr>
        <p:spPr>
          <a:xfrm>
            <a:off x="4739714" y="1809194"/>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かえ</a:t>
            </a:r>
            <a:endParaRPr kumimoji="1" lang="en-US" altLang="ja-JP" sz="14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D3F99-17E6-4D82-AD1B-C56A0FAC7100}"/>
              </a:ext>
            </a:extLst>
          </p:cNvPr>
          <p:cNvSpPr txBox="1"/>
          <p:nvPr/>
        </p:nvSpPr>
        <p:spPr>
          <a:xfrm>
            <a:off x="5355177" y="1809449"/>
            <a:ext cx="1174075"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つか</a:t>
            </a:r>
            <a:endParaRPr kumimoji="1" lang="en-US" altLang="ja-JP" sz="1400" dirty="0">
              <a:latin typeface="Meiryo UI" panose="020B0604030504040204" pitchFamily="50" charset="-128"/>
              <a:ea typeface="Meiryo UI" panose="020B0604030504040204" pitchFamily="50" charset="-128"/>
            </a:endParaRPr>
          </a:p>
        </p:txBody>
      </p:sp>
      <p:sp>
        <p:nvSpPr>
          <p:cNvPr id="8" name="タイトル 7"/>
          <p:cNvSpPr>
            <a:spLocks noGrp="1"/>
          </p:cNvSpPr>
          <p:nvPr>
            <p:ph type="ctrTitle"/>
          </p:nvPr>
        </p:nvSpPr>
        <p:spPr/>
        <p:txBody>
          <a:bodyPr>
            <a:normAutofit/>
          </a:bodyPr>
          <a:lstStyle/>
          <a:p>
            <a:r>
              <a:rPr kumimoji="1" lang="ja-JP" altLang="en-US" sz="3000" dirty="0"/>
              <a:t>再生可能エネルギー（自然エネルギー）とは</a:t>
            </a: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1677955" y="355363"/>
            <a:ext cx="148570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BE5D3F99-17E6-4D82-AD1B-C56A0FAC7100}"/>
              </a:ext>
            </a:extLst>
          </p:cNvPr>
          <p:cNvSpPr txBox="1"/>
          <p:nvPr/>
        </p:nvSpPr>
        <p:spPr>
          <a:xfrm>
            <a:off x="4914931" y="355363"/>
            <a:ext cx="148570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しぜん</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070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847" y="3162284"/>
            <a:ext cx="1079208" cy="115599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150" y="3686908"/>
            <a:ext cx="1742383" cy="854891"/>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380" y="2712235"/>
            <a:ext cx="1368908" cy="1693249"/>
          </a:xfrm>
          <a:prstGeom prst="rect">
            <a:avLst/>
          </a:prstGeom>
        </p:spPr>
      </p:pic>
      <p:sp>
        <p:nvSpPr>
          <p:cNvPr id="12" name="テキスト ボックス 11">
            <a:extLst>
              <a:ext uri="{FF2B5EF4-FFF2-40B4-BE49-F238E27FC236}">
                <a16:creationId xmlns:a16="http://schemas.microsoft.com/office/drawing/2014/main" id="{BE5D3F99-17E6-4D82-AD1B-C56A0FAC7100}"/>
              </a:ext>
            </a:extLst>
          </p:cNvPr>
          <p:cNvSpPr txBox="1"/>
          <p:nvPr/>
        </p:nvSpPr>
        <p:spPr>
          <a:xfrm>
            <a:off x="5203066" y="2104873"/>
            <a:ext cx="3103809" cy="461665"/>
          </a:xfrm>
          <a:prstGeom prst="rect">
            <a:avLst/>
          </a:prstGeom>
          <a:solidFill>
            <a:srgbClr val="FF9999"/>
          </a:solidFill>
        </p:spPr>
        <p:txBody>
          <a:bodyPr wrap="square" rtlCol="0">
            <a:spAutoFit/>
          </a:bodyPr>
          <a:lstStyle/>
          <a:p>
            <a:pPr lvl="0" algn="ctr">
              <a:defRPr/>
            </a:pPr>
            <a:r>
              <a:rPr kumimoji="1" lang="ja-JP" altLang="en-US" sz="2400" dirty="0">
                <a:latin typeface="Meiryo UI" panose="020B0604030504040204" pitchFamily="50" charset="-128"/>
                <a:ea typeface="Meiryo UI" panose="020B0604030504040204" pitchFamily="50" charset="-128"/>
              </a:rPr>
              <a:t>化石燃料</a:t>
            </a:r>
          </a:p>
        </p:txBody>
      </p:sp>
      <p:sp>
        <p:nvSpPr>
          <p:cNvPr id="13" name="テキスト ボックス 12">
            <a:extLst>
              <a:ext uri="{FF2B5EF4-FFF2-40B4-BE49-F238E27FC236}">
                <a16:creationId xmlns:a16="http://schemas.microsoft.com/office/drawing/2014/main" id="{BE5D3F99-17E6-4D82-AD1B-C56A0FAC7100}"/>
              </a:ext>
            </a:extLst>
          </p:cNvPr>
          <p:cNvSpPr txBox="1"/>
          <p:nvPr/>
        </p:nvSpPr>
        <p:spPr>
          <a:xfrm>
            <a:off x="856175" y="2104873"/>
            <a:ext cx="3355216" cy="461665"/>
          </a:xfrm>
          <a:prstGeom prst="rect">
            <a:avLst/>
          </a:prstGeom>
          <a:solidFill>
            <a:srgbClr val="CCECFF"/>
          </a:solidFill>
        </p:spPr>
        <p:txBody>
          <a:bodyPr wrap="square" rtlCol="0">
            <a:spAutoFit/>
          </a:bodyPr>
          <a:lstStyle/>
          <a:p>
            <a:pPr lvl="0" algn="ctr">
              <a:defRPr/>
            </a:pPr>
            <a:r>
              <a:rPr kumimoji="1" lang="ja-JP" altLang="en-US" sz="2400" dirty="0">
                <a:latin typeface="Meiryo UI" panose="020B0604030504040204" pitchFamily="50" charset="-128"/>
                <a:ea typeface="Meiryo UI" panose="020B0604030504040204" pitchFamily="50" charset="-128"/>
              </a:rPr>
              <a:t>再生可能エネルギー</a:t>
            </a:r>
          </a:p>
        </p:txBody>
      </p:sp>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112" y="3490523"/>
            <a:ext cx="860439" cy="898260"/>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9102" y="2588954"/>
            <a:ext cx="994681" cy="994681"/>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5146" y="2959125"/>
            <a:ext cx="1252607" cy="761585"/>
          </a:xfrm>
          <a:prstGeom prst="rect">
            <a:avLst/>
          </a:prstGeom>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9170" y="3684466"/>
            <a:ext cx="662898" cy="605363"/>
          </a:xfrm>
          <a:prstGeom prst="rect">
            <a:avLst/>
          </a:prstGeom>
        </p:spPr>
      </p:pic>
      <p:sp>
        <p:nvSpPr>
          <p:cNvPr id="19" name="テキスト ボックス 18">
            <a:extLst>
              <a:ext uri="{FF2B5EF4-FFF2-40B4-BE49-F238E27FC236}">
                <a16:creationId xmlns:a16="http://schemas.microsoft.com/office/drawing/2014/main" id="{BE5D3F99-17E6-4D82-AD1B-C56A0FAC7100}"/>
              </a:ext>
            </a:extLst>
          </p:cNvPr>
          <p:cNvSpPr txBox="1"/>
          <p:nvPr/>
        </p:nvSpPr>
        <p:spPr>
          <a:xfrm>
            <a:off x="841148" y="4691377"/>
            <a:ext cx="3355216" cy="923330"/>
          </a:xfrm>
          <a:prstGeom prst="rect">
            <a:avLst/>
          </a:prstGeom>
          <a:solidFill>
            <a:srgbClr val="CCECFF"/>
          </a:solidFill>
        </p:spPr>
        <p:txBody>
          <a:bodyPr wrap="square" rtlCol="0">
            <a:spAutoFit/>
          </a:bodyPr>
          <a:lstStyle/>
          <a:p>
            <a:pPr lvl="0" algn="ctr">
              <a:defRPr/>
            </a:pPr>
            <a:r>
              <a:rPr kumimoji="1" lang="ja-JP" altLang="en-US" dirty="0">
                <a:latin typeface="Meiryo UI" panose="020B0604030504040204" pitchFamily="50" charset="-128"/>
                <a:ea typeface="Meiryo UI" panose="020B0604030504040204" pitchFamily="50" charset="-128"/>
              </a:rPr>
              <a:t>太陽、風、水、成長する木などから何度でも利用することができて、</a:t>
            </a:r>
            <a:endParaRPr kumimoji="1" lang="en-US" altLang="ja-JP" dirty="0">
              <a:latin typeface="Meiryo UI" panose="020B0604030504040204" pitchFamily="50" charset="-128"/>
              <a:ea typeface="Meiryo UI" panose="020B0604030504040204" pitchFamily="50" charset="-128"/>
            </a:endParaRPr>
          </a:p>
          <a:p>
            <a:pPr lvl="0" algn="ctr">
              <a:defRPr/>
            </a:pPr>
            <a:r>
              <a:rPr kumimoji="1" lang="ja-JP" altLang="en-US" dirty="0">
                <a:latin typeface="Meiryo UI" panose="020B0604030504040204" pitchFamily="50" charset="-128"/>
                <a:ea typeface="Meiryo UI" panose="020B0604030504040204" pitchFamily="50" charset="-128"/>
              </a:rPr>
              <a:t>二酸化炭素を増やさない。</a:t>
            </a: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856175" y="5760259"/>
            <a:ext cx="3355216" cy="369332"/>
          </a:xfrm>
          <a:prstGeom prst="rect">
            <a:avLst/>
          </a:prstGeom>
          <a:solidFill>
            <a:srgbClr val="CCECFF"/>
          </a:solidFill>
        </p:spPr>
        <p:txBody>
          <a:bodyPr wrap="square" rtlCol="0">
            <a:spAutoFit/>
          </a:bodyPr>
          <a:lstStyle/>
          <a:p>
            <a:pPr lvl="0" algn="ctr">
              <a:defRPr/>
            </a:pPr>
            <a:r>
              <a:rPr kumimoji="1" lang="ja-JP" altLang="en-US" dirty="0">
                <a:latin typeface="Meiryo UI" panose="020B0604030504040204" pitchFamily="50" charset="-128"/>
                <a:ea typeface="Meiryo UI" panose="020B0604030504040204" pitchFamily="50" charset="-128"/>
              </a:rPr>
              <a:t>あらゆる地域で使うことができる。</a:t>
            </a: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5203066" y="4691377"/>
            <a:ext cx="3103809" cy="923330"/>
          </a:xfrm>
          <a:prstGeom prst="rect">
            <a:avLst/>
          </a:prstGeom>
          <a:solidFill>
            <a:srgbClr val="FF9999"/>
          </a:solidFill>
        </p:spPr>
        <p:txBody>
          <a:bodyPr wrap="square" rtlCol="0">
            <a:spAutoFit/>
          </a:bodyPr>
          <a:lstStyle/>
          <a:p>
            <a:pPr lvl="0" algn="ctr">
              <a:defRPr/>
            </a:pPr>
            <a:r>
              <a:rPr kumimoji="1" lang="ja-JP" altLang="en-US" dirty="0">
                <a:latin typeface="Meiryo UI" panose="020B0604030504040204" pitchFamily="50" charset="-128"/>
                <a:ea typeface="Meiryo UI" panose="020B0604030504040204" pitchFamily="50" charset="-128"/>
              </a:rPr>
              <a:t>石炭や石油などは、</a:t>
            </a:r>
            <a:endParaRPr kumimoji="1" lang="en-US" altLang="ja-JP" dirty="0">
              <a:latin typeface="Meiryo UI" panose="020B0604030504040204" pitchFamily="50" charset="-128"/>
              <a:ea typeface="Meiryo UI" panose="020B0604030504040204" pitchFamily="50" charset="-128"/>
            </a:endParaRPr>
          </a:p>
          <a:p>
            <a:pPr lvl="0" algn="ctr">
              <a:defRPr/>
            </a:pPr>
            <a:r>
              <a:rPr kumimoji="1" lang="ja-JP" altLang="en-US" dirty="0">
                <a:latin typeface="Meiryo UI" panose="020B0604030504040204" pitchFamily="50" charset="-128"/>
                <a:ea typeface="Meiryo UI" panose="020B0604030504040204" pitchFamily="50" charset="-128"/>
              </a:rPr>
              <a:t>燃やすと二酸化炭素が出て、</a:t>
            </a:r>
            <a:endParaRPr kumimoji="1" lang="en-US" altLang="ja-JP" dirty="0">
              <a:latin typeface="Meiryo UI" panose="020B0604030504040204" pitchFamily="50" charset="-128"/>
              <a:ea typeface="Meiryo UI" panose="020B0604030504040204" pitchFamily="50" charset="-128"/>
            </a:endParaRPr>
          </a:p>
          <a:p>
            <a:pPr lvl="0" algn="ctr">
              <a:defRPr/>
            </a:pPr>
            <a:r>
              <a:rPr kumimoji="1" lang="ja-JP" altLang="en-US" dirty="0">
                <a:latin typeface="Meiryo UI" panose="020B0604030504040204" pitchFamily="50" charset="-128"/>
                <a:ea typeface="Meiryo UI" panose="020B0604030504040204" pitchFamily="50" charset="-128"/>
              </a:rPr>
              <a:t>一度しか利用できない。</a:t>
            </a:r>
            <a:endParaRPr kumimoji="1" lang="en-US" altLang="ja-JP"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5203065" y="5760259"/>
            <a:ext cx="3103809" cy="369332"/>
          </a:xfrm>
          <a:prstGeom prst="rect">
            <a:avLst/>
          </a:prstGeom>
          <a:solidFill>
            <a:srgbClr val="FF9999"/>
          </a:solidFill>
        </p:spPr>
        <p:txBody>
          <a:bodyPr wrap="square" rtlCol="0">
            <a:spAutoFit/>
          </a:bodyPr>
          <a:lstStyle/>
          <a:p>
            <a:pPr lvl="0" algn="ctr">
              <a:defRPr/>
            </a:pPr>
            <a:r>
              <a:rPr kumimoji="1" lang="ja-JP" altLang="en-US" dirty="0">
                <a:latin typeface="Meiryo UI" panose="020B0604030504040204" pitchFamily="50" charset="-128"/>
                <a:ea typeface="Meiryo UI" panose="020B0604030504040204" pitchFamily="50" charset="-128"/>
              </a:rPr>
              <a:t>ごく一部の地域でしか採れない。</a:t>
            </a:r>
          </a:p>
        </p:txBody>
      </p:sp>
      <p:sp>
        <p:nvSpPr>
          <p:cNvPr id="24" name="テキスト ボックス 23">
            <a:extLst>
              <a:ext uri="{FF2B5EF4-FFF2-40B4-BE49-F238E27FC236}">
                <a16:creationId xmlns:a16="http://schemas.microsoft.com/office/drawing/2014/main" id="{BE5D3F99-17E6-4D82-AD1B-C56A0FAC7100}"/>
              </a:ext>
            </a:extLst>
          </p:cNvPr>
          <p:cNvSpPr txBox="1"/>
          <p:nvPr/>
        </p:nvSpPr>
        <p:spPr>
          <a:xfrm>
            <a:off x="1217639" y="1862181"/>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6021572" y="1865441"/>
            <a:ext cx="1491582"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かせきねんりょう</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再生可能エネルギーと化石燃料</a:t>
            </a: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2299747" y="355363"/>
            <a:ext cx="148570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6560851" y="355363"/>
            <a:ext cx="148570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かせきねんりょう</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875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3E7CDCC-10DE-48FA-96FC-76C36F0AAEBA}"/>
              </a:ext>
            </a:extLst>
          </p:cNvPr>
          <p:cNvSpPr/>
          <p:nvPr/>
        </p:nvSpPr>
        <p:spPr>
          <a:xfrm>
            <a:off x="2487737" y="2249094"/>
            <a:ext cx="4046918" cy="646331"/>
          </a:xfrm>
          <a:prstGeom prst="rect">
            <a:avLst/>
          </a:prstGeom>
        </p:spPr>
        <p:txBody>
          <a:bodyPr wrap="square">
            <a:spAutoFit/>
          </a:bodyPr>
          <a:lstStyle/>
          <a:p>
            <a:r>
              <a:rPr kumimoji="1" lang="ja-JP" altLang="en-US" sz="3600" dirty="0">
                <a:latin typeface="Meiryo UI" panose="020B0604030504040204" pitchFamily="50" charset="-128"/>
                <a:ea typeface="Meiryo UI" panose="020B0604030504040204" pitchFamily="50" charset="-128"/>
              </a:rPr>
              <a:t>家で活躍する再エネ</a:t>
            </a:r>
            <a:endParaRPr kumimoji="1" lang="en-US" altLang="ja-JP" sz="36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F7295FDA-BB37-45F0-BC2E-30A27D264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778" y="4188577"/>
            <a:ext cx="2722644" cy="1959677"/>
          </a:xfrm>
          <a:prstGeom prst="rect">
            <a:avLst/>
          </a:prstGeom>
        </p:spPr>
      </p:pic>
      <p:pic>
        <p:nvPicPr>
          <p:cNvPr id="8" name="図 7">
            <a:extLst>
              <a:ext uri="{FF2B5EF4-FFF2-40B4-BE49-F238E27FC236}">
                <a16:creationId xmlns:a16="http://schemas.microsoft.com/office/drawing/2014/main" id="{EBA495C2-F930-4EBE-BB88-DE730A11B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870" y="4188577"/>
            <a:ext cx="2722644" cy="1959677"/>
          </a:xfrm>
          <a:prstGeom prst="rect">
            <a:avLst/>
          </a:prstGeom>
        </p:spPr>
      </p:pic>
      <p:pic>
        <p:nvPicPr>
          <p:cNvPr id="10" name="図 9">
            <a:extLst>
              <a:ext uri="{FF2B5EF4-FFF2-40B4-BE49-F238E27FC236}">
                <a16:creationId xmlns:a16="http://schemas.microsoft.com/office/drawing/2014/main" id="{0E9BE7EF-290C-404F-9B55-DD7DFA059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5686" y="4134299"/>
            <a:ext cx="2722644" cy="2013956"/>
          </a:xfrm>
          <a:prstGeom prst="rect">
            <a:avLst/>
          </a:prstGeom>
        </p:spPr>
      </p:pic>
      <p:sp>
        <p:nvSpPr>
          <p:cNvPr id="11" name="テキスト ボックス 10">
            <a:extLst>
              <a:ext uri="{FF2B5EF4-FFF2-40B4-BE49-F238E27FC236}">
                <a16:creationId xmlns:a16="http://schemas.microsoft.com/office/drawing/2014/main" id="{FEED57D9-C29A-446D-B3E3-5AD6005939F9}"/>
              </a:ext>
            </a:extLst>
          </p:cNvPr>
          <p:cNvSpPr txBox="1"/>
          <p:nvPr/>
        </p:nvSpPr>
        <p:spPr>
          <a:xfrm>
            <a:off x="3480599" y="3453697"/>
            <a:ext cx="2015376" cy="46166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太陽光発電</a:t>
            </a:r>
          </a:p>
        </p:txBody>
      </p:sp>
      <p:sp>
        <p:nvSpPr>
          <p:cNvPr id="13" name="テキスト ボックス 12">
            <a:extLst>
              <a:ext uri="{FF2B5EF4-FFF2-40B4-BE49-F238E27FC236}">
                <a16:creationId xmlns:a16="http://schemas.microsoft.com/office/drawing/2014/main" id="{808E0D78-8484-480D-801E-A4C35165394C}"/>
              </a:ext>
            </a:extLst>
          </p:cNvPr>
          <p:cNvSpPr txBox="1"/>
          <p:nvPr/>
        </p:nvSpPr>
        <p:spPr>
          <a:xfrm>
            <a:off x="699260" y="3453697"/>
            <a:ext cx="2015376" cy="46166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太陽熱利用</a:t>
            </a:r>
          </a:p>
        </p:txBody>
      </p:sp>
      <p:sp>
        <p:nvSpPr>
          <p:cNvPr id="15" name="テキスト ボックス 14">
            <a:extLst>
              <a:ext uri="{FF2B5EF4-FFF2-40B4-BE49-F238E27FC236}">
                <a16:creationId xmlns:a16="http://schemas.microsoft.com/office/drawing/2014/main" id="{1F03B181-FECA-46B2-8788-61E211C45406}"/>
              </a:ext>
            </a:extLst>
          </p:cNvPr>
          <p:cNvSpPr txBox="1"/>
          <p:nvPr/>
        </p:nvSpPr>
        <p:spPr>
          <a:xfrm>
            <a:off x="6261938" y="3453697"/>
            <a:ext cx="2626392" cy="46166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薪・ペレットストーブ</a:t>
            </a:r>
          </a:p>
        </p:txBody>
      </p:sp>
      <p:sp>
        <p:nvSpPr>
          <p:cNvPr id="14" name="テキスト ボックス 13">
            <a:extLst>
              <a:ext uri="{FF2B5EF4-FFF2-40B4-BE49-F238E27FC236}">
                <a16:creationId xmlns:a16="http://schemas.microsoft.com/office/drawing/2014/main" id="{BE5D3F99-17E6-4D82-AD1B-C56A0FAC7100}"/>
              </a:ext>
            </a:extLst>
          </p:cNvPr>
          <p:cNvSpPr txBox="1"/>
          <p:nvPr/>
        </p:nvSpPr>
        <p:spPr>
          <a:xfrm>
            <a:off x="2190613" y="2104425"/>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いえ</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3287414" y="2104424"/>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かつやく</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E5D3F99-17E6-4D82-AD1B-C56A0FAC7100}"/>
              </a:ext>
            </a:extLst>
          </p:cNvPr>
          <p:cNvSpPr txBox="1"/>
          <p:nvPr/>
        </p:nvSpPr>
        <p:spPr>
          <a:xfrm>
            <a:off x="4711684" y="2104424"/>
            <a:ext cx="1174075"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さい</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922099" y="3272861"/>
            <a:ext cx="144090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a:t>
            </a:r>
            <a:r>
              <a:rPr kumimoji="1" lang="ja-JP" altLang="en-US" sz="1400" dirty="0" err="1">
                <a:latin typeface="Meiryo UI" panose="020B0604030504040204" pitchFamily="50" charset="-128"/>
                <a:ea typeface="Meiryo UI" panose="020B0604030504040204" pitchFamily="50" charset="-128"/>
              </a:rPr>
              <a:t>ね</a:t>
            </a:r>
            <a:r>
              <a:rPr kumimoji="1" lang="ja-JP" altLang="en-US" sz="1400" dirty="0">
                <a:latin typeface="Meiryo UI" panose="020B0604030504040204" pitchFamily="50" charset="-128"/>
                <a:ea typeface="Meiryo UI" panose="020B0604030504040204" pitchFamily="50" charset="-128"/>
              </a:rPr>
              <a:t>つりよう</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3485837" y="3278028"/>
            <a:ext cx="1971501"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たいようこうはつでん</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5986254" y="3299155"/>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まき</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lstStyle/>
          <a:p>
            <a:r>
              <a:rPr kumimoji="1" lang="ja-JP" altLang="en-US" dirty="0"/>
              <a:t>家で使われている再生可能エネルギー</a:t>
            </a: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4988083" y="355363"/>
            <a:ext cx="148570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さいせいかのう</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1623092" y="355363"/>
            <a:ext cx="599478"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いえ</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2452148" y="361459"/>
            <a:ext cx="599478"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つか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103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5439EF64-504C-43E2-BFA2-CBB9059E6538}"/>
              </a:ext>
            </a:extLst>
          </p:cNvPr>
          <p:cNvSpPr txBox="1">
            <a:spLocks noChangeArrowheads="1"/>
          </p:cNvSpPr>
          <p:nvPr/>
        </p:nvSpPr>
        <p:spPr bwMode="auto">
          <a:xfrm>
            <a:off x="850393" y="3394700"/>
            <a:ext cx="3500226" cy="584775"/>
          </a:xfrm>
          <a:prstGeom prst="rect">
            <a:avLst/>
          </a:prstGeom>
          <a:noFill/>
          <a:ln w="9525">
            <a:noFill/>
            <a:miter lim="800000"/>
            <a:headEnd/>
            <a:tailEnd/>
          </a:ln>
        </p:spPr>
        <p:txBody>
          <a:bodyPr wrap="square">
            <a:spAutoFit/>
          </a:bodyPr>
          <a:lstStyle/>
          <a:p>
            <a:r>
              <a:rPr kumimoji="1" lang="ja-JP" altLang="en-US" sz="3200" dirty="0">
                <a:solidFill>
                  <a:srgbClr val="C00000"/>
                </a:solidFill>
                <a:latin typeface="Meiryo UI" panose="020B0604030504040204" pitchFamily="50" charset="-128"/>
                <a:ea typeface="Meiryo UI" panose="020B0604030504040204" pitchFamily="50" charset="-128"/>
              </a:rPr>
              <a:t>■</a:t>
            </a:r>
            <a:r>
              <a:rPr kumimoji="1" lang="en-US" altLang="ja-JP" sz="3200" dirty="0">
                <a:latin typeface="Meiryo UI" panose="020B0604030504040204" pitchFamily="50" charset="-128"/>
                <a:ea typeface="Meiryo UI" panose="020B0604030504040204" pitchFamily="50" charset="-128"/>
              </a:rPr>
              <a:t>1</a:t>
            </a:r>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30</a:t>
            </a:r>
            <a:r>
              <a:rPr kumimoji="1" lang="ja-JP" altLang="en-US" sz="3200" dirty="0">
                <a:latin typeface="Meiryo UI" panose="020B0604030504040204" pitchFamily="50" charset="-128"/>
                <a:ea typeface="Meiryo UI" panose="020B0604030504040204" pitchFamily="50" charset="-128"/>
              </a:rPr>
              <a:t>％ぐらい</a:t>
            </a:r>
            <a:endParaRPr kumimoji="1" lang="en-US" altLang="ja-JP" sz="3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C8F9123-8876-4C88-A63B-8364BBC52263}"/>
              </a:ext>
            </a:extLst>
          </p:cNvPr>
          <p:cNvSpPr txBox="1">
            <a:spLocks noChangeArrowheads="1"/>
          </p:cNvSpPr>
          <p:nvPr/>
        </p:nvSpPr>
        <p:spPr bwMode="auto">
          <a:xfrm>
            <a:off x="850392" y="4609127"/>
            <a:ext cx="3317346" cy="584775"/>
          </a:xfrm>
          <a:prstGeom prst="rect">
            <a:avLst/>
          </a:prstGeom>
          <a:noFill/>
          <a:ln w="9525">
            <a:noFill/>
            <a:miter lim="800000"/>
            <a:headEnd/>
            <a:tailEnd/>
          </a:ln>
        </p:spPr>
        <p:txBody>
          <a:bodyPr wrap="square">
            <a:spAutoFit/>
          </a:bodyPr>
          <a:lstStyle/>
          <a:p>
            <a:r>
              <a:rPr kumimoji="1" lang="ja-JP" altLang="en-US" sz="32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2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60</a:t>
            </a:r>
            <a:r>
              <a:rPr kumimoji="1" lang="ja-JP" altLang="en-US" sz="3200" dirty="0">
                <a:latin typeface="Meiryo UI" panose="020B0604030504040204" pitchFamily="50" charset="-128"/>
                <a:ea typeface="Meiryo UI" panose="020B0604030504040204" pitchFamily="50" charset="-128"/>
              </a:rPr>
              <a:t>％ぐらい</a:t>
            </a:r>
            <a:endParaRPr kumimoji="1" lang="en-US" altLang="ja-JP" sz="32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C8F9123-8876-4C88-A63B-8364BBC52263}"/>
              </a:ext>
            </a:extLst>
          </p:cNvPr>
          <p:cNvSpPr txBox="1">
            <a:spLocks noChangeArrowheads="1"/>
          </p:cNvSpPr>
          <p:nvPr/>
        </p:nvSpPr>
        <p:spPr bwMode="auto">
          <a:xfrm>
            <a:off x="850392" y="5745579"/>
            <a:ext cx="3500227" cy="584775"/>
          </a:xfrm>
          <a:prstGeom prst="rect">
            <a:avLst/>
          </a:prstGeom>
          <a:noFill/>
          <a:ln w="9525">
            <a:noFill/>
            <a:miter lim="800000"/>
            <a:headEnd/>
            <a:tailEnd/>
          </a:ln>
        </p:spPr>
        <p:txBody>
          <a:bodyPr wrap="square">
            <a:spAutoFit/>
          </a:bodyPr>
          <a:lstStyle/>
          <a:p>
            <a:r>
              <a:rPr lang="ja-JP" altLang="en-US" sz="32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200" dirty="0">
                <a:latin typeface="Meiryo UI" panose="020B0604030504040204" pitchFamily="50" charset="-128"/>
                <a:ea typeface="Meiryo UI" panose="020B0604030504040204" pitchFamily="50" charset="-128"/>
              </a:rPr>
              <a:t>3</a:t>
            </a:r>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100</a:t>
            </a:r>
            <a:r>
              <a:rPr kumimoji="1" lang="ja-JP" altLang="en-US" sz="3200" dirty="0">
                <a:latin typeface="Meiryo UI" panose="020B0604030504040204" pitchFamily="50" charset="-128"/>
                <a:ea typeface="Meiryo UI" panose="020B0604030504040204" pitchFamily="50" charset="-128"/>
              </a:rPr>
              <a:t>％以上</a:t>
            </a:r>
            <a:endParaRPr kumimoji="1" lang="en-US" altLang="ja-JP" sz="3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804" y="3539339"/>
            <a:ext cx="605880" cy="31041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9537" y="4570489"/>
            <a:ext cx="1060376" cy="543261"/>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895" y="5616831"/>
            <a:ext cx="1603421" cy="821479"/>
          </a:xfrm>
          <a:prstGeom prst="rect">
            <a:avLst/>
          </a:prstGeom>
        </p:spPr>
      </p:pic>
      <p:sp>
        <p:nvSpPr>
          <p:cNvPr id="4" name="テキスト ボックス 3"/>
          <p:cNvSpPr txBox="1"/>
          <p:nvPr/>
        </p:nvSpPr>
        <p:spPr>
          <a:xfrm>
            <a:off x="5365619" y="3375511"/>
            <a:ext cx="847606" cy="646331"/>
          </a:xfrm>
          <a:prstGeom prst="rect">
            <a:avLst/>
          </a:prstGeom>
          <a:noFill/>
        </p:spPr>
        <p:txBody>
          <a:bodyPr wrap="square" rtlCol="0">
            <a:spAutoFit/>
          </a:bodyPr>
          <a:lstStyle/>
          <a:p>
            <a:pPr algn="ctr"/>
            <a:r>
              <a:rPr kumimoji="1" lang="ja-JP" altLang="en-US" sz="3600" b="1" dirty="0">
                <a:solidFill>
                  <a:srgbClr val="FF0000"/>
                </a:solidFill>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5590446" y="5546661"/>
            <a:ext cx="693996" cy="646331"/>
          </a:xfrm>
          <a:prstGeom prst="rect">
            <a:avLst/>
          </a:prstGeom>
          <a:noFill/>
        </p:spPr>
        <p:txBody>
          <a:bodyPr wrap="square" rtlCol="0">
            <a:spAutoFit/>
          </a:bodyPr>
          <a:lstStyle/>
          <a:p>
            <a:pPr algn="ctr"/>
            <a:r>
              <a:rPr kumimoji="1" lang="ja-JP" altLang="en-US" sz="3600" b="1" dirty="0">
                <a:solidFill>
                  <a:srgbClr val="FF0000"/>
                </a:solidFill>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5543723" y="5839580"/>
            <a:ext cx="693996" cy="646331"/>
          </a:xfrm>
          <a:prstGeom prst="rect">
            <a:avLst/>
          </a:prstGeom>
          <a:noFill/>
        </p:spPr>
        <p:txBody>
          <a:bodyPr wrap="square" rtlCol="0">
            <a:spAutoFit/>
          </a:bodyPr>
          <a:lstStyle/>
          <a:p>
            <a:pPr algn="ctr"/>
            <a:r>
              <a:rPr kumimoji="1" lang="ja-JP" altLang="en-US" sz="3600" b="1" dirty="0">
                <a:solidFill>
                  <a:srgbClr val="FF0000"/>
                </a:solidFill>
                <a:latin typeface="Meiryo UI" panose="020B0604030504040204" pitchFamily="50" charset="-128"/>
                <a:ea typeface="Meiryo UI" panose="020B0604030504040204" pitchFamily="50" charset="-128"/>
              </a:rPr>
              <a:t>＝</a:t>
            </a:r>
          </a:p>
        </p:txBody>
      </p:sp>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4443" y="3394700"/>
            <a:ext cx="2128037" cy="774423"/>
          </a:xfrm>
          <a:prstGeom prst="rect">
            <a:avLst/>
          </a:prstGeom>
        </p:spPr>
      </p:pic>
      <p:pic>
        <p:nvPicPr>
          <p:cNvPr id="22" name="図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4442" y="4561001"/>
            <a:ext cx="2128037" cy="774423"/>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4442" y="5722541"/>
            <a:ext cx="2128037" cy="774423"/>
          </a:xfrm>
          <a:prstGeom prst="rect">
            <a:avLst/>
          </a:prstGeom>
        </p:spPr>
      </p:pic>
      <p:sp>
        <p:nvSpPr>
          <p:cNvPr id="24" name="テキスト ボックス 23">
            <a:extLst>
              <a:ext uri="{FF2B5EF4-FFF2-40B4-BE49-F238E27FC236}">
                <a16:creationId xmlns:a16="http://schemas.microsoft.com/office/drawing/2014/main" id="{F8158460-E819-4667-B5D9-BE1F6C091A00}"/>
              </a:ext>
            </a:extLst>
          </p:cNvPr>
          <p:cNvSpPr txBox="1"/>
          <p:nvPr/>
        </p:nvSpPr>
        <p:spPr>
          <a:xfrm>
            <a:off x="5365619" y="4547571"/>
            <a:ext cx="847606" cy="646331"/>
          </a:xfrm>
          <a:prstGeom prst="rect">
            <a:avLst/>
          </a:prstGeom>
          <a:noFill/>
        </p:spPr>
        <p:txBody>
          <a:bodyPr wrap="square" rtlCol="0">
            <a:spAutoFit/>
          </a:bodyPr>
          <a:lstStyle/>
          <a:p>
            <a:pPr algn="ctr"/>
            <a:r>
              <a:rPr kumimoji="1" lang="ja-JP" altLang="en-US" sz="3600" b="1" dirty="0">
                <a:solidFill>
                  <a:srgbClr val="FF0000"/>
                </a:solidFill>
                <a:latin typeface="Meiryo UI" panose="020B0604030504040204" pitchFamily="50" charset="-128"/>
                <a:ea typeface="Meiryo UI" panose="020B0604030504040204" pitchFamily="50" charset="-128"/>
              </a:rPr>
              <a:t>＜</a:t>
            </a:r>
          </a:p>
        </p:txBody>
      </p:sp>
      <p:sp>
        <p:nvSpPr>
          <p:cNvPr id="25" name="テキスト ボックス 6"/>
          <p:cNvSpPr txBox="1">
            <a:spLocks noChangeArrowheads="1"/>
          </p:cNvSpPr>
          <p:nvPr/>
        </p:nvSpPr>
        <p:spPr bwMode="auto">
          <a:xfrm>
            <a:off x="1098276" y="1896311"/>
            <a:ext cx="8346815" cy="1384995"/>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家の太陽光発電システムで作れる電力の量は、</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普通の家庭が１年間に使う電力量のどれぐらい？</a:t>
            </a:r>
            <a:endParaRPr kumimoji="1" lang="en-US" altLang="ja-JP" sz="28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772271" y="1860300"/>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いえ</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1933033" y="1844240"/>
            <a:ext cx="173391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たいようこうはつでん</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4589589" y="1853622"/>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つく</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5723157" y="1847851"/>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a:t>
            </a:r>
            <a:r>
              <a:rPr kumimoji="1" lang="ja-JP" altLang="en-US" sz="1400" dirty="0" err="1">
                <a:latin typeface="Meiryo UI" panose="020B0604030504040204" pitchFamily="50" charset="-128"/>
                <a:ea typeface="Meiryo UI" panose="020B0604030504040204" pitchFamily="50" charset="-128"/>
              </a:rPr>
              <a:t>りょく</a:t>
            </a:r>
            <a:endParaRPr kumimoji="1"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6566467" y="1847420"/>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968166" y="2502831"/>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ふつう</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000588" y="2502831"/>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かてい</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3298857" y="2501209"/>
            <a:ext cx="1174075"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ねん</a:t>
            </a:r>
            <a:r>
              <a:rPr kumimoji="1" lang="ja-JP" altLang="en-US" sz="1400" dirty="0">
                <a:latin typeface="Meiryo UI" panose="020B0604030504040204" pitchFamily="50" charset="-128"/>
                <a:ea typeface="Meiryo UI" panose="020B0604030504040204" pitchFamily="50" charset="-128"/>
              </a:rPr>
              <a:t>かん</a:t>
            </a:r>
            <a:endParaRPr kumimoji="1" lang="en-US" altLang="ja-JP" sz="14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E5D3F99-17E6-4D82-AD1B-C56A0FAC7100}"/>
              </a:ext>
            </a:extLst>
          </p:cNvPr>
          <p:cNvSpPr txBox="1"/>
          <p:nvPr/>
        </p:nvSpPr>
        <p:spPr>
          <a:xfrm>
            <a:off x="4135577" y="2510591"/>
            <a:ext cx="1174075" cy="307777"/>
          </a:xfrm>
          <a:prstGeom prst="rect">
            <a:avLst/>
          </a:prstGeom>
          <a:noFill/>
        </p:spPr>
        <p:txBody>
          <a:bodyPr wrap="square" rtlCol="0">
            <a:spAutoFit/>
          </a:bodyPr>
          <a:lstStyle/>
          <a:p>
            <a:pPr lvl="0" algn="ctr">
              <a:defRPr/>
            </a:pPr>
            <a:r>
              <a:rPr kumimoji="1" lang="ja-JP" altLang="en-US" sz="1400">
                <a:latin typeface="Meiryo UI" panose="020B0604030504040204" pitchFamily="50" charset="-128"/>
                <a:ea typeface="Meiryo UI" panose="020B0604030504040204" pitchFamily="50" charset="-128"/>
              </a:rPr>
              <a:t>つか</a:t>
            </a:r>
            <a:endParaRPr kumimoji="1" lang="en-US" altLang="ja-JP" sz="14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D3F99-17E6-4D82-AD1B-C56A0FAC7100}"/>
              </a:ext>
            </a:extLst>
          </p:cNvPr>
          <p:cNvSpPr txBox="1"/>
          <p:nvPr/>
        </p:nvSpPr>
        <p:spPr>
          <a:xfrm>
            <a:off x="5038904" y="2506348"/>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a:t>
            </a:r>
            <a:r>
              <a:rPr kumimoji="1" lang="ja-JP" altLang="en-US" sz="1400" dirty="0" err="1">
                <a:latin typeface="Meiryo UI" panose="020B0604030504040204" pitchFamily="50" charset="-128"/>
                <a:ea typeface="Meiryo UI" panose="020B0604030504040204" pitchFamily="50" charset="-128"/>
              </a:rPr>
              <a:t>りょく</a:t>
            </a: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2787113" y="5604569"/>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いじょう</a:t>
            </a:r>
            <a:endParaRPr kumimoji="1" lang="en-US" altLang="ja-JP" sz="1400" dirty="0">
              <a:latin typeface="Meiryo UI" panose="020B0604030504040204" pitchFamily="50" charset="-128"/>
              <a:ea typeface="Meiryo UI" panose="020B0604030504040204" pitchFamily="50" charset="-128"/>
            </a:endParaRPr>
          </a:p>
        </p:txBody>
      </p:sp>
      <p:sp>
        <p:nvSpPr>
          <p:cNvPr id="6" name="タイトル 5"/>
          <p:cNvSpPr>
            <a:spLocks noGrp="1"/>
          </p:cNvSpPr>
          <p:nvPr>
            <p:ph type="ctrTitle"/>
          </p:nvPr>
        </p:nvSpPr>
        <p:spPr/>
        <p:txBody>
          <a:bodyPr>
            <a:normAutofit/>
          </a:bodyPr>
          <a:lstStyle/>
          <a:p>
            <a:r>
              <a:rPr kumimoji="1" lang="en-US" altLang="ja-JP" sz="3300" dirty="0"/>
              <a:t>【</a:t>
            </a:r>
            <a:r>
              <a:rPr kumimoji="1" lang="ja-JP" altLang="en-US" sz="3300" dirty="0"/>
              <a:t>クイズ</a:t>
            </a:r>
            <a:r>
              <a:rPr kumimoji="1" lang="en-US" altLang="ja-JP" sz="3300" dirty="0"/>
              <a:t>】</a:t>
            </a:r>
            <a:r>
              <a:rPr kumimoji="1" lang="ja-JP" altLang="en-US" sz="3300" dirty="0"/>
              <a:t>太陽光発電でつくれる電力の量</a:t>
            </a:r>
          </a:p>
        </p:txBody>
      </p:sp>
      <p:sp>
        <p:nvSpPr>
          <p:cNvPr id="37" name="テキスト ボックス 36">
            <a:extLst>
              <a:ext uri="{FF2B5EF4-FFF2-40B4-BE49-F238E27FC236}">
                <a16:creationId xmlns:a16="http://schemas.microsoft.com/office/drawing/2014/main" id="{BE5D3F99-17E6-4D82-AD1B-C56A0FAC7100}"/>
              </a:ext>
            </a:extLst>
          </p:cNvPr>
          <p:cNvSpPr txBox="1"/>
          <p:nvPr/>
        </p:nvSpPr>
        <p:spPr>
          <a:xfrm>
            <a:off x="3497919" y="359794"/>
            <a:ext cx="1723613"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たいようこうはつでん</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BE5D3F99-17E6-4D82-AD1B-C56A0FAC7100}"/>
              </a:ext>
            </a:extLst>
          </p:cNvPr>
          <p:cNvSpPr txBox="1"/>
          <p:nvPr/>
        </p:nvSpPr>
        <p:spPr>
          <a:xfrm>
            <a:off x="6731059" y="378752"/>
            <a:ext cx="121354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a:t>
            </a:r>
            <a:r>
              <a:rPr kumimoji="1" lang="ja-JP" altLang="en-US" sz="1400" dirty="0" err="1">
                <a:latin typeface="Meiryo UI" panose="020B0604030504040204" pitchFamily="50" charset="-128"/>
                <a:ea typeface="Meiryo UI" panose="020B0604030504040204" pitchFamily="50" charset="-128"/>
              </a:rPr>
              <a:t>りょく</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BE5D3F99-17E6-4D82-AD1B-C56A0FAC7100}"/>
              </a:ext>
            </a:extLst>
          </p:cNvPr>
          <p:cNvSpPr txBox="1"/>
          <p:nvPr/>
        </p:nvSpPr>
        <p:spPr>
          <a:xfrm>
            <a:off x="8008592" y="361181"/>
            <a:ext cx="599478"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037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BC8F9123-8876-4C88-A63B-8364BBC52263}"/>
              </a:ext>
            </a:extLst>
          </p:cNvPr>
          <p:cNvSpPr txBox="1">
            <a:spLocks noChangeArrowheads="1"/>
          </p:cNvSpPr>
          <p:nvPr/>
        </p:nvSpPr>
        <p:spPr bwMode="auto">
          <a:xfrm>
            <a:off x="850392" y="5745579"/>
            <a:ext cx="3500227" cy="584775"/>
          </a:xfrm>
          <a:prstGeom prst="rect">
            <a:avLst/>
          </a:prstGeom>
          <a:noFill/>
          <a:ln w="9525">
            <a:noFill/>
            <a:miter lim="800000"/>
            <a:headEnd/>
            <a:tailEnd/>
          </a:ln>
        </p:spPr>
        <p:txBody>
          <a:bodyPr wrap="square">
            <a:spAutoFit/>
          </a:bodyPr>
          <a:lstStyle/>
          <a:p>
            <a:r>
              <a:rPr lang="ja-JP" altLang="en-US" sz="32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200" dirty="0">
                <a:latin typeface="Meiryo UI" panose="020B0604030504040204" pitchFamily="50" charset="-128"/>
                <a:ea typeface="Meiryo UI" panose="020B0604030504040204" pitchFamily="50" charset="-128"/>
              </a:rPr>
              <a:t>3</a:t>
            </a:r>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100</a:t>
            </a:r>
            <a:r>
              <a:rPr kumimoji="1" lang="ja-JP" altLang="en-US" sz="3200" dirty="0">
                <a:latin typeface="Meiryo UI" panose="020B0604030504040204" pitchFamily="50" charset="-128"/>
                <a:ea typeface="Meiryo UI" panose="020B0604030504040204" pitchFamily="50" charset="-128"/>
              </a:rPr>
              <a:t>％以上</a:t>
            </a:r>
            <a:endParaRPr kumimoji="1" lang="en-US" altLang="ja-JP" sz="32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895" y="5616831"/>
            <a:ext cx="1603421" cy="821479"/>
          </a:xfrm>
          <a:prstGeom prst="rect">
            <a:avLst/>
          </a:prstGeom>
        </p:spPr>
      </p:pic>
      <p:sp>
        <p:nvSpPr>
          <p:cNvPr id="19" name="テキスト ボックス 18"/>
          <p:cNvSpPr txBox="1"/>
          <p:nvPr/>
        </p:nvSpPr>
        <p:spPr>
          <a:xfrm>
            <a:off x="5590446" y="5546661"/>
            <a:ext cx="693996" cy="646331"/>
          </a:xfrm>
          <a:prstGeom prst="rect">
            <a:avLst/>
          </a:prstGeom>
          <a:noFill/>
        </p:spPr>
        <p:txBody>
          <a:bodyPr wrap="square" rtlCol="0">
            <a:spAutoFit/>
          </a:bodyPr>
          <a:lstStyle/>
          <a:p>
            <a:pPr algn="ctr"/>
            <a:r>
              <a:rPr kumimoji="1" lang="ja-JP" altLang="en-US" sz="3600" b="1" dirty="0">
                <a:solidFill>
                  <a:srgbClr val="FF0000"/>
                </a:solidFill>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5543723" y="5839580"/>
            <a:ext cx="693996" cy="646331"/>
          </a:xfrm>
          <a:prstGeom prst="rect">
            <a:avLst/>
          </a:prstGeom>
          <a:noFill/>
        </p:spPr>
        <p:txBody>
          <a:bodyPr wrap="square" rtlCol="0">
            <a:spAutoFit/>
          </a:bodyPr>
          <a:lstStyle/>
          <a:p>
            <a:pPr algn="ctr"/>
            <a:r>
              <a:rPr kumimoji="1" lang="ja-JP" altLang="en-US" sz="3600" b="1" dirty="0">
                <a:solidFill>
                  <a:srgbClr val="FF0000"/>
                </a:solidFill>
                <a:latin typeface="Meiryo UI" panose="020B0604030504040204" pitchFamily="50" charset="-128"/>
                <a:ea typeface="Meiryo UI" panose="020B0604030504040204" pitchFamily="50" charset="-128"/>
              </a:rPr>
              <a:t>＝</a:t>
            </a:r>
          </a:p>
        </p:txBody>
      </p: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442" y="5722541"/>
            <a:ext cx="2128037" cy="774423"/>
          </a:xfrm>
          <a:prstGeom prst="rect">
            <a:avLst/>
          </a:prstGeom>
        </p:spPr>
      </p:pic>
      <p:sp>
        <p:nvSpPr>
          <p:cNvPr id="25" name="テキスト ボックス 6"/>
          <p:cNvSpPr txBox="1">
            <a:spLocks noChangeArrowheads="1"/>
          </p:cNvSpPr>
          <p:nvPr/>
        </p:nvSpPr>
        <p:spPr bwMode="auto">
          <a:xfrm>
            <a:off x="1098276" y="1896311"/>
            <a:ext cx="8346815" cy="1384995"/>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家の太陽光発電システムで作れる電力の量は、</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普通の家庭が１年間に使う電力量のどれぐらい？</a:t>
            </a:r>
            <a:endParaRPr kumimoji="1" lang="en-US" altLang="ja-JP" sz="28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772271" y="1860300"/>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いえ</a:t>
            </a:r>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1933033" y="1844240"/>
            <a:ext cx="173391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たいようこうはつでん</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E5D3F99-17E6-4D82-AD1B-C56A0FAC7100}"/>
              </a:ext>
            </a:extLst>
          </p:cNvPr>
          <p:cNvSpPr txBox="1"/>
          <p:nvPr/>
        </p:nvSpPr>
        <p:spPr>
          <a:xfrm>
            <a:off x="4589589" y="1853622"/>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つく</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E5D3F99-17E6-4D82-AD1B-C56A0FAC7100}"/>
              </a:ext>
            </a:extLst>
          </p:cNvPr>
          <p:cNvSpPr txBox="1"/>
          <p:nvPr/>
        </p:nvSpPr>
        <p:spPr>
          <a:xfrm>
            <a:off x="5723157" y="1847851"/>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a:t>
            </a:r>
            <a:r>
              <a:rPr kumimoji="1" lang="ja-JP" altLang="en-US" sz="1400" dirty="0" err="1">
                <a:latin typeface="Meiryo UI" panose="020B0604030504040204" pitchFamily="50" charset="-128"/>
                <a:ea typeface="Meiryo UI" panose="020B0604030504040204" pitchFamily="50" charset="-128"/>
              </a:rPr>
              <a:t>りょく</a:t>
            </a:r>
            <a:endParaRPr kumimoji="1"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E5D3F99-17E6-4D82-AD1B-C56A0FAC7100}"/>
              </a:ext>
            </a:extLst>
          </p:cNvPr>
          <p:cNvSpPr txBox="1"/>
          <p:nvPr/>
        </p:nvSpPr>
        <p:spPr>
          <a:xfrm>
            <a:off x="6566467" y="1847420"/>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BE5D3F99-17E6-4D82-AD1B-C56A0FAC7100}"/>
              </a:ext>
            </a:extLst>
          </p:cNvPr>
          <p:cNvSpPr txBox="1"/>
          <p:nvPr/>
        </p:nvSpPr>
        <p:spPr>
          <a:xfrm>
            <a:off x="968166" y="2502831"/>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ふつう</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E5D3F99-17E6-4D82-AD1B-C56A0FAC7100}"/>
              </a:ext>
            </a:extLst>
          </p:cNvPr>
          <p:cNvSpPr txBox="1"/>
          <p:nvPr/>
        </p:nvSpPr>
        <p:spPr>
          <a:xfrm>
            <a:off x="2000588" y="2502831"/>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かてい</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E5D3F99-17E6-4D82-AD1B-C56A0FAC7100}"/>
              </a:ext>
            </a:extLst>
          </p:cNvPr>
          <p:cNvSpPr txBox="1"/>
          <p:nvPr/>
        </p:nvSpPr>
        <p:spPr>
          <a:xfrm>
            <a:off x="3298857" y="2501209"/>
            <a:ext cx="1174075" cy="307777"/>
          </a:xfrm>
          <a:prstGeom prst="rect">
            <a:avLst/>
          </a:prstGeom>
          <a:noFill/>
        </p:spPr>
        <p:txBody>
          <a:bodyPr wrap="square" rtlCol="0">
            <a:spAutoFit/>
          </a:bodyPr>
          <a:lstStyle/>
          <a:p>
            <a:pPr lvl="0" algn="ctr">
              <a:defRPr/>
            </a:pPr>
            <a:r>
              <a:rPr kumimoji="1" lang="ja-JP" altLang="en-US" sz="1400" dirty="0" err="1">
                <a:latin typeface="Meiryo UI" panose="020B0604030504040204" pitchFamily="50" charset="-128"/>
                <a:ea typeface="Meiryo UI" panose="020B0604030504040204" pitchFamily="50" charset="-128"/>
              </a:rPr>
              <a:t>ねん</a:t>
            </a:r>
            <a:r>
              <a:rPr kumimoji="1" lang="ja-JP" altLang="en-US" sz="1400" dirty="0">
                <a:latin typeface="Meiryo UI" panose="020B0604030504040204" pitchFamily="50" charset="-128"/>
                <a:ea typeface="Meiryo UI" panose="020B0604030504040204" pitchFamily="50" charset="-128"/>
              </a:rPr>
              <a:t>かん</a:t>
            </a:r>
            <a:endParaRPr kumimoji="1" lang="en-US" altLang="ja-JP" sz="14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E5D3F99-17E6-4D82-AD1B-C56A0FAC7100}"/>
              </a:ext>
            </a:extLst>
          </p:cNvPr>
          <p:cNvSpPr txBox="1"/>
          <p:nvPr/>
        </p:nvSpPr>
        <p:spPr>
          <a:xfrm>
            <a:off x="4135577" y="2510591"/>
            <a:ext cx="1174075" cy="307777"/>
          </a:xfrm>
          <a:prstGeom prst="rect">
            <a:avLst/>
          </a:prstGeom>
          <a:noFill/>
        </p:spPr>
        <p:txBody>
          <a:bodyPr wrap="square" rtlCol="0">
            <a:spAutoFit/>
          </a:bodyPr>
          <a:lstStyle/>
          <a:p>
            <a:pPr lvl="0" algn="ctr">
              <a:defRPr/>
            </a:pPr>
            <a:r>
              <a:rPr kumimoji="1" lang="ja-JP" altLang="en-US" sz="1400">
                <a:latin typeface="Meiryo UI" panose="020B0604030504040204" pitchFamily="50" charset="-128"/>
                <a:ea typeface="Meiryo UI" panose="020B0604030504040204" pitchFamily="50" charset="-128"/>
              </a:rPr>
              <a:t>つか</a:t>
            </a:r>
            <a:endParaRPr kumimoji="1" lang="en-US" altLang="ja-JP" sz="14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E5D3F99-17E6-4D82-AD1B-C56A0FAC7100}"/>
              </a:ext>
            </a:extLst>
          </p:cNvPr>
          <p:cNvSpPr txBox="1"/>
          <p:nvPr/>
        </p:nvSpPr>
        <p:spPr>
          <a:xfrm>
            <a:off x="5038904" y="2506348"/>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a:t>
            </a:r>
            <a:r>
              <a:rPr kumimoji="1" lang="ja-JP" altLang="en-US" sz="1400" dirty="0" err="1">
                <a:latin typeface="Meiryo UI" panose="020B0604030504040204" pitchFamily="50" charset="-128"/>
                <a:ea typeface="Meiryo UI" panose="020B0604030504040204" pitchFamily="50" charset="-128"/>
              </a:rPr>
              <a:t>りょく</a:t>
            </a:r>
            <a:r>
              <a:rPr kumimoji="1"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E5D3F99-17E6-4D82-AD1B-C56A0FAC7100}"/>
              </a:ext>
            </a:extLst>
          </p:cNvPr>
          <p:cNvSpPr txBox="1"/>
          <p:nvPr/>
        </p:nvSpPr>
        <p:spPr>
          <a:xfrm>
            <a:off x="2787113" y="5604569"/>
            <a:ext cx="1174075"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いじょう</a:t>
            </a:r>
            <a:endParaRPr kumimoji="1" lang="en-US" altLang="ja-JP" sz="1400" dirty="0">
              <a:latin typeface="Meiryo UI" panose="020B0604030504040204" pitchFamily="50" charset="-128"/>
              <a:ea typeface="Meiryo UI" panose="020B0604030504040204" pitchFamily="50" charset="-128"/>
            </a:endParaRPr>
          </a:p>
        </p:txBody>
      </p:sp>
      <p:sp>
        <p:nvSpPr>
          <p:cNvPr id="6" name="タイトル 5"/>
          <p:cNvSpPr>
            <a:spLocks noGrp="1"/>
          </p:cNvSpPr>
          <p:nvPr>
            <p:ph type="ctrTitle"/>
          </p:nvPr>
        </p:nvSpPr>
        <p:spPr/>
        <p:txBody>
          <a:bodyPr>
            <a:normAutofit/>
          </a:bodyPr>
          <a:lstStyle/>
          <a:p>
            <a:r>
              <a:rPr kumimoji="1" lang="en-US" altLang="ja-JP" sz="3300" dirty="0"/>
              <a:t>【</a:t>
            </a:r>
            <a:r>
              <a:rPr lang="ja-JP" altLang="en-US" sz="3300" dirty="0"/>
              <a:t>こたえ</a:t>
            </a:r>
            <a:r>
              <a:rPr kumimoji="1" lang="en-US" altLang="ja-JP" sz="3300" dirty="0"/>
              <a:t>】</a:t>
            </a:r>
            <a:r>
              <a:rPr kumimoji="1" lang="ja-JP" altLang="en-US" sz="3300" dirty="0"/>
              <a:t>太陽光発電でつくれる電力の量</a:t>
            </a:r>
          </a:p>
        </p:txBody>
      </p:sp>
      <p:sp>
        <p:nvSpPr>
          <p:cNvPr id="37" name="テキスト ボックス 36">
            <a:extLst>
              <a:ext uri="{FF2B5EF4-FFF2-40B4-BE49-F238E27FC236}">
                <a16:creationId xmlns:a16="http://schemas.microsoft.com/office/drawing/2014/main" id="{BE5D3F99-17E6-4D82-AD1B-C56A0FAC7100}"/>
              </a:ext>
            </a:extLst>
          </p:cNvPr>
          <p:cNvSpPr txBox="1"/>
          <p:nvPr/>
        </p:nvSpPr>
        <p:spPr>
          <a:xfrm>
            <a:off x="3497919" y="359794"/>
            <a:ext cx="1723613"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たいようこうはつでん</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BE5D3F99-17E6-4D82-AD1B-C56A0FAC7100}"/>
              </a:ext>
            </a:extLst>
          </p:cNvPr>
          <p:cNvSpPr txBox="1"/>
          <p:nvPr/>
        </p:nvSpPr>
        <p:spPr>
          <a:xfrm>
            <a:off x="6731059" y="378752"/>
            <a:ext cx="1213547"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でん</a:t>
            </a:r>
            <a:r>
              <a:rPr kumimoji="1" lang="ja-JP" altLang="en-US" sz="1400" dirty="0" err="1">
                <a:latin typeface="Meiryo UI" panose="020B0604030504040204" pitchFamily="50" charset="-128"/>
                <a:ea typeface="Meiryo UI" panose="020B0604030504040204" pitchFamily="50" charset="-128"/>
              </a:rPr>
              <a:t>りょく</a:t>
            </a:r>
            <a:endParaRPr kumimoji="1" lang="en-US" altLang="ja-JP" sz="14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BE5D3F99-17E6-4D82-AD1B-C56A0FAC7100}"/>
              </a:ext>
            </a:extLst>
          </p:cNvPr>
          <p:cNvSpPr txBox="1"/>
          <p:nvPr/>
        </p:nvSpPr>
        <p:spPr>
          <a:xfrm>
            <a:off x="8008592" y="361181"/>
            <a:ext cx="599478" cy="307777"/>
          </a:xfrm>
          <a:prstGeom prst="rect">
            <a:avLst/>
          </a:prstGeom>
          <a:noFill/>
        </p:spPr>
        <p:txBody>
          <a:bodyPr wrap="square" rtlCol="0">
            <a:spAutoFit/>
          </a:bodyPr>
          <a:lstStyle/>
          <a:p>
            <a:pPr lvl="0" algn="ctr">
              <a:defRPr/>
            </a:pPr>
            <a:r>
              <a:rPr lang="ja-JP" altLang="en-US" sz="1400" dirty="0">
                <a:latin typeface="Meiryo UI" panose="020B0604030504040204" pitchFamily="50" charset="-128"/>
                <a:ea typeface="Meiryo UI" panose="020B0604030504040204" pitchFamily="50" charset="-128"/>
              </a:rPr>
              <a:t>りょう</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601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5439EF64-504C-43E2-BFA2-CBB9059E6538}"/>
              </a:ext>
            </a:extLst>
          </p:cNvPr>
          <p:cNvSpPr txBox="1">
            <a:spLocks noChangeArrowheads="1"/>
          </p:cNvSpPr>
          <p:nvPr/>
        </p:nvSpPr>
        <p:spPr bwMode="auto">
          <a:xfrm>
            <a:off x="330632" y="3323982"/>
            <a:ext cx="3500226" cy="646331"/>
          </a:xfrm>
          <a:prstGeom prst="rect">
            <a:avLst/>
          </a:prstGeom>
          <a:noFill/>
          <a:ln w="9525">
            <a:noFill/>
            <a:miter lim="800000"/>
            <a:headEnd/>
            <a:tailEnd/>
          </a:ln>
        </p:spPr>
        <p:txBody>
          <a:bodyPr wrap="square">
            <a:spAutoFit/>
          </a:bodyPr>
          <a:lstStyle/>
          <a:p>
            <a:r>
              <a:rPr kumimoji="1" lang="ja-JP" altLang="en-US" sz="3600" dirty="0">
                <a:solidFill>
                  <a:srgbClr val="C00000"/>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20</a:t>
            </a:r>
            <a:r>
              <a:rPr kumimoji="1" lang="ja-JP" altLang="en-US" sz="3600" dirty="0">
                <a:latin typeface="Meiryo UI" panose="020B0604030504040204" pitchFamily="50" charset="-128"/>
                <a:ea typeface="Meiryo UI" panose="020B0604030504040204" pitchFamily="50" charset="-128"/>
              </a:rPr>
              <a:t>℃</a:t>
            </a:r>
            <a:endParaRPr kumimoji="1" lang="en-US" altLang="ja-JP" sz="3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C8F9123-8876-4C88-A63B-8364BBC52263}"/>
              </a:ext>
            </a:extLst>
          </p:cNvPr>
          <p:cNvSpPr txBox="1">
            <a:spLocks noChangeArrowheads="1"/>
          </p:cNvSpPr>
          <p:nvPr/>
        </p:nvSpPr>
        <p:spPr bwMode="auto">
          <a:xfrm>
            <a:off x="330632" y="4185330"/>
            <a:ext cx="3317346" cy="646331"/>
          </a:xfrm>
          <a:prstGeom prst="rect">
            <a:avLst/>
          </a:prstGeom>
          <a:noFill/>
          <a:ln w="9525">
            <a:noFill/>
            <a:miter lim="800000"/>
            <a:headEnd/>
            <a:tailEnd/>
          </a:ln>
        </p:spPr>
        <p:txBody>
          <a:bodyPr wrap="square">
            <a:spAutoFit/>
          </a:bodyPr>
          <a:lstStyle/>
          <a:p>
            <a:r>
              <a:rPr kumimoji="1" lang="ja-JP" altLang="en-US" sz="36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2</a:t>
            </a:r>
            <a:r>
              <a:rPr kumimoji="1"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40</a:t>
            </a:r>
            <a:r>
              <a:rPr kumimoji="1" lang="ja-JP" altLang="en-US" sz="3600" dirty="0">
                <a:latin typeface="Meiryo UI" panose="020B0604030504040204" pitchFamily="50" charset="-128"/>
                <a:ea typeface="Meiryo UI" panose="020B0604030504040204" pitchFamily="50" charset="-128"/>
              </a:rPr>
              <a:t>℃</a:t>
            </a:r>
            <a:endParaRPr kumimoji="1" lang="en-US" altLang="ja-JP" sz="36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C8F9123-8876-4C88-A63B-8364BBC52263}"/>
              </a:ext>
            </a:extLst>
          </p:cNvPr>
          <p:cNvSpPr txBox="1">
            <a:spLocks noChangeArrowheads="1"/>
          </p:cNvSpPr>
          <p:nvPr/>
        </p:nvSpPr>
        <p:spPr bwMode="auto">
          <a:xfrm>
            <a:off x="321007" y="5046678"/>
            <a:ext cx="2903461" cy="646331"/>
          </a:xfrm>
          <a:prstGeom prst="rect">
            <a:avLst/>
          </a:prstGeom>
          <a:noFill/>
          <a:ln w="9525">
            <a:noFill/>
            <a:miter lim="800000"/>
            <a:headEnd/>
            <a:tailEnd/>
          </a:ln>
        </p:spPr>
        <p:txBody>
          <a:bodyPr wrap="square">
            <a:spAutoFit/>
          </a:bodyPr>
          <a:lstStyle/>
          <a:p>
            <a:r>
              <a:rPr lang="ja-JP" altLang="en-US" sz="3600" dirty="0">
                <a:solidFill>
                  <a:schemeClr val="accent4">
                    <a:lumMod val="60000"/>
                    <a:lumOff val="40000"/>
                  </a:schemeClr>
                </a:solidFill>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kumimoji="1"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60</a:t>
            </a:r>
            <a:r>
              <a:rPr kumimoji="1" lang="ja-JP" altLang="en-US" sz="3600" dirty="0">
                <a:latin typeface="Meiryo UI" panose="020B0604030504040204" pitchFamily="50" charset="-128"/>
                <a:ea typeface="Meiryo UI" panose="020B0604030504040204" pitchFamily="50" charset="-128"/>
              </a:rPr>
              <a:t>℃</a:t>
            </a:r>
            <a:endParaRPr kumimoji="1" lang="en-US" altLang="ja-JP" sz="36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073" y="3460970"/>
            <a:ext cx="2819057" cy="211429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35" y="3467762"/>
            <a:ext cx="2819057" cy="2114292"/>
          </a:xfrm>
          <a:prstGeom prst="rect">
            <a:avLst/>
          </a:prstGeom>
        </p:spPr>
      </p:pic>
      <p:sp>
        <p:nvSpPr>
          <p:cNvPr id="15" name="テキスト ボックス 6"/>
          <p:cNvSpPr txBox="1">
            <a:spLocks noChangeArrowheads="1"/>
          </p:cNvSpPr>
          <p:nvPr/>
        </p:nvSpPr>
        <p:spPr bwMode="auto">
          <a:xfrm>
            <a:off x="1898086" y="1899129"/>
            <a:ext cx="6048179" cy="1384995"/>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太陽熱温水器は、冬の良く晴れた日に</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何℃くらいのお湯をつくれる？</a:t>
            </a:r>
            <a:endParaRPr kumimoji="1" lang="en-US" altLang="ja-JP" sz="28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5713885" y="1875974"/>
            <a:ext cx="644376"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は</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5044407" y="1863095"/>
            <a:ext cx="866960"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よ</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2029229" y="2485196"/>
            <a:ext cx="640464"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なんど</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6619481" y="1892338"/>
            <a:ext cx="686483" cy="308678"/>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ひ</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3769984" y="2502132"/>
            <a:ext cx="82726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ゆ</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2010307" y="1857119"/>
            <a:ext cx="2019171" cy="313753"/>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a:t>
            </a:r>
            <a:r>
              <a:rPr kumimoji="1" lang="ja-JP" altLang="en-US" sz="1400" dirty="0" err="1">
                <a:latin typeface="Meiryo UI" panose="020B0604030504040204" pitchFamily="50" charset="-128"/>
                <a:ea typeface="Meiryo UI" panose="020B0604030504040204" pitchFamily="50" charset="-128"/>
              </a:rPr>
              <a:t>ねつおんす</a:t>
            </a:r>
            <a:r>
              <a:rPr kumimoji="1" lang="ja-JP" altLang="en-US" sz="1400" dirty="0">
                <a:latin typeface="Meiryo UI" panose="020B0604030504040204" pitchFamily="50" charset="-128"/>
                <a:ea typeface="Meiryo UI" panose="020B0604030504040204" pitchFamily="50" charset="-128"/>
              </a:rPr>
              <a:t>いき</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normAutofit/>
          </a:bodyPr>
          <a:lstStyle/>
          <a:p>
            <a:r>
              <a:rPr kumimoji="1" lang="en-US" altLang="ja-JP" sz="3400" dirty="0"/>
              <a:t>【</a:t>
            </a:r>
            <a:r>
              <a:rPr kumimoji="1" lang="ja-JP" altLang="en-US" sz="3400" dirty="0"/>
              <a:t>クイズ</a:t>
            </a:r>
            <a:r>
              <a:rPr kumimoji="1" lang="en-US" altLang="ja-JP" sz="3400" dirty="0"/>
              <a:t>】</a:t>
            </a:r>
            <a:r>
              <a:rPr kumimoji="1" lang="ja-JP" altLang="en-US" sz="3400" dirty="0"/>
              <a:t>太陽熱温水器　冬の湯温は？</a:t>
            </a: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3461155" y="381887"/>
            <a:ext cx="2019171" cy="313753"/>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a:t>
            </a:r>
            <a:r>
              <a:rPr kumimoji="1" lang="ja-JP" altLang="en-US" sz="1400" dirty="0" err="1">
                <a:latin typeface="Meiryo UI" panose="020B0604030504040204" pitchFamily="50" charset="-128"/>
                <a:ea typeface="Meiryo UI" panose="020B0604030504040204" pitchFamily="50" charset="-128"/>
              </a:rPr>
              <a:t>ねつおんす</a:t>
            </a:r>
            <a:r>
              <a:rPr kumimoji="1" lang="ja-JP" altLang="en-US" sz="1400" dirty="0">
                <a:latin typeface="Meiryo UI" panose="020B0604030504040204" pitchFamily="50" charset="-128"/>
                <a:ea typeface="Meiryo UI" panose="020B0604030504040204" pitchFamily="50" charset="-128"/>
              </a:rPr>
              <a:t>いき</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4410423" y="1850903"/>
            <a:ext cx="866960"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ふゆ</a:t>
            </a:r>
            <a:endParaRPr lang="en-US" altLang="ja-JP" sz="14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5858840" y="361249"/>
            <a:ext cx="866960"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ふゆ</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6965985" y="381887"/>
            <a:ext cx="866960"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ゆおん</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204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BC8F9123-8876-4C88-A63B-8364BBC52263}"/>
              </a:ext>
            </a:extLst>
          </p:cNvPr>
          <p:cNvSpPr txBox="1">
            <a:spLocks noChangeArrowheads="1"/>
          </p:cNvSpPr>
          <p:nvPr/>
        </p:nvSpPr>
        <p:spPr bwMode="auto">
          <a:xfrm>
            <a:off x="330632" y="4185330"/>
            <a:ext cx="3317346" cy="646331"/>
          </a:xfrm>
          <a:prstGeom prst="rect">
            <a:avLst/>
          </a:prstGeom>
          <a:noFill/>
          <a:ln w="9525">
            <a:noFill/>
            <a:miter lim="800000"/>
            <a:headEnd/>
            <a:tailEnd/>
          </a:ln>
        </p:spPr>
        <p:txBody>
          <a:bodyPr wrap="square">
            <a:spAutoFit/>
          </a:bodyPr>
          <a:lstStyle/>
          <a:p>
            <a:r>
              <a:rPr kumimoji="1" lang="ja-JP" altLang="en-US" sz="3600"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3600" dirty="0">
                <a:latin typeface="Meiryo UI" panose="020B0604030504040204" pitchFamily="50" charset="-128"/>
                <a:ea typeface="Meiryo UI" panose="020B0604030504040204" pitchFamily="50" charset="-128"/>
              </a:rPr>
              <a:t>2</a:t>
            </a:r>
            <a:r>
              <a:rPr kumimoji="1" lang="ja-JP" altLang="en-US" sz="3600" dirty="0">
                <a:latin typeface="Meiryo UI" panose="020B0604030504040204" pitchFamily="50" charset="-128"/>
                <a:ea typeface="Meiryo UI" panose="020B0604030504040204" pitchFamily="50" charset="-128"/>
              </a:rPr>
              <a:t>　</a:t>
            </a:r>
            <a:r>
              <a:rPr kumimoji="1" lang="en-US" altLang="ja-JP" sz="3600" dirty="0">
                <a:latin typeface="Meiryo UI" panose="020B0604030504040204" pitchFamily="50" charset="-128"/>
                <a:ea typeface="Meiryo UI" panose="020B0604030504040204" pitchFamily="50" charset="-128"/>
              </a:rPr>
              <a:t>40</a:t>
            </a:r>
            <a:r>
              <a:rPr kumimoji="1" lang="ja-JP" altLang="en-US" sz="3600" dirty="0">
                <a:latin typeface="Meiryo UI" panose="020B0604030504040204" pitchFamily="50" charset="-128"/>
                <a:ea typeface="Meiryo UI" panose="020B0604030504040204" pitchFamily="50" charset="-128"/>
              </a:rPr>
              <a:t>℃</a:t>
            </a:r>
            <a:endParaRPr kumimoji="1" lang="en-US" altLang="ja-JP" sz="36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073" y="3460970"/>
            <a:ext cx="2819057" cy="211429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35" y="3467762"/>
            <a:ext cx="2819057" cy="2114292"/>
          </a:xfrm>
          <a:prstGeom prst="rect">
            <a:avLst/>
          </a:prstGeom>
        </p:spPr>
      </p:pic>
      <p:sp>
        <p:nvSpPr>
          <p:cNvPr id="15" name="テキスト ボックス 6"/>
          <p:cNvSpPr txBox="1">
            <a:spLocks noChangeArrowheads="1"/>
          </p:cNvSpPr>
          <p:nvPr/>
        </p:nvSpPr>
        <p:spPr bwMode="auto">
          <a:xfrm>
            <a:off x="1898086" y="1899129"/>
            <a:ext cx="6048179" cy="1384995"/>
          </a:xfrm>
          <a:prstGeom prst="rect">
            <a:avLst/>
          </a:prstGeom>
          <a:noFill/>
          <a:ln w="9525">
            <a:noFill/>
            <a:miter lim="800000"/>
            <a:headEnd/>
            <a:tailEnd/>
          </a:ln>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a:lstStyle>
          <a:p>
            <a:pPr>
              <a:lnSpc>
                <a:spcPct val="150000"/>
              </a:lnSpc>
            </a:pPr>
            <a:r>
              <a:rPr kumimoji="1" lang="ja-JP" altLang="en-US" sz="2800" dirty="0">
                <a:latin typeface="Meiryo UI" panose="020B0604030504040204" pitchFamily="50" charset="-128"/>
                <a:ea typeface="Meiryo UI" panose="020B0604030504040204" pitchFamily="50" charset="-128"/>
              </a:rPr>
              <a:t>太陽熱温水器は、冬の良く晴れた日に</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何℃くらいのお湯をつくれる？</a:t>
            </a:r>
            <a:endParaRPr kumimoji="1" lang="en-US" altLang="ja-JP" sz="28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E5D3F99-17E6-4D82-AD1B-C56A0FAC7100}"/>
              </a:ext>
            </a:extLst>
          </p:cNvPr>
          <p:cNvSpPr txBox="1"/>
          <p:nvPr/>
        </p:nvSpPr>
        <p:spPr>
          <a:xfrm>
            <a:off x="5713885" y="1875974"/>
            <a:ext cx="644376"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は</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E5D3F99-17E6-4D82-AD1B-C56A0FAC7100}"/>
              </a:ext>
            </a:extLst>
          </p:cNvPr>
          <p:cNvSpPr txBox="1"/>
          <p:nvPr/>
        </p:nvSpPr>
        <p:spPr>
          <a:xfrm>
            <a:off x="5044407" y="1863095"/>
            <a:ext cx="866960"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よ</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5D3F99-17E6-4D82-AD1B-C56A0FAC7100}"/>
              </a:ext>
            </a:extLst>
          </p:cNvPr>
          <p:cNvSpPr txBox="1"/>
          <p:nvPr/>
        </p:nvSpPr>
        <p:spPr>
          <a:xfrm>
            <a:off x="2029229" y="2485196"/>
            <a:ext cx="640464"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なんど</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5D3F99-17E6-4D82-AD1B-C56A0FAC7100}"/>
              </a:ext>
            </a:extLst>
          </p:cNvPr>
          <p:cNvSpPr txBox="1"/>
          <p:nvPr/>
        </p:nvSpPr>
        <p:spPr>
          <a:xfrm>
            <a:off x="6619481" y="1892338"/>
            <a:ext cx="686483" cy="308678"/>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ひ</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E5D3F99-17E6-4D82-AD1B-C56A0FAC7100}"/>
              </a:ext>
            </a:extLst>
          </p:cNvPr>
          <p:cNvSpPr txBox="1"/>
          <p:nvPr/>
        </p:nvSpPr>
        <p:spPr>
          <a:xfrm>
            <a:off x="3769984" y="2502132"/>
            <a:ext cx="827269" cy="307777"/>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ゆ</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E5D3F99-17E6-4D82-AD1B-C56A0FAC7100}"/>
              </a:ext>
            </a:extLst>
          </p:cNvPr>
          <p:cNvSpPr txBox="1"/>
          <p:nvPr/>
        </p:nvSpPr>
        <p:spPr>
          <a:xfrm>
            <a:off x="2010307" y="1857119"/>
            <a:ext cx="2019171" cy="313753"/>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a:t>
            </a:r>
            <a:r>
              <a:rPr kumimoji="1" lang="ja-JP" altLang="en-US" sz="1400" dirty="0" err="1">
                <a:latin typeface="Meiryo UI" panose="020B0604030504040204" pitchFamily="50" charset="-128"/>
                <a:ea typeface="Meiryo UI" panose="020B0604030504040204" pitchFamily="50" charset="-128"/>
              </a:rPr>
              <a:t>ねつおんす</a:t>
            </a:r>
            <a:r>
              <a:rPr kumimoji="1" lang="ja-JP" altLang="en-US" sz="1400" dirty="0">
                <a:latin typeface="Meiryo UI" panose="020B0604030504040204" pitchFamily="50" charset="-128"/>
                <a:ea typeface="Meiryo UI" panose="020B0604030504040204" pitchFamily="50" charset="-128"/>
              </a:rPr>
              <a:t>いき</a:t>
            </a:r>
            <a:endParaRPr kumimoji="1" lang="en-US" altLang="ja-JP" sz="1400" dirty="0">
              <a:latin typeface="Meiryo UI" panose="020B0604030504040204" pitchFamily="50" charset="-128"/>
              <a:ea typeface="Meiryo UI" panose="020B0604030504040204" pitchFamily="50" charset="-128"/>
            </a:endParaRPr>
          </a:p>
        </p:txBody>
      </p:sp>
      <p:sp>
        <p:nvSpPr>
          <p:cNvPr id="4" name="タイトル 3"/>
          <p:cNvSpPr>
            <a:spLocks noGrp="1"/>
          </p:cNvSpPr>
          <p:nvPr>
            <p:ph type="ctrTitle"/>
          </p:nvPr>
        </p:nvSpPr>
        <p:spPr/>
        <p:txBody>
          <a:bodyPr>
            <a:normAutofit/>
          </a:bodyPr>
          <a:lstStyle/>
          <a:p>
            <a:r>
              <a:rPr kumimoji="1" lang="en-US" altLang="ja-JP" sz="3400" dirty="0"/>
              <a:t>【</a:t>
            </a:r>
            <a:r>
              <a:rPr lang="ja-JP" altLang="en-US" sz="3400" dirty="0"/>
              <a:t>こたえ</a:t>
            </a:r>
            <a:r>
              <a:rPr kumimoji="1" lang="en-US" altLang="ja-JP" sz="3400" dirty="0"/>
              <a:t>】</a:t>
            </a:r>
            <a:r>
              <a:rPr kumimoji="1" lang="ja-JP" altLang="en-US" sz="3400" dirty="0"/>
              <a:t>太陽熱温水器　冬の湯温は？</a:t>
            </a:r>
          </a:p>
        </p:txBody>
      </p:sp>
      <p:sp>
        <p:nvSpPr>
          <p:cNvPr id="23" name="テキスト ボックス 22">
            <a:extLst>
              <a:ext uri="{FF2B5EF4-FFF2-40B4-BE49-F238E27FC236}">
                <a16:creationId xmlns:a16="http://schemas.microsoft.com/office/drawing/2014/main" id="{BE5D3F99-17E6-4D82-AD1B-C56A0FAC7100}"/>
              </a:ext>
            </a:extLst>
          </p:cNvPr>
          <p:cNvSpPr txBox="1"/>
          <p:nvPr/>
        </p:nvSpPr>
        <p:spPr>
          <a:xfrm>
            <a:off x="3461155" y="381887"/>
            <a:ext cx="2019171" cy="313753"/>
          </a:xfrm>
          <a:prstGeom prst="rect">
            <a:avLst/>
          </a:prstGeom>
          <a:noFill/>
        </p:spPr>
        <p:txBody>
          <a:bodyPr wrap="square" rtlCol="0">
            <a:spAutoFit/>
          </a:bodyPr>
          <a:lstStyle/>
          <a:p>
            <a:pPr lvl="0" algn="ctr">
              <a:defRPr/>
            </a:pPr>
            <a:r>
              <a:rPr kumimoji="1" lang="ja-JP" altLang="en-US" sz="1400" dirty="0">
                <a:latin typeface="Meiryo UI" panose="020B0604030504040204" pitchFamily="50" charset="-128"/>
                <a:ea typeface="Meiryo UI" panose="020B0604030504040204" pitchFamily="50" charset="-128"/>
              </a:rPr>
              <a:t>たいよう</a:t>
            </a:r>
            <a:r>
              <a:rPr kumimoji="1" lang="ja-JP" altLang="en-US" sz="1400" dirty="0" err="1">
                <a:latin typeface="Meiryo UI" panose="020B0604030504040204" pitchFamily="50" charset="-128"/>
                <a:ea typeface="Meiryo UI" panose="020B0604030504040204" pitchFamily="50" charset="-128"/>
              </a:rPr>
              <a:t>ねつおんす</a:t>
            </a:r>
            <a:r>
              <a:rPr kumimoji="1" lang="ja-JP" altLang="en-US" sz="1400" dirty="0">
                <a:latin typeface="Meiryo UI" panose="020B0604030504040204" pitchFamily="50" charset="-128"/>
                <a:ea typeface="Meiryo UI" panose="020B0604030504040204" pitchFamily="50" charset="-128"/>
              </a:rPr>
              <a:t>いき</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E5D3F99-17E6-4D82-AD1B-C56A0FAC7100}"/>
              </a:ext>
            </a:extLst>
          </p:cNvPr>
          <p:cNvSpPr txBox="1"/>
          <p:nvPr/>
        </p:nvSpPr>
        <p:spPr>
          <a:xfrm>
            <a:off x="4410423" y="1850903"/>
            <a:ext cx="866960"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ふゆ</a:t>
            </a:r>
            <a:endParaRPr lang="en-US" altLang="ja-JP" sz="14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E5D3F99-17E6-4D82-AD1B-C56A0FAC7100}"/>
              </a:ext>
            </a:extLst>
          </p:cNvPr>
          <p:cNvSpPr txBox="1"/>
          <p:nvPr/>
        </p:nvSpPr>
        <p:spPr>
          <a:xfrm>
            <a:off x="5858840" y="361249"/>
            <a:ext cx="866960"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ふゆ</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E5D3F99-17E6-4D82-AD1B-C56A0FAC7100}"/>
              </a:ext>
            </a:extLst>
          </p:cNvPr>
          <p:cNvSpPr txBox="1"/>
          <p:nvPr/>
        </p:nvSpPr>
        <p:spPr>
          <a:xfrm>
            <a:off x="6965985" y="381887"/>
            <a:ext cx="866960" cy="307777"/>
          </a:xfrm>
          <a:prstGeom prst="rect">
            <a:avLst/>
          </a:prstGeom>
          <a:noFill/>
        </p:spPr>
        <p:txBody>
          <a:bodyPr wrap="square" rtlCol="0">
            <a:spAutoFit/>
          </a:bodyPr>
          <a:lstStyle/>
          <a:p>
            <a:pPr lvl="0" algn="ctr">
              <a:defRPr/>
            </a:pPr>
            <a:r>
              <a:rPr lang="ja-JP" altLang="en-US" sz="1400" dirty="0" err="1">
                <a:latin typeface="Meiryo UI" panose="020B0604030504040204" pitchFamily="50" charset="-128"/>
                <a:ea typeface="Meiryo UI" panose="020B0604030504040204" pitchFamily="50" charset="-128"/>
              </a:rPr>
              <a:t>ゆおん</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3324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1635</Words>
  <Application>Microsoft Office PowerPoint</Application>
  <PresentationFormat>画面に合わせる (4:3)</PresentationFormat>
  <Paragraphs>274</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Meiryo UI</vt:lpstr>
      <vt:lpstr>ＭＳ Ｐゴシック</vt:lpstr>
      <vt:lpstr>Arial</vt:lpstr>
      <vt:lpstr>Calibri</vt:lpstr>
      <vt:lpstr>Calibri Light</vt:lpstr>
      <vt:lpstr>Times New Roman</vt:lpstr>
      <vt:lpstr>Office テーマ</vt:lpstr>
      <vt:lpstr>PowerPoint プレゼンテーション</vt:lpstr>
      <vt:lpstr>【クイズ】再生可能エネルギーって何？</vt:lpstr>
      <vt:lpstr>再生可能エネルギー（自然エネルギー）とは</vt:lpstr>
      <vt:lpstr>再生可能エネルギーと化石燃料</vt:lpstr>
      <vt:lpstr>家で使われている再生可能エネルギー</vt:lpstr>
      <vt:lpstr>【クイズ】太陽光発電でつくれる電力の量</vt:lpstr>
      <vt:lpstr>【こたえ】太陽光発電でつくれる電力の量</vt:lpstr>
      <vt:lpstr>【クイズ】太陽熱温水器　冬の湯温は？</vt:lpstr>
      <vt:lpstr>【こたえ】太陽熱温水器　冬の湯温は？</vt:lpstr>
      <vt:lpstr>京都の再生可能エネルギー発電所</vt:lpstr>
      <vt:lpstr>【まとめクイズ】これからの取組</vt:lpstr>
      <vt:lpstr>省エネと再エネで温暖化をとめよう！</vt:lpstr>
      <vt:lpstr>再生可能エネルギーで未来を描こう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kcfca</dc:creator>
  <cp:lastModifiedBy>木原浩貴</cp:lastModifiedBy>
  <cp:revision>53</cp:revision>
  <dcterms:created xsi:type="dcterms:W3CDTF">2018-02-15T08:31:14Z</dcterms:created>
  <dcterms:modified xsi:type="dcterms:W3CDTF">2018-02-20T06:46:35Z</dcterms:modified>
</cp:coreProperties>
</file>