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78" r:id="rId6"/>
    <p:sldId id="287" r:id="rId7"/>
    <p:sldId id="260" r:id="rId8"/>
    <p:sldId id="261" r:id="rId9"/>
    <p:sldId id="279" r:id="rId10"/>
    <p:sldId id="280" r:id="rId11"/>
    <p:sldId id="275" r:id="rId12"/>
    <p:sldId id="281" r:id="rId13"/>
    <p:sldId id="282" r:id="rId14"/>
    <p:sldId id="270" r:id="rId15"/>
    <p:sldId id="271" r:id="rId16"/>
    <p:sldId id="286" r:id="rId17"/>
    <p:sldId id="284" r:id="rId18"/>
    <p:sldId id="285" r:id="rId19"/>
    <p:sldId id="274"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F19B4-2FBA-4ABC-B72D-D458BDC5F953}" v="5" dt="2022-11-07T00:53:50.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254" autoAdjust="0"/>
  </p:normalViewPr>
  <p:slideViewPr>
    <p:cSldViewPr snapToGrid="0">
      <p:cViewPr varScale="1">
        <p:scale>
          <a:sx n="95" d="100"/>
          <a:sy n="95" d="100"/>
        </p:scale>
        <p:origin x="4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ai kaoru" userId="a58bc759-01b7-4f13-ad6b-c2113db78473" providerId="ADAL" clId="{80880167-A77E-4A48-B6D9-A82CA74DB3B4}"/>
    <pc:docChg chg="undo custSel addSld delSld modSld sldOrd">
      <pc:chgData name="asai kaoru" userId="a58bc759-01b7-4f13-ad6b-c2113db78473" providerId="ADAL" clId="{80880167-A77E-4A48-B6D9-A82CA74DB3B4}" dt="2021-11-30T08:21:56.415" v="1798" actId="47"/>
      <pc:docMkLst>
        <pc:docMk/>
      </pc:docMkLst>
      <pc:sldChg chg="modNotesTx">
        <pc:chgData name="asai kaoru" userId="a58bc759-01b7-4f13-ad6b-c2113db78473" providerId="ADAL" clId="{80880167-A77E-4A48-B6D9-A82CA74DB3B4}" dt="2021-11-30T08:03:50.658" v="1062" actId="20577"/>
        <pc:sldMkLst>
          <pc:docMk/>
          <pc:sldMk cId="1936579657" sldId="274"/>
        </pc:sldMkLst>
      </pc:sldChg>
      <pc:sldChg chg="addSp delSp modSp mod modNotesTx">
        <pc:chgData name="asai kaoru" userId="a58bc759-01b7-4f13-ad6b-c2113db78473" providerId="ADAL" clId="{80880167-A77E-4A48-B6D9-A82CA74DB3B4}" dt="2021-11-30T07:57:03.843" v="559" actId="20577"/>
        <pc:sldMkLst>
          <pc:docMk/>
          <pc:sldMk cId="83369372" sldId="278"/>
        </pc:sldMkLst>
        <pc:spChg chg="mod">
          <ac:chgData name="asai kaoru" userId="a58bc759-01b7-4f13-ad6b-c2113db78473" providerId="ADAL" clId="{80880167-A77E-4A48-B6D9-A82CA74DB3B4}" dt="2021-11-30T07:51:14.894" v="85" actId="20577"/>
          <ac:spMkLst>
            <pc:docMk/>
            <pc:sldMk cId="83369372" sldId="278"/>
            <ac:spMk id="8" creationId="{BE5D3F99-17E6-4D82-AD1B-C56A0FAC7100}"/>
          </ac:spMkLst>
        </pc:spChg>
        <pc:spChg chg="mod">
          <ac:chgData name="asai kaoru" userId="a58bc759-01b7-4f13-ad6b-c2113db78473" providerId="ADAL" clId="{80880167-A77E-4A48-B6D9-A82CA74DB3B4}" dt="2021-11-30T07:51:02.114" v="80" actId="14100"/>
          <ac:spMkLst>
            <pc:docMk/>
            <pc:sldMk cId="83369372" sldId="278"/>
            <ac:spMk id="10" creationId="{00000000-0000-0000-0000-000000000000}"/>
          </ac:spMkLst>
        </pc:spChg>
        <pc:picChg chg="add mod ord">
          <ac:chgData name="asai kaoru" userId="a58bc759-01b7-4f13-ad6b-c2113db78473" providerId="ADAL" clId="{80880167-A77E-4A48-B6D9-A82CA74DB3B4}" dt="2021-11-30T07:39:19.247" v="22" actId="1076"/>
          <ac:picMkLst>
            <pc:docMk/>
            <pc:sldMk cId="83369372" sldId="278"/>
            <ac:picMk id="3" creationId="{3B560F20-12E8-4345-8C3F-34AA4017762C}"/>
          </ac:picMkLst>
        </pc:picChg>
        <pc:picChg chg="del">
          <ac:chgData name="asai kaoru" userId="a58bc759-01b7-4f13-ad6b-c2113db78473" providerId="ADAL" clId="{80880167-A77E-4A48-B6D9-A82CA74DB3B4}" dt="2021-11-30T07:39:06.167" v="18" actId="478"/>
          <ac:picMkLst>
            <pc:docMk/>
            <pc:sldMk cId="83369372" sldId="278"/>
            <ac:picMk id="16" creationId="{00000000-0000-0000-0000-000000000000}"/>
          </ac:picMkLst>
        </pc:picChg>
      </pc:sldChg>
      <pc:sldChg chg="add del mod modShow modNotesTx">
        <pc:chgData name="asai kaoru" userId="a58bc759-01b7-4f13-ad6b-c2113db78473" providerId="ADAL" clId="{80880167-A77E-4A48-B6D9-A82CA74DB3B4}" dt="2021-11-30T08:21:56.415" v="1798" actId="47"/>
        <pc:sldMkLst>
          <pc:docMk/>
          <pc:sldMk cId="2410480622" sldId="283"/>
        </pc:sldMkLst>
      </pc:sldChg>
      <pc:sldChg chg="addSp modSp new mod ord modNotesTx">
        <pc:chgData name="asai kaoru" userId="a58bc759-01b7-4f13-ad6b-c2113db78473" providerId="ADAL" clId="{80880167-A77E-4A48-B6D9-A82CA74DB3B4}" dt="2021-11-30T08:21:41.953" v="1797"/>
        <pc:sldMkLst>
          <pc:docMk/>
          <pc:sldMk cId="450288490" sldId="286"/>
        </pc:sldMkLst>
        <pc:spChg chg="mod">
          <ac:chgData name="asai kaoru" userId="a58bc759-01b7-4f13-ad6b-c2113db78473" providerId="ADAL" clId="{80880167-A77E-4A48-B6D9-A82CA74DB3B4}" dt="2021-11-30T08:00:34.999" v="899" actId="20577"/>
          <ac:spMkLst>
            <pc:docMk/>
            <pc:sldMk cId="450288490" sldId="286"/>
            <ac:spMk id="2" creationId="{BA80DAFC-8FC0-4ECC-B750-D014665B3BD4}"/>
          </ac:spMkLst>
        </pc:spChg>
        <pc:picChg chg="add mod">
          <ac:chgData name="asai kaoru" userId="a58bc759-01b7-4f13-ad6b-c2113db78473" providerId="ADAL" clId="{80880167-A77E-4A48-B6D9-A82CA74DB3B4}" dt="2021-11-30T07:59:01.744" v="596" actId="1076"/>
          <ac:picMkLst>
            <pc:docMk/>
            <pc:sldMk cId="450288490" sldId="286"/>
            <ac:picMk id="4" creationId="{654FD878-F117-4AC9-B593-D3E4502B488C}"/>
          </ac:picMkLst>
        </pc:picChg>
      </pc:sldChg>
      <pc:sldChg chg="addSp delSp modSp new mod modNotesTx">
        <pc:chgData name="asai kaoru" userId="a58bc759-01b7-4f13-ad6b-c2113db78473" providerId="ADAL" clId="{80880167-A77E-4A48-B6D9-A82CA74DB3B4}" dt="2021-11-30T08:20:58.592" v="1793" actId="20577"/>
        <pc:sldMkLst>
          <pc:docMk/>
          <pc:sldMk cId="797485790" sldId="287"/>
        </pc:sldMkLst>
        <pc:spChg chg="mod">
          <ac:chgData name="asai kaoru" userId="a58bc759-01b7-4f13-ad6b-c2113db78473" providerId="ADAL" clId="{80880167-A77E-4A48-B6D9-A82CA74DB3B4}" dt="2021-11-30T08:19:40.314" v="1603" actId="20577"/>
          <ac:spMkLst>
            <pc:docMk/>
            <pc:sldMk cId="797485790" sldId="287"/>
            <ac:spMk id="2" creationId="{26A0EC04-19FD-4D33-808E-5A60D81BDCB1}"/>
          </ac:spMkLst>
        </pc:spChg>
        <pc:spChg chg="add del mod">
          <ac:chgData name="asai kaoru" userId="a58bc759-01b7-4f13-ad6b-c2113db78473" providerId="ADAL" clId="{80880167-A77E-4A48-B6D9-A82CA74DB3B4}" dt="2021-11-30T08:12:12.869" v="1074" actId="478"/>
          <ac:spMkLst>
            <pc:docMk/>
            <pc:sldMk cId="797485790" sldId="287"/>
            <ac:spMk id="6" creationId="{76FE71E2-B3F7-456B-A060-2C654585C958}"/>
          </ac:spMkLst>
        </pc:spChg>
        <pc:spChg chg="add mod">
          <ac:chgData name="asai kaoru" userId="a58bc759-01b7-4f13-ad6b-c2113db78473" providerId="ADAL" clId="{80880167-A77E-4A48-B6D9-A82CA74DB3B4}" dt="2021-11-30T08:13:14.679" v="1127" actId="2711"/>
          <ac:spMkLst>
            <pc:docMk/>
            <pc:sldMk cId="797485790" sldId="287"/>
            <ac:spMk id="7" creationId="{F98EB950-B008-498E-BDCC-5A14B253B0D5}"/>
          </ac:spMkLst>
        </pc:spChg>
        <pc:spChg chg="add mod">
          <ac:chgData name="asai kaoru" userId="a58bc759-01b7-4f13-ad6b-c2113db78473" providerId="ADAL" clId="{80880167-A77E-4A48-B6D9-A82CA74DB3B4}" dt="2021-11-30T08:19:21.313" v="1551" actId="164"/>
          <ac:spMkLst>
            <pc:docMk/>
            <pc:sldMk cId="797485790" sldId="287"/>
            <ac:spMk id="8" creationId="{9E36A5C7-DE19-41D1-819E-6415C634E3D9}"/>
          </ac:spMkLst>
        </pc:spChg>
        <pc:spChg chg="add mod">
          <ac:chgData name="asai kaoru" userId="a58bc759-01b7-4f13-ad6b-c2113db78473" providerId="ADAL" clId="{80880167-A77E-4A48-B6D9-A82CA74DB3B4}" dt="2021-11-30T08:19:21.313" v="1551" actId="164"/>
          <ac:spMkLst>
            <pc:docMk/>
            <pc:sldMk cId="797485790" sldId="287"/>
            <ac:spMk id="9" creationId="{ACD5D0CF-D00A-4C54-9454-FF146A55EB61}"/>
          </ac:spMkLst>
        </pc:spChg>
        <pc:spChg chg="add mod">
          <ac:chgData name="asai kaoru" userId="a58bc759-01b7-4f13-ad6b-c2113db78473" providerId="ADAL" clId="{80880167-A77E-4A48-B6D9-A82CA74DB3B4}" dt="2021-11-30T08:19:21.313" v="1551" actId="164"/>
          <ac:spMkLst>
            <pc:docMk/>
            <pc:sldMk cId="797485790" sldId="287"/>
            <ac:spMk id="10" creationId="{64EFA8B8-C30B-4BD9-9139-19CE52EEA68E}"/>
          </ac:spMkLst>
        </pc:spChg>
        <pc:spChg chg="add mod">
          <ac:chgData name="asai kaoru" userId="a58bc759-01b7-4f13-ad6b-c2113db78473" providerId="ADAL" clId="{80880167-A77E-4A48-B6D9-A82CA74DB3B4}" dt="2021-11-30T08:19:21.313" v="1551" actId="164"/>
          <ac:spMkLst>
            <pc:docMk/>
            <pc:sldMk cId="797485790" sldId="287"/>
            <ac:spMk id="11" creationId="{B938DD38-68A3-4453-A590-66B265890C95}"/>
          </ac:spMkLst>
        </pc:spChg>
        <pc:spChg chg="add mod">
          <ac:chgData name="asai kaoru" userId="a58bc759-01b7-4f13-ad6b-c2113db78473" providerId="ADAL" clId="{80880167-A77E-4A48-B6D9-A82CA74DB3B4}" dt="2021-11-30T08:19:21.313" v="1551" actId="164"/>
          <ac:spMkLst>
            <pc:docMk/>
            <pc:sldMk cId="797485790" sldId="287"/>
            <ac:spMk id="12" creationId="{7E793042-5CC1-4067-9C94-6E41E2D70F6B}"/>
          </ac:spMkLst>
        </pc:spChg>
        <pc:grpChg chg="add mod">
          <ac:chgData name="asai kaoru" userId="a58bc759-01b7-4f13-ad6b-c2113db78473" providerId="ADAL" clId="{80880167-A77E-4A48-B6D9-A82CA74DB3B4}" dt="2021-11-30T08:19:21.313" v="1551" actId="164"/>
          <ac:grpSpMkLst>
            <pc:docMk/>
            <pc:sldMk cId="797485790" sldId="287"/>
            <ac:grpSpMk id="13" creationId="{E06A3846-5922-4A04-88ED-0D4C97E2F0D0}"/>
          </ac:grpSpMkLst>
        </pc:grpChg>
        <pc:picChg chg="add mod">
          <ac:chgData name="asai kaoru" userId="a58bc759-01b7-4f13-ad6b-c2113db78473" providerId="ADAL" clId="{80880167-A77E-4A48-B6D9-A82CA74DB3B4}" dt="2021-11-30T08:19:21.313" v="1551" actId="164"/>
          <ac:picMkLst>
            <pc:docMk/>
            <pc:sldMk cId="797485790" sldId="287"/>
            <ac:picMk id="4" creationId="{8290ABE2-5760-466B-93CE-8B604FFAE150}"/>
          </ac:picMkLst>
        </pc:picChg>
      </pc:sldChg>
    </pc:docChg>
  </pc:docChgLst>
  <pc:docChgLst>
    <pc:chgData name="asai kaoru" userId="a58bc759-01b7-4f13-ad6b-c2113db78473" providerId="ADAL" clId="{611F19B4-2FBA-4ABC-B72D-D458BDC5F953}"/>
    <pc:docChg chg="undo custSel modSld">
      <pc:chgData name="asai kaoru" userId="a58bc759-01b7-4f13-ad6b-c2113db78473" providerId="ADAL" clId="{611F19B4-2FBA-4ABC-B72D-D458BDC5F953}" dt="2022-11-07T00:54:11.069" v="81" actId="20577"/>
      <pc:docMkLst>
        <pc:docMk/>
      </pc:docMkLst>
      <pc:sldChg chg="modNotesTx">
        <pc:chgData name="asai kaoru" userId="a58bc759-01b7-4f13-ad6b-c2113db78473" providerId="ADAL" clId="{611F19B4-2FBA-4ABC-B72D-D458BDC5F953}" dt="2022-11-07T00:47:29.829" v="1" actId="6549"/>
        <pc:sldMkLst>
          <pc:docMk/>
          <pc:sldMk cId="776038013" sldId="256"/>
        </pc:sldMkLst>
      </pc:sldChg>
      <pc:sldChg chg="addSp delSp modSp mod modNotesTx">
        <pc:chgData name="asai kaoru" userId="a58bc759-01b7-4f13-ad6b-c2113db78473" providerId="ADAL" clId="{611F19B4-2FBA-4ABC-B72D-D458BDC5F953}" dt="2022-11-07T00:53:22.502" v="29" actId="478"/>
        <pc:sldMkLst>
          <pc:docMk/>
          <pc:sldMk cId="83369372" sldId="278"/>
        </pc:sldMkLst>
        <pc:spChg chg="mod">
          <ac:chgData name="asai kaoru" userId="a58bc759-01b7-4f13-ad6b-c2113db78473" providerId="ADAL" clId="{611F19B4-2FBA-4ABC-B72D-D458BDC5F953}" dt="2022-11-07T00:53:21.076" v="26" actId="1076"/>
          <ac:spMkLst>
            <pc:docMk/>
            <pc:sldMk cId="83369372" sldId="278"/>
            <ac:spMk id="8" creationId="{BE5D3F99-17E6-4D82-AD1B-C56A0FAC7100}"/>
          </ac:spMkLst>
        </pc:spChg>
        <pc:spChg chg="mod">
          <ac:chgData name="asai kaoru" userId="a58bc759-01b7-4f13-ad6b-c2113db78473" providerId="ADAL" clId="{611F19B4-2FBA-4ABC-B72D-D458BDC5F953}" dt="2022-11-07T00:53:21.076" v="26" actId="1076"/>
          <ac:spMkLst>
            <pc:docMk/>
            <pc:sldMk cId="83369372" sldId="278"/>
            <ac:spMk id="10" creationId="{00000000-0000-0000-0000-000000000000}"/>
          </ac:spMkLst>
        </pc:spChg>
        <pc:picChg chg="add del mod">
          <ac:chgData name="asai kaoru" userId="a58bc759-01b7-4f13-ad6b-c2113db78473" providerId="ADAL" clId="{611F19B4-2FBA-4ABC-B72D-D458BDC5F953}" dt="2022-11-07T00:53:22.017" v="28"/>
          <ac:picMkLst>
            <pc:docMk/>
            <pc:sldMk cId="83369372" sldId="278"/>
            <ac:picMk id="2" creationId="{3481409D-3E6C-FCCA-B01F-8C6F9EE029D2}"/>
          </ac:picMkLst>
        </pc:picChg>
        <pc:picChg chg="add del">
          <ac:chgData name="asai kaoru" userId="a58bc759-01b7-4f13-ad6b-c2113db78473" providerId="ADAL" clId="{611F19B4-2FBA-4ABC-B72D-D458BDC5F953}" dt="2022-11-07T00:53:22.502" v="29" actId="478"/>
          <ac:picMkLst>
            <pc:docMk/>
            <pc:sldMk cId="83369372" sldId="278"/>
            <ac:picMk id="3" creationId="{3B560F20-12E8-4345-8C3F-34AA4017762C}"/>
          </ac:picMkLst>
        </pc:picChg>
      </pc:sldChg>
      <pc:sldChg chg="addSp delSp modSp mod modNotesTx">
        <pc:chgData name="asai kaoru" userId="a58bc759-01b7-4f13-ad6b-c2113db78473" providerId="ADAL" clId="{611F19B4-2FBA-4ABC-B72D-D458BDC5F953}" dt="2022-11-07T00:54:11.069" v="81" actId="20577"/>
        <pc:sldMkLst>
          <pc:docMk/>
          <pc:sldMk cId="797485790" sldId="287"/>
        </pc:sldMkLst>
        <pc:spChg chg="add mod">
          <ac:chgData name="asai kaoru" userId="a58bc759-01b7-4f13-ad6b-c2113db78473" providerId="ADAL" clId="{611F19B4-2FBA-4ABC-B72D-D458BDC5F953}" dt="2022-11-07T00:53:44.812" v="35" actId="1076"/>
          <ac:spMkLst>
            <pc:docMk/>
            <pc:sldMk cId="797485790" sldId="287"/>
            <ac:spMk id="5" creationId="{22685139-A411-DDEF-75DF-77D991F8CDCC}"/>
          </ac:spMkLst>
        </pc:spChg>
        <pc:spChg chg="del">
          <ac:chgData name="asai kaoru" userId="a58bc759-01b7-4f13-ad6b-c2113db78473" providerId="ADAL" clId="{611F19B4-2FBA-4ABC-B72D-D458BDC5F953}" dt="2022-11-07T00:53:40.221" v="33" actId="478"/>
          <ac:spMkLst>
            <pc:docMk/>
            <pc:sldMk cId="797485790" sldId="287"/>
            <ac:spMk id="7" creationId="{F98EB950-B008-498E-BDCC-5A14B253B0D5}"/>
          </ac:spMkLst>
        </pc:spChg>
        <pc:grpChg chg="del">
          <ac:chgData name="asai kaoru" userId="a58bc759-01b7-4f13-ad6b-c2113db78473" providerId="ADAL" clId="{611F19B4-2FBA-4ABC-B72D-D458BDC5F953}" dt="2022-11-07T00:53:27.739" v="30" actId="478"/>
          <ac:grpSpMkLst>
            <pc:docMk/>
            <pc:sldMk cId="797485790" sldId="287"/>
            <ac:grpSpMk id="13" creationId="{E06A3846-5922-4A04-88ED-0D4C97E2F0D0}"/>
          </ac:grpSpMkLst>
        </pc:grpChg>
        <pc:picChg chg="add mod">
          <ac:chgData name="asai kaoru" userId="a58bc759-01b7-4f13-ad6b-c2113db78473" providerId="ADAL" clId="{611F19B4-2FBA-4ABC-B72D-D458BDC5F953}" dt="2022-11-07T00:53:46.670" v="36" actId="1076"/>
          <ac:picMkLst>
            <pc:docMk/>
            <pc:sldMk cId="797485790" sldId="287"/>
            <ac:picMk id="3" creationId="{D6CCDF27-8B8C-4D86-1C26-1ECC244DE4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8018-2B34-477F-BBF3-96C653AA58DA}"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56B4-E03E-4993-AB56-E3164F611BC3}" type="slidenum">
              <a:rPr kumimoji="1" lang="ja-JP" altLang="en-US" smtClean="0"/>
              <a:t>‹#›</a:t>
            </a:fld>
            <a:endParaRPr kumimoji="1" lang="ja-JP" altLang="en-US"/>
          </a:p>
        </p:txBody>
      </p:sp>
    </p:spTree>
    <p:extLst>
      <p:ext uri="{BB962C8B-B14F-4D97-AF65-F5344CB8AC3E}">
        <p14:creationId xmlns:p14="http://schemas.microsoft.com/office/powerpoint/2010/main" val="2495261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本スライドについて</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2022</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11</a:t>
            </a:r>
            <a:r>
              <a:rPr kumimoji="1" lang="ja-JP" altLang="en-US" sz="1200" dirty="0">
                <a:solidFill>
                  <a:srgbClr val="0070C0"/>
                </a:solidFill>
                <a:latin typeface="Meiryo UI" panose="020B0604030504040204" pitchFamily="50" charset="-128"/>
                <a:ea typeface="Meiryo UI" panose="020B0604030504040204" pitchFamily="50" charset="-128"/>
              </a:rPr>
              <a:t>月スライドを一部修正）</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・大人を対象とした内容です。</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・地球温暖化の現状、原因、対策、パリ協定について、基礎的な情報を説明をしています。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・スライド集</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４大人向け</a:t>
            </a:r>
            <a:r>
              <a:rPr kumimoji="1" lang="en-US" altLang="ja-JP" sz="1200" dirty="0">
                <a:solidFill>
                  <a:srgbClr val="0070C0"/>
                </a:solidFill>
                <a:latin typeface="Meiryo UI" panose="020B0604030504040204" pitchFamily="50" charset="-128"/>
                <a:ea typeface="Meiryo UI" panose="020B0604030504040204" pitchFamily="50" charset="-128"/>
              </a:rPr>
              <a:t>COOL CHOICE</a:t>
            </a:r>
            <a:r>
              <a:rPr kumimoji="1" lang="ja-JP" altLang="en-US" sz="1200" dirty="0">
                <a:solidFill>
                  <a:srgbClr val="0070C0"/>
                </a:solidFill>
                <a:latin typeface="Meiryo UI" panose="020B0604030504040204" pitchFamily="50" charset="-128"/>
                <a:ea typeface="Meiryo UI" panose="020B0604030504040204" pitchFamily="50" charset="-128"/>
              </a:rPr>
              <a:t>具体例</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と組み合わせて使用することをおすすめします。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・順番を入れ替えたり、スライドを追加する等は、各自の責任において行ってください。なお、編集の際には出典の明記をお願い致します。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・内容について（間違いがあった等）は、京都府温暖化防止センターまでご連絡ください。</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endParaRPr kumimoji="1"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作成</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2018</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2</a:t>
            </a:r>
            <a:r>
              <a:rPr kumimoji="1" lang="ja-JP" altLang="en-US" sz="1200" dirty="0">
                <a:solidFill>
                  <a:srgbClr val="0070C0"/>
                </a:solidFill>
                <a:latin typeface="Meiryo UI" panose="020B0604030504040204" pitchFamily="50" charset="-128"/>
                <a:ea typeface="Meiryo UI" panose="020B0604030504040204" pitchFamily="50" charset="-128"/>
              </a:rPr>
              <a:t>月）</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京都府地球温暖化防止活動推進センター</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（特定非営利活動法人　京都地球温暖化防止府民会議）</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604-8417</a:t>
            </a:r>
            <a:r>
              <a:rPr kumimoji="1" lang="ja-JP" altLang="en-US" sz="1200" dirty="0">
                <a:solidFill>
                  <a:srgbClr val="0070C0"/>
                </a:solidFill>
                <a:latin typeface="Meiryo UI" panose="020B0604030504040204" pitchFamily="50" charset="-128"/>
                <a:ea typeface="Meiryo UI" panose="020B0604030504040204" pitchFamily="50" charset="-128"/>
              </a:rPr>
              <a:t>　京都市中京区西ノ京内畑町</a:t>
            </a:r>
            <a:r>
              <a:rPr kumimoji="1" lang="en-US" altLang="ja-JP" sz="1200" dirty="0">
                <a:solidFill>
                  <a:srgbClr val="0070C0"/>
                </a:solidFill>
                <a:latin typeface="Meiryo UI" panose="020B0604030504040204" pitchFamily="50" charset="-128"/>
                <a:ea typeface="Meiryo UI" panose="020B0604030504040204" pitchFamily="50" charset="-128"/>
              </a:rPr>
              <a:t>41</a:t>
            </a:r>
            <a:r>
              <a:rPr kumimoji="1" lang="ja-JP" altLang="en-US" sz="1200" dirty="0">
                <a:solidFill>
                  <a:srgbClr val="0070C0"/>
                </a:solidFill>
                <a:latin typeface="Meiryo UI" panose="020B0604030504040204" pitchFamily="50" charset="-128"/>
                <a:ea typeface="Meiryo UI" panose="020B0604030504040204" pitchFamily="50" charset="-128"/>
              </a:rPr>
              <a:t>番</a:t>
            </a:r>
            <a:r>
              <a:rPr kumimoji="1" lang="en-US" altLang="ja-JP" sz="1200" dirty="0">
                <a:solidFill>
                  <a:srgbClr val="0070C0"/>
                </a:solidFill>
                <a:latin typeface="Meiryo UI" panose="020B0604030504040204" pitchFamily="50" charset="-128"/>
                <a:ea typeface="Meiryo UI" panose="020B0604030504040204" pitchFamily="50" charset="-128"/>
              </a:rPr>
              <a:t>3</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TEL</a:t>
            </a:r>
            <a:r>
              <a:rPr kumimoji="1" lang="ja-JP" altLang="en-US" sz="1200" dirty="0">
                <a:solidFill>
                  <a:srgbClr val="0070C0"/>
                </a:solidFill>
                <a:latin typeface="Meiryo UI" panose="020B0604030504040204" pitchFamily="50" charset="-128"/>
                <a:ea typeface="Meiryo UI" panose="020B0604030504040204" pitchFamily="50" charset="-128"/>
              </a:rPr>
              <a:t>　　</a:t>
            </a:r>
            <a:r>
              <a:rPr kumimoji="1" lang="en-US" altLang="ja-JP" sz="1200" dirty="0">
                <a:solidFill>
                  <a:srgbClr val="0070C0"/>
                </a:solidFill>
                <a:latin typeface="Meiryo UI" panose="020B0604030504040204" pitchFamily="50" charset="-128"/>
                <a:ea typeface="Meiryo UI" panose="020B0604030504040204" pitchFamily="50" charset="-128"/>
              </a:rPr>
              <a:t>075-803-1128</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FAX</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075-803-1130</a:t>
            </a:r>
          </a:p>
          <a:p>
            <a:pPr>
              <a:defRPr/>
            </a:pPr>
            <a:r>
              <a:rPr kumimoji="1" lang="en-US" altLang="ja-JP" sz="1200" baseline="0" dirty="0">
                <a:solidFill>
                  <a:srgbClr val="0070C0"/>
                </a:solidFill>
                <a:latin typeface="Meiryo UI" panose="020B0604030504040204" pitchFamily="50" charset="-128"/>
                <a:ea typeface="Meiryo UI" panose="020B0604030504040204" pitchFamily="50" charset="-128"/>
              </a:rPr>
              <a:t>Mail</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center@kcfca.or.jp</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a:t>
            </a:fld>
            <a:endParaRPr kumimoji="1" lang="ja-JP" altLang="en-US"/>
          </a:p>
        </p:txBody>
      </p:sp>
    </p:spTree>
    <p:extLst>
      <p:ext uri="{BB962C8B-B14F-4D97-AF65-F5344CB8AC3E}">
        <p14:creationId xmlns:p14="http://schemas.microsoft.com/office/powerpoint/2010/main" val="38948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「どれくらい気温が上がるかは、人間が出す二酸化炭素などの総量（これまでに出してきた量＋これから出す量）によることがわかってきました。」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「二酸化炭素の総排出量が約</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兆トンに達すると、産業革命以降の気温上昇が</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に達してしまうと予想されています。そして現在までに、わたしたち人間の活動によって</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兆トンが排出されています。今後もここ数年と同じ量の排出が続くと、だいたい</a:t>
            </a:r>
            <a:r>
              <a:rPr lang="en-US" altLang="ja-JP" sz="1200" dirty="0">
                <a:latin typeface="Meiryo UI" panose="020B0604030504040204" pitchFamily="50" charset="-128"/>
                <a:ea typeface="Meiryo UI" panose="020B0604030504040204" pitchFamily="50" charset="-128"/>
              </a:rPr>
              <a:t>2040</a:t>
            </a:r>
            <a:r>
              <a:rPr lang="ja-JP" altLang="en-US" sz="1200" dirty="0">
                <a:latin typeface="Meiryo UI" panose="020B0604030504040204" pitchFamily="50" charset="-128"/>
                <a:ea typeface="Meiryo UI" panose="020B0604030504040204" pitchFamily="50" charset="-128"/>
              </a:rPr>
              <a:t>年頃には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兆トンに達してしまうと言われています。」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「今後気温の上昇を止めるためには、 総量をこれ以上増やさないようにしないといけません。一刻も早く、二酸化炭素を出す量を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ゼロ</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にしなければならないのです。」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10</a:t>
            </a:fld>
            <a:endParaRPr kumimoji="1" lang="ja-JP" altLang="en-US"/>
          </a:p>
        </p:txBody>
      </p:sp>
    </p:spTree>
    <p:extLst>
      <p:ext uri="{BB962C8B-B14F-4D97-AF65-F5344CB8AC3E}">
        <p14:creationId xmlns:p14="http://schemas.microsoft.com/office/powerpoint/2010/main" val="58133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「地球温暖化の問題は、私たち日本だけの問題ではなく、地球上のすべての国の問題です。</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月、世界中の国々が集まりパリ協定を採択しました。パリ協定では、地球の平均気温が産業革命の頃から</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℃以上あがらないようにする、できれば上昇を</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未満に抑えること、そのためには今世紀後半には、二酸化炭素などの温室効果ガスを出さないようにする（実質ゼロにする</a:t>
            </a:r>
            <a:r>
              <a:rPr lang="en-US" altLang="ja-JP" sz="1050" dirty="0">
                <a:solidFill>
                  <a:srgbClr val="0070C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）ということが合意されました。」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「すでに、いろいろな国が、この目標に向かって温暖化対策を進めています。」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実質ゼロとは：正確には、温室効果ガスの「人為的排出」と「人為的吸収」を均衡させることにより、実質ゼロにする」ということが合意されています。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写真：</a:t>
            </a:r>
            <a:r>
              <a:rPr kumimoji="1" lang="en-US" altLang="ja-JP" sz="1200" dirty="0">
                <a:latin typeface="Meiryo UI" panose="020B0604030504040204" pitchFamily="50" charset="-128"/>
                <a:ea typeface="Meiryo UI" panose="020B0604030504040204" pitchFamily="50" charset="-128"/>
              </a:rPr>
              <a:t>Photo by IISD/Kiara Worth(enb.iisd.org/climate/cop21/</a:t>
            </a:r>
            <a:r>
              <a:rPr kumimoji="1" lang="en-US" altLang="ja-JP" sz="1200" dirty="0" err="1">
                <a:latin typeface="Meiryo UI" panose="020B0604030504040204" pitchFamily="50" charset="-128"/>
                <a:ea typeface="Meiryo UI" panose="020B0604030504040204" pitchFamily="50" charset="-128"/>
              </a:rPr>
              <a:t>enb</a:t>
            </a:r>
            <a:r>
              <a:rPr kumimoji="1" lang="en-US" altLang="ja-JP" sz="1200" dirty="0">
                <a:latin typeface="Meiryo UI" panose="020B0604030504040204" pitchFamily="50" charset="-128"/>
                <a:ea typeface="Meiryo UI" panose="020B0604030504040204" pitchFamily="50" charset="-128"/>
              </a:rPr>
              <a:t>/12dec.html)</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11</a:t>
            </a:fld>
            <a:endParaRPr kumimoji="1" lang="ja-JP" altLang="en-US"/>
          </a:p>
        </p:txBody>
      </p:sp>
    </p:spTree>
    <p:extLst>
      <p:ext uri="{BB962C8B-B14F-4D97-AF65-F5344CB8AC3E}">
        <p14:creationId xmlns:p14="http://schemas.microsoft.com/office/powerpoint/2010/main" val="8170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「ところで、わたしたちが出す二酸化炭素の量を、実質ゼロにするのは、実際のところできると思いますか？　無理でしょうか？」</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「無理なことではありません。まず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①エネルギーの使い過ぎを減らす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省エネ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をする</a:t>
            </a:r>
            <a:r>
              <a:rPr lang="en-US" altLang="ja-JP" sz="1200" dirty="0">
                <a:latin typeface="Meiryo UI" panose="020B0604030504040204" pitchFamily="50" charset="-128"/>
                <a:ea typeface="Meiryo UI" panose="020B0604030504040204" pitchFamily="50" charset="-128"/>
              </a:rPr>
              <a:t>』 </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そして必要なエネルギーは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②化石燃料を燃やすエネルギーではなく、二酸化炭素がほとんど出ない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を増やして使う</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この</a:t>
            </a:r>
            <a:r>
              <a:rPr lang="en-US" altLang="ja-JP" sz="1200" dirty="0">
                <a:latin typeface="Meiryo UI" panose="020B0604030504040204" pitchFamily="50" charset="-128"/>
                <a:ea typeface="Meiryo UI" panose="020B0604030504040204" pitchFamily="50" charset="-128"/>
              </a:rPr>
              <a:t>2</a:t>
            </a:r>
            <a:r>
              <a:rPr lang="ja-JP" altLang="en-US" sz="1200" dirty="0" err="1">
                <a:latin typeface="Meiryo UI" panose="020B0604030504040204" pitchFamily="50" charset="-128"/>
                <a:ea typeface="Meiryo UI" panose="020B0604030504040204" pitchFamily="50" charset="-128"/>
              </a:rPr>
              <a:t>つに</a:t>
            </a:r>
            <a:r>
              <a:rPr lang="ja-JP" altLang="en-US" sz="1200" dirty="0">
                <a:latin typeface="Meiryo UI" panose="020B0604030504040204" pitchFamily="50" charset="-128"/>
                <a:ea typeface="Meiryo UI" panose="020B0604030504040204" pitchFamily="50" charset="-128"/>
              </a:rPr>
              <a:t>本気で取り組めば、実質ゼロに大きく近づくことができます。」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「実質ゼロにするということは、決して電気を使わない昔の生活に逆戻りするわけではありません。」</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12</a:t>
            </a:fld>
            <a:endParaRPr kumimoji="1" lang="ja-JP" altLang="en-US"/>
          </a:p>
        </p:txBody>
      </p:sp>
    </p:spTree>
    <p:extLst>
      <p:ext uri="{BB962C8B-B14F-4D97-AF65-F5344CB8AC3E}">
        <p14:creationId xmlns:p14="http://schemas.microsoft.com/office/powerpoint/2010/main" val="144796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20211130</a:t>
            </a:r>
            <a:r>
              <a:rPr kumimoji="1" lang="ja-JP" altLang="en-US" dirty="0"/>
              <a:t>追加</a:t>
            </a:r>
            <a:endParaRPr kumimoji="1" lang="en-US" altLang="ja-JP" dirty="0"/>
          </a:p>
          <a:p>
            <a:r>
              <a:rPr kumimoji="1" lang="en-US" altLang="ja-JP" dirty="0"/>
              <a:t>2020</a:t>
            </a:r>
            <a:r>
              <a:rPr kumimoji="1" lang="ja-JP" altLang="en-US" dirty="0"/>
              <a:t>年</a:t>
            </a:r>
            <a:r>
              <a:rPr kumimoji="1" lang="en-US" altLang="ja-JP" dirty="0"/>
              <a:t>2</a:t>
            </a:r>
            <a:r>
              <a:rPr kumimoji="1" lang="ja-JP" altLang="en-US" dirty="0"/>
              <a:t>月、京都府知事は、</a:t>
            </a:r>
            <a:r>
              <a:rPr kumimoji="1" lang="en-US" altLang="ja-JP" dirty="0"/>
              <a:t>2050</a:t>
            </a:r>
            <a:r>
              <a:rPr kumimoji="1" lang="ja-JP" altLang="en-US" dirty="0"/>
              <a:t>年までの温室効果ガスの排出量を、実質ゼロにすることを目指すと宣言しました。</a:t>
            </a:r>
            <a:endParaRPr kumimoji="1" lang="en-US" altLang="ja-JP" dirty="0"/>
          </a:p>
          <a:p>
            <a:r>
              <a:rPr kumimoji="1" lang="en-US" altLang="ja-JP" dirty="0"/>
              <a:t>2020</a:t>
            </a:r>
            <a:r>
              <a:rPr kumimoji="1" lang="ja-JP" altLang="en-US" dirty="0"/>
              <a:t>年</a:t>
            </a:r>
            <a:r>
              <a:rPr kumimoji="1" lang="en-US" altLang="ja-JP" dirty="0"/>
              <a:t>10</a:t>
            </a:r>
            <a:r>
              <a:rPr kumimoji="1" lang="ja-JP" altLang="en-US" dirty="0"/>
              <a:t>月には、日本の首相もカーボンニュートラル宣言をしました。</a:t>
            </a:r>
            <a:endParaRPr kumimoji="1" lang="en-US" altLang="ja-JP" dirty="0"/>
          </a:p>
          <a:p>
            <a:r>
              <a:rPr lang="ja-JP" altLang="en-US" sz="1200" dirty="0">
                <a:latin typeface="Meiryo UI" panose="020B0604030504040204" pitchFamily="50" charset="-128"/>
                <a:ea typeface="Meiryo UI" panose="020B0604030504040204" pitchFamily="50" charset="-128"/>
              </a:rPr>
              <a:t>大幅な削減に向けて、日本も、そして京都も動き始めているのです。</a:t>
            </a:r>
            <a:endParaRPr kumimoji="1" lang="ja-JP" altLang="en-US" dirty="0"/>
          </a:p>
        </p:txBody>
      </p:sp>
      <p:sp>
        <p:nvSpPr>
          <p:cNvPr id="4" name="スライド番号プレースホルダー 3"/>
          <p:cNvSpPr>
            <a:spLocks noGrp="1"/>
          </p:cNvSpPr>
          <p:nvPr>
            <p:ph type="sldNum" sz="quarter" idx="5"/>
          </p:nvPr>
        </p:nvSpPr>
        <p:spPr/>
        <p:txBody>
          <a:bodyPr/>
          <a:lstStyle/>
          <a:p>
            <a:fld id="{152656B4-E03E-4993-AB56-E3164F611BC3}" type="slidenum">
              <a:rPr kumimoji="1" lang="ja-JP" altLang="en-US" smtClean="0"/>
              <a:t>13</a:t>
            </a:fld>
            <a:endParaRPr kumimoji="1" lang="ja-JP" altLang="en-US"/>
          </a:p>
        </p:txBody>
      </p:sp>
    </p:spTree>
    <p:extLst>
      <p:ext uri="{BB962C8B-B14F-4D97-AF65-F5344CB8AC3E}">
        <p14:creationId xmlns:p14="http://schemas.microsoft.com/office/powerpoint/2010/main" val="68591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marL="0" marR="0" lvl="0" indent="0" algn="just" defTabSz="914400" rtl="0" eaLnBrk="1" fontAlgn="auto" latinLnBrk="0" hangingPunct="1">
              <a:lnSpc>
                <a:spcPct val="150000"/>
              </a:lnSpc>
              <a:spcBef>
                <a:spcPts val="200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「世界は、温室効果ガス排出実質ゼロへ向けて大きく動き始めました。」</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イギリス、フランス、ドイツ、ノルウェーなど、ヨーロッパを中心とする様々な国が、近い将来のガソリン車やディーゼル車の販売禁止を打ち出しています。中国もその方針で検討を進めていると報道されています。すで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化石燃料は、あっても燃やしてはいけない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時代に入っており、実際にその方向に動いているのです。」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「産業界も大きく動いています。例えば、</a:t>
            </a:r>
            <a:r>
              <a:rPr lang="en-US" altLang="ja-JP" sz="1200" dirty="0">
                <a:latin typeface="Meiryo UI" panose="020B0604030504040204" pitchFamily="50" charset="-128"/>
                <a:ea typeface="Meiryo UI" panose="020B0604030504040204" pitchFamily="50" charset="-128"/>
              </a:rPr>
              <a:t>『RE100』</a:t>
            </a:r>
            <a:r>
              <a:rPr lang="ja-JP" altLang="en-US" sz="1200" dirty="0">
                <a:latin typeface="Meiryo UI" panose="020B0604030504040204" pitchFamily="50" charset="-128"/>
                <a:ea typeface="Meiryo UI" panose="020B0604030504040204" pitchFamily="50" charset="-128"/>
              </a:rPr>
              <a:t>という、事業活動を再生可能エネルギーのみで行う国際イニシアティブに参加する企業は、どんどん増えています。」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「他にも、例えば日本のトヨタ自動車は、部品調達も含めて、つまりサプライチェーン（下請け会社）全体で温室効果ガス排出ゼロを目指すことを宣言しています。」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14</a:t>
            </a:fld>
            <a:endParaRPr kumimoji="1" lang="ja-JP" altLang="en-US"/>
          </a:p>
        </p:txBody>
      </p:sp>
    </p:spTree>
    <p:extLst>
      <p:ext uri="{BB962C8B-B14F-4D97-AF65-F5344CB8AC3E}">
        <p14:creationId xmlns:p14="http://schemas.microsoft.com/office/powerpoint/2010/main" val="256144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「日本政府は平成</a:t>
            </a:r>
            <a:r>
              <a:rPr lang="en-US" altLang="ja-JP" sz="1200" dirty="0">
                <a:latin typeface="Meiryo UI" panose="020B0604030504040204" pitchFamily="50" charset="-128"/>
                <a:ea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を合言葉に、地球温暖化を防ぐための国民運動を推進しています。</a:t>
            </a:r>
            <a:r>
              <a:rPr lang="en-US" altLang="ja-JP" sz="1200" dirty="0">
                <a:latin typeface="Meiryo UI" panose="020B0604030504040204" pitchFamily="50" charset="-128"/>
                <a:ea typeface="Meiryo UI" panose="020B0604030504040204" pitchFamily="50" charset="-128"/>
              </a:rPr>
              <a:t> 『COOL CHOICE』</a:t>
            </a:r>
            <a:r>
              <a:rPr lang="ja-JP" altLang="en-US" sz="1200" dirty="0">
                <a:latin typeface="Meiryo UI" panose="020B0604030504040204" pitchFamily="50" charset="-128"/>
                <a:ea typeface="Meiryo UI" panose="020B0604030504040204" pitchFamily="50" charset="-128"/>
              </a:rPr>
              <a:t>とは、買うもの、乗りもの、食べもの、暮らし方を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かしこく選ぶ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ことです。」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例えば、再生可能エネルギーで暮らせる家に住むこと、省エネタイプの電気製品に買い替えること。現在は電力の小売が自由化されていますので、再生可能エネルギーでの発電に力をいれている電力会社から電気を購入することもできます。毎日の食材を、旬のものや地元のものを選ぶことで、生産や輸送にかかる</a:t>
            </a:r>
            <a:r>
              <a:rPr lang="en-US" altLang="ja-JP" sz="1200" dirty="0">
                <a:latin typeface="Meiryo UI" panose="020B0604030504040204" pitchFamily="50" charset="-128"/>
                <a:ea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排出を少なくすることもできますし、地元経済の活性化にもつながります。毎日できる小さな</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から、数年または数十年に一度のタイミングでできる大きな</a:t>
            </a:r>
            <a:r>
              <a:rPr lang="en-US" altLang="ja-JP" sz="1200" dirty="0">
                <a:latin typeface="Meiryo UI" panose="020B0604030504040204" pitchFamily="50" charset="-128"/>
                <a:ea typeface="Meiryo UI" panose="020B0604030504040204" pitchFamily="50" charset="-128"/>
              </a:rPr>
              <a:t>『COOL CHOICE』</a:t>
            </a:r>
            <a:r>
              <a:rPr lang="ja-JP" altLang="en-US" sz="1200" dirty="0" err="1">
                <a:latin typeface="Meiryo UI" panose="020B0604030504040204" pitchFamily="50" charset="-128"/>
                <a:ea typeface="Meiryo UI" panose="020B0604030504040204" pitchFamily="50" charset="-128"/>
              </a:rPr>
              <a:t>まで</a:t>
            </a:r>
            <a:r>
              <a:rPr lang="ja-JP" altLang="en-US" sz="1200" dirty="0">
                <a:latin typeface="Meiryo UI" panose="020B0604030504040204" pitchFamily="50" charset="-128"/>
                <a:ea typeface="Meiryo UI" panose="020B0604030504040204" pitchFamily="50" charset="-128"/>
              </a:rPr>
              <a:t>色々あります。温暖化対策をしながら快適で豊かな社会を選ぶ</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を、一緒に進めていきましょう。」</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」イメージキャラクター（「君野イマ」「君野ミライ」）の画像については、使用ガイドラインが制定されています。本スライド以外で使用する場合は、環境省</a:t>
            </a:r>
            <a:r>
              <a:rPr lang="en-US" altLang="ja-JP" sz="1200" dirty="0">
                <a:latin typeface="Meiryo UI" panose="020B0604030504040204" pitchFamily="50" charset="-128"/>
                <a:ea typeface="Meiryo UI" panose="020B0604030504040204" pitchFamily="50" charset="-128"/>
              </a:rPr>
              <a:t>COOL CHOICE</a:t>
            </a:r>
            <a:r>
              <a:rPr lang="ja-JP" altLang="en-US" sz="1200" dirty="0">
                <a:latin typeface="Meiryo UI" panose="020B0604030504040204" pitchFamily="50" charset="-128"/>
                <a:ea typeface="Meiryo UI" panose="020B0604030504040204" pitchFamily="50" charset="-128"/>
              </a:rPr>
              <a:t>ホームページにて確認をしてから使用してください。</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15</a:t>
            </a:fld>
            <a:endParaRPr kumimoji="1" lang="ja-JP" altLang="en-US"/>
          </a:p>
        </p:txBody>
      </p:sp>
    </p:spTree>
    <p:extLst>
      <p:ext uri="{BB962C8B-B14F-4D97-AF65-F5344CB8AC3E}">
        <p14:creationId xmlns:p14="http://schemas.microsoft.com/office/powerpoint/2010/main" val="210048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『COOL CHOICE</a:t>
            </a:r>
            <a:r>
              <a:rPr kumimoji="1" lang="ja-JP" altLang="en-US" dirty="0"/>
              <a:t>　地球温暖化防止 学習プログラム　スライド集</a:t>
            </a:r>
            <a:r>
              <a:rPr kumimoji="1" lang="en-US" altLang="ja-JP" dirty="0"/>
              <a:t>』</a:t>
            </a:r>
          </a:p>
          <a:p>
            <a:r>
              <a:rPr kumimoji="1" lang="ja-JP" altLang="en-US" dirty="0"/>
              <a:t>３</a:t>
            </a:r>
            <a:r>
              <a:rPr kumimoji="1" lang="en-US" altLang="ja-JP" dirty="0"/>
              <a:t>【</a:t>
            </a:r>
            <a:r>
              <a:rPr kumimoji="1" lang="ja-JP" altLang="en-US" dirty="0"/>
              <a:t>大人向け</a:t>
            </a:r>
            <a:r>
              <a:rPr kumimoji="1" lang="en-US" altLang="ja-JP" dirty="0"/>
              <a:t>】</a:t>
            </a:r>
            <a:r>
              <a:rPr kumimoji="1" lang="ja-JP" altLang="en-US" dirty="0"/>
              <a:t>地球温暖化問題の基礎知識</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作成</a:t>
            </a: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京都府地球温暖化防止活動推進センター</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（特定非営利活動法人　京都地球温暖化防止府民会議）</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このプログラムは、環境省平成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年度二酸化炭素排出抑制対策事業費等補助金（地域における地球温暖化防止活動促進事業）の一環で作成しました。</a:t>
            </a:r>
            <a:endParaRPr kumimoji="1" lang="en-US" altLang="ja-JP" sz="1200" dirty="0">
              <a:latin typeface="Meiryo UI" panose="020B0604030504040204" pitchFamily="50" charset="-128"/>
              <a:ea typeface="Meiryo UI" panose="020B0604030504040204" pitchFamily="50" charset="-128"/>
            </a:endParaRPr>
          </a:p>
          <a:p>
            <a:pPr>
              <a:defRPr/>
            </a:pP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日　一部修正</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16</a:t>
            </a:fld>
            <a:endParaRPr kumimoji="1" lang="ja-JP" altLang="en-US"/>
          </a:p>
        </p:txBody>
      </p:sp>
    </p:spTree>
    <p:extLst>
      <p:ext uri="{BB962C8B-B14F-4D97-AF65-F5344CB8AC3E}">
        <p14:creationId xmlns:p14="http://schemas.microsoft.com/office/powerpoint/2010/main" val="218239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20211130</a:t>
            </a:r>
            <a:r>
              <a:rPr kumimoji="1" lang="ja-JP" altLang="en-US" dirty="0"/>
              <a:t>更新</a:t>
            </a:r>
            <a:endParaRPr kumimoji="1" lang="en-US" altLang="ja-JP" dirty="0"/>
          </a:p>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「本日は、みなさんに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地球温暖化“のお話をしたいと思います。地球温暖化とは、文字通り、地球の平均気温がだんだん上がってくることを言います。</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年の</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年間は、統計開始（</a:t>
            </a:r>
            <a:r>
              <a:rPr lang="en-US" altLang="ja-JP" sz="1200" dirty="0">
                <a:latin typeface="Meiryo UI" panose="020B0604030504040204" pitchFamily="50" charset="-128"/>
                <a:ea typeface="Meiryo UI" panose="020B0604030504040204" pitchFamily="50" charset="-128"/>
              </a:rPr>
              <a:t>1850</a:t>
            </a:r>
            <a:r>
              <a:rPr lang="ja-JP" altLang="en-US" sz="1200" dirty="0">
                <a:latin typeface="Meiryo UI" panose="020B0604030504040204" pitchFamily="50" charset="-128"/>
                <a:ea typeface="Meiryo UI" panose="020B0604030504040204" pitchFamily="50" charset="-128"/>
              </a:rPr>
              <a:t>年）以降、最も高温の</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年間でした。」（注１）</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「では、どれぐらい平均気温が上がったのか、ご存知でしょうか？　工業化以前とくらべて、平均気温は約１℃上昇しました。たった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℃、しかし、世界のあちこちで温暖化の影響と思われることが起きています。」（注２）</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kumimoji="1" lang="en-US" altLang="ja-JP" dirty="0"/>
              <a:t>※</a:t>
            </a:r>
            <a:r>
              <a:rPr kumimoji="1" lang="ja-JP" altLang="en-US" dirty="0"/>
              <a:t>グラフ　気象庁のデータより京都府温暖化防止センターが作成</a:t>
            </a:r>
            <a:endParaRPr kumimoji="1" lang="en-US" altLang="ja-JP" dirty="0"/>
          </a:p>
          <a:p>
            <a:pPr marL="0" marR="0" lvl="0" indent="0" algn="just" defTabSz="914400" rtl="0" eaLnBrk="1" fontAlgn="auto" latinLnBrk="0" hangingPunct="1">
              <a:lnSpc>
                <a:spcPct val="150000"/>
              </a:lnSpc>
              <a:spcBef>
                <a:spcPts val="200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（注１）</a:t>
            </a:r>
            <a:r>
              <a:rPr lang="en-US" altLang="ja-JP" sz="1200" dirty="0">
                <a:latin typeface="Meiryo UI" panose="020B0604030504040204" pitchFamily="50" charset="-128"/>
                <a:ea typeface="Meiryo UI" panose="020B0604030504040204" pitchFamily="50" charset="-128"/>
              </a:rPr>
              <a:t>WMO</a:t>
            </a:r>
            <a:r>
              <a:rPr lang="ja-JP" altLang="en-US" sz="1200" dirty="0">
                <a:latin typeface="Meiryo UI" panose="020B0604030504040204" pitchFamily="50" charset="-128"/>
                <a:ea typeface="Meiryo UI" panose="020B0604030504040204" pitchFamily="50" charset="-128"/>
              </a:rPr>
              <a:t>（世界気象機関）「気候ステートメント</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月公表</a:t>
            </a: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（注２）</a:t>
            </a:r>
            <a:r>
              <a:rPr lang="en-US" altLang="ja-JP" sz="1200" dirty="0">
                <a:latin typeface="Meiryo UI" panose="020B0604030504040204" pitchFamily="50" charset="-128"/>
                <a:ea typeface="Meiryo UI" panose="020B0604030504040204" pitchFamily="50" charset="-128"/>
              </a:rPr>
              <a:t>IPCC</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℃特別報告書」</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月公表</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a:t>
            </a:fld>
            <a:endParaRPr kumimoji="1" lang="ja-JP" altLang="en-US"/>
          </a:p>
        </p:txBody>
      </p:sp>
    </p:spTree>
    <p:extLst>
      <p:ext uri="{BB962C8B-B14F-4D97-AF65-F5344CB8AC3E}">
        <p14:creationId xmlns:p14="http://schemas.microsoft.com/office/powerpoint/2010/main" val="57356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過去</a:t>
            </a:r>
            <a:r>
              <a:rPr kumimoji="1" lang="en-US" altLang="ja-JP" dirty="0"/>
              <a:t>2000</a:t>
            </a:r>
            <a:r>
              <a:rPr kumimoji="1" lang="ja-JP" altLang="en-US" dirty="0"/>
              <a:t>年の世界平均気温の変化を見ると、</a:t>
            </a:r>
            <a:r>
              <a:rPr kumimoji="1" lang="en-US" altLang="ja-JP" dirty="0"/>
              <a:t>1850</a:t>
            </a:r>
            <a:r>
              <a:rPr kumimoji="1" lang="ja-JP" altLang="en-US" dirty="0"/>
              <a:t>年以降の気温変化が急激なものであることがわかります。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2022</a:t>
            </a:r>
            <a:r>
              <a:rPr kumimoji="1" lang="ja-JP" altLang="en-US" dirty="0"/>
              <a:t>年</a:t>
            </a:r>
            <a:r>
              <a:rPr kumimoji="1" lang="en-US" altLang="ja-JP" dirty="0"/>
              <a:t>11</a:t>
            </a:r>
            <a:r>
              <a:rPr kumimoji="1" lang="ja-JP" altLang="en-US" dirty="0"/>
              <a:t>月追加</a:t>
            </a:r>
            <a:endParaRPr kumimoji="1" lang="en-US" altLang="ja-JP" dirty="0"/>
          </a:p>
        </p:txBody>
      </p:sp>
      <p:sp>
        <p:nvSpPr>
          <p:cNvPr id="4" name="スライド番号プレースホルダー 3"/>
          <p:cNvSpPr>
            <a:spLocks noGrp="1"/>
          </p:cNvSpPr>
          <p:nvPr>
            <p:ph type="sldNum" sz="quarter" idx="5"/>
          </p:nvPr>
        </p:nvSpPr>
        <p:spPr/>
        <p:txBody>
          <a:bodyPr/>
          <a:lstStyle/>
          <a:p>
            <a:fld id="{152656B4-E03E-4993-AB56-E3164F611BC3}" type="slidenum">
              <a:rPr kumimoji="1" lang="ja-JP" altLang="en-US" smtClean="0"/>
              <a:t>3</a:t>
            </a:fld>
            <a:endParaRPr kumimoji="1" lang="ja-JP" altLang="en-US"/>
          </a:p>
        </p:txBody>
      </p:sp>
    </p:spTree>
    <p:extLst>
      <p:ext uri="{BB962C8B-B14F-4D97-AF65-F5344CB8AC3E}">
        <p14:creationId xmlns:p14="http://schemas.microsoft.com/office/powerpoint/2010/main" val="294547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「いま実際に起こっていることで、温暖化の影響ではないかと思われることについて、見てみましょう。」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「これは、</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年に撮影された、スイスのアルプスにあるモルテラッチ氷河です。奥のほうに氷河の先端があるのがわかりますか？　実は、</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年前の</a:t>
            </a:r>
            <a:r>
              <a:rPr lang="en-US" altLang="ja-JP" sz="1200" dirty="0">
                <a:latin typeface="Meiryo UI" panose="020B0604030504040204" pitchFamily="50" charset="-128"/>
                <a:ea typeface="Meiryo UI" panose="020B0604030504040204" pitchFamily="50" charset="-128"/>
              </a:rPr>
              <a:t>1970</a:t>
            </a:r>
            <a:r>
              <a:rPr lang="ja-JP" altLang="en-US" sz="1200" dirty="0">
                <a:latin typeface="Meiryo UI" panose="020B0604030504040204" pitchFamily="50" charset="-128"/>
                <a:ea typeface="Meiryo UI" panose="020B0604030504040204" pitchFamily="50" charset="-128"/>
              </a:rPr>
              <a:t>年は、右側の看板のところまで氷河がありました。</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年の間に氷が溶け、氷河が短くなったことがわかります。これは、地球温暖化の影響と言えるでしょう。」</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「氷河が溶けたり崩壊することで、下流の地域に洪水が起こったりします。また氷河がなくなることで、下流の地域で水不足が起こる可能性もあります。」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4</a:t>
            </a:fld>
            <a:endParaRPr kumimoji="1" lang="ja-JP" altLang="en-US"/>
          </a:p>
        </p:txBody>
      </p:sp>
    </p:spTree>
    <p:extLst>
      <p:ext uri="{BB962C8B-B14F-4D97-AF65-F5344CB8AC3E}">
        <p14:creationId xmlns:p14="http://schemas.microsoft.com/office/powerpoint/2010/main" val="55562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「日本でもさまざまな影響が見られます。これは</a:t>
            </a: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月に、京都府舞鶴市で撮影されました。この辺りの地域だけ突然の大雨が降り（局地的豪雨）、短い時間で道路が水につかってしまったのです。」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「一回一回の台風や集中豪雨が、温暖化の影響であると言い切ることはできません。しかし日本では、こうした大雨（日降水量</a:t>
            </a:r>
            <a:r>
              <a:rPr lang="en-US" altLang="ja-JP" sz="1200" dirty="0">
                <a:latin typeface="Meiryo UI" panose="020B0604030504040204" pitchFamily="50" charset="-128"/>
                <a:ea typeface="Meiryo UI" panose="020B0604030504040204" pitchFamily="50" charset="-128"/>
              </a:rPr>
              <a:t>400mm</a:t>
            </a:r>
            <a:r>
              <a:rPr lang="ja-JP" altLang="en-US" sz="1200" dirty="0">
                <a:latin typeface="Meiryo UI" panose="020B0604030504040204" pitchFamily="50" charset="-128"/>
                <a:ea typeface="Meiryo UI" panose="020B0604030504040204" pitchFamily="50" charset="-128"/>
              </a:rPr>
              <a:t>以上）の発生する回数が増える傾向にあります。これは、科学的な予測と一致しています。」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150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写真撮影：京都府地球温暖化防止活動推進センター（木原浩貴）</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5</a:t>
            </a:fld>
            <a:endParaRPr kumimoji="1" lang="ja-JP" altLang="en-US"/>
          </a:p>
        </p:txBody>
      </p:sp>
    </p:spTree>
    <p:extLst>
      <p:ext uri="{BB962C8B-B14F-4D97-AF65-F5344CB8AC3E}">
        <p14:creationId xmlns:p14="http://schemas.microsoft.com/office/powerpoint/2010/main" val="419237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次に、地球温暖化が起こるメカニズムについて説明します。地球上の大気には、もともと温室効果ガスが含まれています。温室効果ガスは植物を育てる温室（ビニールハウス）のように、光は通すけど熱は逃がしにくい性質を持っています（左図）。最近、この温室効果ガスが増加することで、温暖化が進んできているのです（右図）。」</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「人間が出す温室効果ガスの中で、最も温暖化に影響を与えているのは二酸化炭素（</a:t>
            </a:r>
            <a:r>
              <a:rPr lang="en-US" altLang="ja-JP" sz="1200" dirty="0">
                <a:latin typeface="Meiryo UI" panose="020B0604030504040204" pitchFamily="50" charset="-128"/>
                <a:ea typeface="Meiryo UI" panose="020B0604030504040204" pitchFamily="50" charset="-128"/>
              </a:rPr>
              <a:t>CO</a:t>
            </a:r>
            <a:r>
              <a:rPr lang="en-US" altLang="ja-JP" sz="10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）です。産業革命前は、大気中の二酸化炭素濃度は約</a:t>
            </a:r>
            <a:r>
              <a:rPr lang="en-US" altLang="ja-JP" sz="1200" dirty="0">
                <a:latin typeface="Meiryo UI" panose="020B0604030504040204" pitchFamily="50" charset="-128"/>
                <a:ea typeface="Meiryo UI" panose="020B0604030504040204" pitchFamily="50" charset="-128"/>
              </a:rPr>
              <a:t>280ppm</a:t>
            </a:r>
            <a:r>
              <a:rPr lang="ja-JP" altLang="en-US" sz="1200" dirty="0" err="1">
                <a:latin typeface="Meiryo UI" panose="020B0604030504040204" pitchFamily="50" charset="-128"/>
                <a:ea typeface="Meiryo UI" panose="020B0604030504040204" pitchFamily="50" charset="-128"/>
              </a:rPr>
              <a:t>で</a:t>
            </a:r>
            <a:r>
              <a:rPr lang="ja-JP" altLang="en-US" sz="1200" dirty="0">
                <a:latin typeface="Meiryo UI" panose="020B0604030504040204" pitchFamily="50" charset="-128"/>
                <a:ea typeface="Meiryo UI" panose="020B0604030504040204" pitchFamily="50" charset="-128"/>
              </a:rPr>
              <a:t>したが、産業革命以降の人間の活動が原因で、現在は約</a:t>
            </a:r>
            <a:r>
              <a:rPr lang="en-US" altLang="ja-JP" sz="1200" dirty="0">
                <a:latin typeface="Meiryo UI" panose="020B0604030504040204" pitchFamily="50" charset="-128"/>
                <a:ea typeface="Meiryo UI" panose="020B0604030504040204" pitchFamily="50" charset="-128"/>
              </a:rPr>
              <a:t>400ppm</a:t>
            </a:r>
            <a:r>
              <a:rPr lang="ja-JP" altLang="en-US" sz="1200" dirty="0" err="1">
                <a:latin typeface="Meiryo UI" panose="020B0604030504040204" pitchFamily="50" charset="-128"/>
                <a:ea typeface="Meiryo UI" panose="020B0604030504040204" pitchFamily="50" charset="-128"/>
              </a:rPr>
              <a:t>にまで</a:t>
            </a:r>
            <a:r>
              <a:rPr lang="ja-JP" altLang="en-US" sz="1200" dirty="0">
                <a:latin typeface="Meiryo UI" panose="020B0604030504040204" pitchFamily="50" charset="-128"/>
                <a:ea typeface="Meiryo UI" panose="020B0604030504040204" pitchFamily="50" charset="-128"/>
              </a:rPr>
              <a:t>上昇しています。」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温室効果ガスがあることにより、地球の平均気温は約</a:t>
            </a:r>
            <a:r>
              <a:rPr lang="en-US" altLang="ja-JP" sz="1200" dirty="0">
                <a:solidFill>
                  <a:srgbClr val="0070C0"/>
                </a:solidFill>
                <a:latin typeface="Meiryo UI" panose="020B0604030504040204" pitchFamily="50" charset="-128"/>
                <a:ea typeface="Meiryo UI" panose="020B0604030504040204" pitchFamily="50" charset="-128"/>
              </a:rPr>
              <a:t>14℃</a:t>
            </a:r>
            <a:r>
              <a:rPr lang="ja-JP" altLang="en-US" sz="1200" dirty="0">
                <a:solidFill>
                  <a:srgbClr val="0070C0"/>
                </a:solidFill>
                <a:latin typeface="Meiryo UI" panose="020B0604030504040204" pitchFamily="50" charset="-128"/>
                <a:ea typeface="Meiryo UI" panose="020B0604030504040204" pitchFamily="50" charset="-128"/>
              </a:rPr>
              <a:t>に保たれています。もし温室効果ガスがなかった場合、地球の表面温度は氷点下</a:t>
            </a:r>
            <a:r>
              <a:rPr lang="en-US" altLang="ja-JP" sz="1200" dirty="0">
                <a:solidFill>
                  <a:srgbClr val="0070C0"/>
                </a:solidFill>
                <a:latin typeface="Meiryo UI" panose="020B0604030504040204" pitchFamily="50" charset="-128"/>
                <a:ea typeface="Meiryo UI" panose="020B0604030504040204" pitchFamily="50" charset="-128"/>
              </a:rPr>
              <a:t>19℃</a:t>
            </a:r>
            <a:r>
              <a:rPr lang="ja-JP" altLang="en-US" sz="1200" dirty="0">
                <a:solidFill>
                  <a:srgbClr val="0070C0"/>
                </a:solidFill>
                <a:latin typeface="Meiryo UI" panose="020B0604030504040204" pitchFamily="50" charset="-128"/>
                <a:ea typeface="Meiryo UI" panose="020B0604030504040204" pitchFamily="50" charset="-128"/>
              </a:rPr>
              <a:t>になると言われています。（気象庁ホームページより）</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図：出典：全国地球温暖化防止活動推進センターウェブサイト（</a:t>
            </a:r>
            <a:r>
              <a:rPr lang="en-US" altLang="ja-JP" sz="1200" dirty="0">
                <a:solidFill>
                  <a:srgbClr val="0070C0"/>
                </a:solidFill>
                <a:latin typeface="Meiryo UI" panose="020B0604030504040204" pitchFamily="50" charset="-128"/>
                <a:ea typeface="Meiryo UI" panose="020B0604030504040204" pitchFamily="50" charset="-128"/>
              </a:rPr>
              <a:t>http://www.jccca.org/</a:t>
            </a:r>
            <a:r>
              <a:rPr lang="ja-JP" altLang="en-US" sz="1200" dirty="0">
                <a:solidFill>
                  <a:srgbClr val="0070C0"/>
                </a:solidFill>
                <a:latin typeface="Meiryo UI" panose="020B0604030504040204" pitchFamily="50" charset="-128"/>
                <a:ea typeface="Meiryo UI" panose="020B0604030504040204" pitchFamily="50" charset="-128"/>
              </a:rPr>
              <a:t>）より</a:t>
            </a:r>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6</a:t>
            </a:fld>
            <a:endParaRPr kumimoji="1" lang="ja-JP" altLang="en-US"/>
          </a:p>
        </p:txBody>
      </p:sp>
    </p:spTree>
    <p:extLst>
      <p:ext uri="{BB962C8B-B14F-4D97-AF65-F5344CB8AC3E}">
        <p14:creationId xmlns:p14="http://schemas.microsoft.com/office/powerpoint/2010/main" val="321631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「このままあまり対策をせず、今までと同じぐらいの量の二酸化炭素を排出し続けると、</a:t>
            </a:r>
            <a:r>
              <a:rPr lang="en-US" altLang="ja-JP" sz="1200" dirty="0">
                <a:latin typeface="Meiryo UI" panose="020B0604030504040204" pitchFamily="50" charset="-128"/>
                <a:ea typeface="Meiryo UI" panose="020B0604030504040204" pitchFamily="50" charset="-128"/>
              </a:rPr>
              <a:t>2100</a:t>
            </a:r>
            <a:r>
              <a:rPr lang="ja-JP" altLang="en-US" sz="1200" dirty="0">
                <a:latin typeface="Meiryo UI" panose="020B0604030504040204" pitchFamily="50" charset="-128"/>
                <a:ea typeface="Meiryo UI" panose="020B0604030504040204" pitchFamily="50" charset="-128"/>
              </a:rPr>
              <a:t>年頃には地球上の平均気温が</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くらい上がってしまうと言われています（赤いグラフ）。しかし、これから地球温暖化対策を最大限しっかり取り組んだ場合、気温の上昇をある程度で安定させられる可能性もあります（青いグラフ）。」</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IPCC</a:t>
            </a:r>
            <a:r>
              <a:rPr lang="ja-JP" altLang="en-US" sz="1200" dirty="0">
                <a:latin typeface="Meiryo UI" panose="020B0604030504040204" pitchFamily="50" charset="-128"/>
                <a:ea typeface="Meiryo UI" panose="020B0604030504040204" pitchFamily="50" charset="-128"/>
              </a:rPr>
              <a:t>（国連気候変動に関する政府間パネル　</a:t>
            </a:r>
            <a:r>
              <a:rPr lang="en-US" altLang="ja-JP" sz="1200" dirty="0">
                <a:latin typeface="Meiryo UI" panose="020B0604030504040204" pitchFamily="50" charset="-128"/>
                <a:ea typeface="Meiryo UI" panose="020B0604030504040204" pitchFamily="50" charset="-128"/>
              </a:rPr>
              <a:t>Intergovernmental Panel on Climate Change</a:t>
            </a:r>
            <a:r>
              <a:rPr lang="ja-JP" altLang="en-US" sz="1200" dirty="0">
                <a:latin typeface="Meiryo UI" panose="020B0604030504040204" pitchFamily="50" charset="-128"/>
                <a:ea typeface="Meiryo UI" panose="020B0604030504040204" pitchFamily="50" charset="-128"/>
              </a:rPr>
              <a:t>）は、温暖化が進行すると、自然界や人間社会の適応の限界を超える可能性があること、また、効果的な対策を早期に行うことで、経済的な損失等も少なくてすむことを指摘しています。」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グラフ：</a:t>
            </a:r>
            <a:r>
              <a:rPr lang="en-US" altLang="ja-JP" sz="1200" dirty="0">
                <a:solidFill>
                  <a:srgbClr val="0070C0"/>
                </a:solidFill>
                <a:latin typeface="Meiryo UI" panose="020B0604030504040204" pitchFamily="50" charset="-128"/>
                <a:ea typeface="Meiryo UI" panose="020B0604030504040204" pitchFamily="50" charset="-128"/>
              </a:rPr>
              <a:t>IPCC</a:t>
            </a:r>
            <a:r>
              <a:rPr lang="ja-JP" altLang="en-US" sz="1200" dirty="0">
                <a:solidFill>
                  <a:srgbClr val="0070C0"/>
                </a:solidFill>
                <a:latin typeface="Meiryo UI" panose="020B0604030504040204" pitchFamily="50" charset="-128"/>
                <a:ea typeface="Meiryo UI" panose="020B0604030504040204" pitchFamily="50" charset="-128"/>
              </a:rPr>
              <a:t>第</a:t>
            </a:r>
            <a:r>
              <a:rPr lang="en-US" altLang="ja-JP" sz="1200" dirty="0">
                <a:solidFill>
                  <a:srgbClr val="0070C0"/>
                </a:solidFill>
                <a:latin typeface="Meiryo UI" panose="020B0604030504040204" pitchFamily="50" charset="-128"/>
                <a:ea typeface="Meiryo UI" panose="020B0604030504040204" pitchFamily="50" charset="-128"/>
              </a:rPr>
              <a:t>5</a:t>
            </a:r>
            <a:r>
              <a:rPr lang="ja-JP" altLang="en-US" sz="1200" dirty="0">
                <a:solidFill>
                  <a:srgbClr val="0070C0"/>
                </a:solidFill>
                <a:latin typeface="Meiryo UI" panose="020B0604030504040204" pitchFamily="50" charset="-128"/>
                <a:ea typeface="Meiryo UI" panose="020B0604030504040204" pitchFamily="50" charset="-128"/>
              </a:rPr>
              <a:t>次評価報告書をもとに京都府地球温暖化防止活動推進センターが作成</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7</a:t>
            </a:fld>
            <a:endParaRPr kumimoji="1" lang="ja-JP" altLang="en-US"/>
          </a:p>
        </p:txBody>
      </p:sp>
    </p:spTree>
    <p:extLst>
      <p:ext uri="{BB962C8B-B14F-4D97-AF65-F5344CB8AC3E}">
        <p14:creationId xmlns:p14="http://schemas.microsoft.com/office/powerpoint/2010/main" val="75499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もしインターネットを使用することができる環境であれば、動画を活用することもできます。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YouTube</a:t>
            </a:r>
            <a:r>
              <a:rPr kumimoji="1" lang="ja-JP" altLang="en-US" dirty="0"/>
              <a:t>　環境省チャンネル「気候変動（地球温暖化）による気温の将来予測の比較」</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https://www.youtube.com/watch?v=4flssBmr1nE</a:t>
            </a:r>
          </a:p>
          <a:p>
            <a:endParaRPr kumimoji="1" lang="en-US" altLang="ja-JP" dirty="0"/>
          </a:p>
          <a:p>
            <a:r>
              <a:rPr kumimoji="1" lang="ja-JP" altLang="en-US" dirty="0"/>
              <a:t>・左側が、前スライドの青いグラフ（最大限の対策を行った場合のシュミレーション）、右側が赤いグラフ（現在程度の対策を行った場合のシュミレーション）です。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8</a:t>
            </a:fld>
            <a:endParaRPr kumimoji="1" lang="ja-JP" altLang="en-US"/>
          </a:p>
        </p:txBody>
      </p:sp>
    </p:spTree>
    <p:extLst>
      <p:ext uri="{BB962C8B-B14F-4D97-AF65-F5344CB8AC3E}">
        <p14:creationId xmlns:p14="http://schemas.microsoft.com/office/powerpoint/2010/main" val="235891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「このまま地球温暖化が進むと、今後、様々な影響が現れると予想されています。」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今までより雨が降らなくなって、とても乾燥してしまったり、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台風が大型化したり集中豪雨が増えたり、</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今までにないほど気温が上がる「猛暑」になったりなど、極端な気候になると言われています。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私たち人間の健康にも被害が出るようになる可能性があります。夏が暑すぎて熱中症になってしまう人が増えたり、今まで南の国にしかなかった病気が流行するようになったりすると言われています。また、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急な気候の変化に、植物の体が追い付けず、農作物が上手に育たなくなり、食べ物が足りない地域が多くなる可能性もあります。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「つまり、地球温暖化問題は、多くの人間の命に関わる問題なのです。」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50000"/>
              </a:lnSpc>
              <a:spcBef>
                <a:spcPts val="2000"/>
              </a:spcBef>
              <a:spcAft>
                <a:spcPts val="0"/>
              </a:spcAft>
              <a:buClrTx/>
              <a:buSzTx/>
              <a:buFontTx/>
              <a:buNone/>
              <a:tabLst/>
              <a:defRPr/>
            </a:pPr>
            <a:r>
              <a:rPr kumimoji="1" lang="en-US" altLang="ja-JP" dirty="0"/>
              <a:t>※</a:t>
            </a:r>
            <a:r>
              <a:rPr kumimoji="1" lang="ja-JP" altLang="en-US" dirty="0"/>
              <a:t>出典：環境省「地球温暖化パネル」</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9</a:t>
            </a:fld>
            <a:endParaRPr kumimoji="1" lang="ja-JP" altLang="en-US"/>
          </a:p>
        </p:txBody>
      </p:sp>
    </p:spTree>
    <p:extLst>
      <p:ext uri="{BB962C8B-B14F-4D97-AF65-F5344CB8AC3E}">
        <p14:creationId xmlns:p14="http://schemas.microsoft.com/office/powerpoint/2010/main" val="397505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6479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5964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031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各ページレイアウト">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a16="http://schemas.microsoft.com/office/drawing/2014/main" id="{A8A3A230-3FEC-49A2-B1A5-386A757471EF}"/>
              </a:ext>
            </a:extLst>
          </p:cNvPr>
          <p:cNvSpPr txBox="1">
            <a:spLocks/>
          </p:cNvSpPr>
          <p:nvPr userDrawn="1"/>
        </p:nvSpPr>
        <p:spPr>
          <a:xfrm>
            <a:off x="2488821" y="6445728"/>
            <a:ext cx="4166358" cy="3629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446A1010-6C18-457C-BE7C-075EC13DFFBA}" type="slidenum">
              <a:rPr lang="en-US" altLang="ja-JP" smtClean="0"/>
              <a:pPr algn="ctr">
                <a:defRPr/>
              </a:pPr>
              <a:t>‹#›</a:t>
            </a:fld>
            <a:endParaRPr lang="en-US" altLang="ja-JP" dirty="0"/>
          </a:p>
        </p:txBody>
      </p:sp>
      <p:sp>
        <p:nvSpPr>
          <p:cNvPr id="3" name="Title 1"/>
          <p:cNvSpPr>
            <a:spLocks noGrp="1"/>
          </p:cNvSpPr>
          <p:nvPr>
            <p:ph type="ctrTitle"/>
          </p:nvPr>
        </p:nvSpPr>
        <p:spPr>
          <a:xfrm>
            <a:off x="1843314" y="978072"/>
            <a:ext cx="6910816" cy="737420"/>
          </a:xfrm>
          <a:solidFill>
            <a:srgbClr val="FFFFCC"/>
          </a:solidFill>
        </p:spPr>
        <p:txBody>
          <a:bodyPr anchor="b" anchorCtr="0">
            <a:normAutofit/>
          </a:bodyPr>
          <a:lstStyle>
            <a:lvl1pPr algn="l">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grpSp>
        <p:nvGrpSpPr>
          <p:cNvPr id="4" name="グループ化 3">
            <a:extLst>
              <a:ext uri="{FF2B5EF4-FFF2-40B4-BE49-F238E27FC236}">
                <a16:creationId xmlns:a16="http://schemas.microsoft.com/office/drawing/2014/main" id="{3B8F0675-3873-4C48-B0AE-D105F77020A3}"/>
              </a:ext>
            </a:extLst>
          </p:cNvPr>
          <p:cNvGrpSpPr/>
          <p:nvPr userDrawn="1"/>
        </p:nvGrpSpPr>
        <p:grpSpPr>
          <a:xfrm>
            <a:off x="5789283" y="409953"/>
            <a:ext cx="2964847" cy="413568"/>
            <a:chOff x="5789283" y="409953"/>
            <a:chExt cx="2964847" cy="413568"/>
          </a:xfrm>
        </p:grpSpPr>
        <p:sp>
          <p:nvSpPr>
            <p:cNvPr id="5" name="正方形/長方形 4">
              <a:extLst>
                <a:ext uri="{FF2B5EF4-FFF2-40B4-BE49-F238E27FC236}">
                  <a16:creationId xmlns:a16="http://schemas.microsoft.com/office/drawing/2014/main" id="{97BB8AF3-2BCF-4DE9-B7BC-2E27A50B61EF}"/>
                </a:ext>
              </a:extLst>
            </p:cNvPr>
            <p:cNvSpPr>
              <a:spLocks noChangeAspect="1"/>
            </p:cNvSpPr>
            <p:nvPr userDrawn="1"/>
          </p:nvSpPr>
          <p:spPr bwMode="auto">
            <a:xfrm flipH="1">
              <a:off x="5789283" y="409953"/>
              <a:ext cx="414480" cy="41356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6" name="正方形/長方形 5">
              <a:extLst>
                <a:ext uri="{FF2B5EF4-FFF2-40B4-BE49-F238E27FC236}">
                  <a16:creationId xmlns:a16="http://schemas.microsoft.com/office/drawing/2014/main" id="{78F93EB2-FD13-445E-B4DB-FC7909360A79}"/>
                </a:ext>
              </a:extLst>
            </p:cNvPr>
            <p:cNvSpPr>
              <a:spLocks noChangeAspect="1"/>
            </p:cNvSpPr>
            <p:nvPr userDrawn="1"/>
          </p:nvSpPr>
          <p:spPr bwMode="auto">
            <a:xfrm flipH="1">
              <a:off x="6299539" y="409953"/>
              <a:ext cx="414480" cy="4135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7" name="正方形/長方形 6">
              <a:extLst>
                <a:ext uri="{FF2B5EF4-FFF2-40B4-BE49-F238E27FC236}">
                  <a16:creationId xmlns:a16="http://schemas.microsoft.com/office/drawing/2014/main" id="{8DD954D0-8255-4637-AEDB-B2E99510714F}"/>
                </a:ext>
              </a:extLst>
            </p:cNvPr>
            <p:cNvSpPr>
              <a:spLocks noChangeAspect="1"/>
            </p:cNvSpPr>
            <p:nvPr userDrawn="1"/>
          </p:nvSpPr>
          <p:spPr bwMode="auto">
            <a:xfrm flipH="1">
              <a:off x="6809795" y="409953"/>
              <a:ext cx="414480" cy="41356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8" name="正方形/長方形 7">
              <a:extLst>
                <a:ext uri="{FF2B5EF4-FFF2-40B4-BE49-F238E27FC236}">
                  <a16:creationId xmlns:a16="http://schemas.microsoft.com/office/drawing/2014/main" id="{D592AA86-F547-4623-8C55-72B70D6B7FA2}"/>
                </a:ext>
              </a:extLst>
            </p:cNvPr>
            <p:cNvSpPr>
              <a:spLocks noChangeAspect="1"/>
            </p:cNvSpPr>
            <p:nvPr userDrawn="1"/>
          </p:nvSpPr>
          <p:spPr bwMode="auto">
            <a:xfrm flipH="1">
              <a:off x="7320051" y="409953"/>
              <a:ext cx="414480" cy="41356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9" name="正方形/長方形 8">
              <a:extLst>
                <a:ext uri="{FF2B5EF4-FFF2-40B4-BE49-F238E27FC236}">
                  <a16:creationId xmlns:a16="http://schemas.microsoft.com/office/drawing/2014/main" id="{037BA921-4187-4465-9E1F-32CBB8BBC03E}"/>
                </a:ext>
              </a:extLst>
            </p:cNvPr>
            <p:cNvSpPr>
              <a:spLocks noChangeAspect="1"/>
            </p:cNvSpPr>
            <p:nvPr userDrawn="1"/>
          </p:nvSpPr>
          <p:spPr bwMode="auto">
            <a:xfrm flipH="1">
              <a:off x="7830307" y="409953"/>
              <a:ext cx="414480" cy="41356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10" name="正方形/長方形 9">
              <a:extLst>
                <a:ext uri="{FF2B5EF4-FFF2-40B4-BE49-F238E27FC236}">
                  <a16:creationId xmlns:a16="http://schemas.microsoft.com/office/drawing/2014/main" id="{A05E88AC-5684-46C6-93F7-0F957E06C139}"/>
                </a:ext>
              </a:extLst>
            </p:cNvPr>
            <p:cNvSpPr>
              <a:spLocks noChangeAspect="1"/>
            </p:cNvSpPr>
            <p:nvPr userDrawn="1"/>
          </p:nvSpPr>
          <p:spPr bwMode="auto">
            <a:xfrm flipH="1">
              <a:off x="8340563" y="409953"/>
              <a:ext cx="413567" cy="41356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grpSp>
    </p:spTree>
    <p:extLst>
      <p:ext uri="{BB962C8B-B14F-4D97-AF65-F5344CB8AC3E}">
        <p14:creationId xmlns:p14="http://schemas.microsoft.com/office/powerpoint/2010/main" val="15099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51E9AC4-4608-1348-8A0E-C037F663380C}" type="datetime1">
              <a:rPr lang="ja-JP" altLang="en-US"/>
              <a:pPr>
                <a:defRPr/>
              </a:pPr>
              <a:t>2022/11/7</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F72063F-666B-B140-AFE6-9C7589917405}" type="slidenum">
              <a:rPr lang="ja-JP" altLang="en-US"/>
              <a:pPr>
                <a:defRPr/>
              </a:pPr>
              <a:t>‹#›</a:t>
            </a:fld>
            <a:endParaRPr lang="en-US" altLang="ja-JP" dirty="0"/>
          </a:p>
        </p:txBody>
      </p:sp>
    </p:spTree>
    <p:extLst>
      <p:ext uri="{BB962C8B-B14F-4D97-AF65-F5344CB8AC3E}">
        <p14:creationId xmlns:p14="http://schemas.microsoft.com/office/powerpoint/2010/main" val="329525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42717D3-FE7D-4E8F-8113-334B97E67AC6}"/>
              </a:ext>
            </a:extLst>
          </p:cNvPr>
          <p:cNvSpPr>
            <a:spLocks noChangeAspect="1"/>
          </p:cNvSpPr>
          <p:nvPr userDrawn="1"/>
        </p:nvSpPr>
        <p:spPr bwMode="auto">
          <a:xfrm>
            <a:off x="344609" y="307339"/>
            <a:ext cx="1080000" cy="1080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Title 1"/>
          <p:cNvSpPr>
            <a:spLocks noGrp="1"/>
          </p:cNvSpPr>
          <p:nvPr>
            <p:ph type="ctrTitle"/>
          </p:nvPr>
        </p:nvSpPr>
        <p:spPr>
          <a:xfrm>
            <a:off x="1547037" y="307339"/>
            <a:ext cx="7200000" cy="1080000"/>
          </a:xfrm>
          <a:solidFill>
            <a:srgbClr val="FFFFCC"/>
          </a:solidFill>
        </p:spPr>
        <p:txBody>
          <a:bodyPr anchor="ctr" anchorCtr="0">
            <a:normAutofit/>
          </a:bodyPr>
          <a:lstStyle>
            <a:lvl1pPr algn="ctr">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pic>
        <p:nvPicPr>
          <p:cNvPr id="4" name="図 8">
            <a:extLst>
              <a:ext uri="{FF2B5EF4-FFF2-40B4-BE49-F238E27FC236}">
                <a16:creationId xmlns:a16="http://schemas.microsoft.com/office/drawing/2014/main" id="{3ABB2ED2-B68D-49FF-92FD-F4ECFB39AD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695" y="535518"/>
            <a:ext cx="977626" cy="6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4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37754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3759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93023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61270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20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165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19720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F9523-E3B5-416B-9CE5-F7907EA0484E}" type="datetimeFigureOut">
              <a:rPr kumimoji="1" lang="ja-JP" altLang="en-US" smtClean="0"/>
              <a:t>2022/11/7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01732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262784"/>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262784"/>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262784"/>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262784"/>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262784"/>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262784"/>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2" name="テキスト ボックス 13">
            <a:extLst>
              <a:ext uri="{FF2B5EF4-FFF2-40B4-BE49-F238E27FC236}">
                <a16:creationId xmlns:a16="http://schemas.microsoft.com/office/drawing/2014/main" id="{B583A2EA-55B0-46D7-BE40-F45B7D675905}"/>
              </a:ext>
            </a:extLst>
          </p:cNvPr>
          <p:cNvSpPr txBox="1">
            <a:spLocks noChangeArrowheads="1"/>
          </p:cNvSpPr>
          <p:nvPr/>
        </p:nvSpPr>
        <p:spPr bwMode="auto">
          <a:xfrm>
            <a:off x="334480" y="1009704"/>
            <a:ext cx="849113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ja-JP" sz="3200" b="1" dirty="0">
                <a:latin typeface="Meiryo UI" panose="020B0604030504040204" pitchFamily="50" charset="-128"/>
                <a:ea typeface="Meiryo UI" panose="020B0604030504040204" pitchFamily="50" charset="-128"/>
              </a:rPr>
              <a:t>COOL CHOICE</a:t>
            </a:r>
          </a:p>
          <a:p>
            <a:pPr algn="ctr"/>
            <a:r>
              <a:rPr kumimoji="1" lang="ja-JP" altLang="en-US" sz="1600" dirty="0">
                <a:latin typeface="Meiryo UI" panose="020B0604030504040204" pitchFamily="50" charset="-128"/>
                <a:ea typeface="Meiryo UI" panose="020B0604030504040204" pitchFamily="50" charset="-128"/>
              </a:rPr>
              <a:t>地球温暖化防止 学習プログラム</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スライド集</a:t>
            </a:r>
            <a:endParaRPr kumimoji="1" lang="en-US" altLang="ja-JP" sz="2000" dirty="0">
              <a:latin typeface="Meiryo UI" panose="020B0604030504040204" pitchFamily="50" charset="-128"/>
              <a:ea typeface="Meiryo UI" panose="020B0604030504040204" pitchFamily="50" charset="-128"/>
            </a:endParaRPr>
          </a:p>
        </p:txBody>
      </p:sp>
      <p:pic>
        <p:nvPicPr>
          <p:cNvPr id="13" name="図 8">
            <a:extLst>
              <a:ext uri="{FF2B5EF4-FFF2-40B4-BE49-F238E27FC236}">
                <a16:creationId xmlns:a16="http://schemas.microsoft.com/office/drawing/2014/main" id="{3ABB2ED2-B68D-49FF-92FD-F4ECFB39AD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515" y="2164852"/>
            <a:ext cx="1250790" cy="8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11607BB4-06C6-4384-B637-4BC56DECB9A8}"/>
              </a:ext>
            </a:extLst>
          </p:cNvPr>
          <p:cNvSpPr txBox="1"/>
          <p:nvPr/>
        </p:nvSpPr>
        <p:spPr>
          <a:xfrm>
            <a:off x="251460" y="2838765"/>
            <a:ext cx="8635401" cy="1015663"/>
          </a:xfrm>
          <a:prstGeom prst="rect">
            <a:avLst/>
          </a:prstGeom>
          <a:noFill/>
        </p:spPr>
        <p:txBody>
          <a:bodyPr wrap="square">
            <a:spAutoFit/>
          </a:bodyPr>
          <a:lstStyle/>
          <a:p>
            <a:pPr algn="ctr">
              <a:defRPr/>
            </a:pPr>
            <a:r>
              <a:rPr kumimoji="1" lang="en-US" altLang="ja-JP" sz="6000" b="1" dirty="0">
                <a:latin typeface="Meiryo UI" panose="020B0604030504040204" pitchFamily="50" charset="-128"/>
                <a:ea typeface="Meiryo UI" panose="020B0604030504040204" pitchFamily="50" charset="-128"/>
              </a:rPr>
              <a:t>3</a:t>
            </a:r>
            <a:r>
              <a:rPr kumimoji="1" lang="ja-JP" altLang="en-US" sz="3600" b="1"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大人向け</a:t>
            </a:r>
            <a:r>
              <a:rPr kumimoji="1" lang="en-US" altLang="ja-JP" sz="3200"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地球温暖化問題の基礎知識</a:t>
            </a:r>
            <a:endParaRPr kumimoji="1" lang="en-US" altLang="ja-JP" sz="3600" b="1" dirty="0">
              <a:solidFill>
                <a:srgbClr val="FF0000"/>
              </a:solidFill>
              <a:latin typeface="Meiryo UI" panose="020B0604030504040204" pitchFamily="50" charset="-128"/>
              <a:ea typeface="Meiryo UI" panose="020B0604030504040204" pitchFamily="50" charset="-128"/>
            </a:endParaRPr>
          </a:p>
        </p:txBody>
      </p:sp>
      <p:pic>
        <p:nvPicPr>
          <p:cNvPr id="18"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5991" y="3864936"/>
            <a:ext cx="4546824" cy="282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a:extLst>
              <a:ext uri="{FF2B5EF4-FFF2-40B4-BE49-F238E27FC236}">
                <a16:creationId xmlns:a16="http://schemas.microsoft.com/office/drawing/2014/main" id="{51C865D0-91DA-429A-8853-60B8C0DD730B}"/>
              </a:ext>
            </a:extLst>
          </p:cNvPr>
          <p:cNvSpPr txBox="1"/>
          <p:nvPr/>
        </p:nvSpPr>
        <p:spPr>
          <a:xfrm>
            <a:off x="6589228" y="6182959"/>
            <a:ext cx="1819553" cy="253916"/>
          </a:xfrm>
          <a:prstGeom prst="rect">
            <a:avLst/>
          </a:prstGeom>
          <a:noFill/>
        </p:spPr>
        <p:txBody>
          <a:bodyPr wrap="square" rtlCol="0">
            <a:spAutoFit/>
          </a:bodyPr>
          <a:lstStyle/>
          <a:p>
            <a:pPr algn="r"/>
            <a:r>
              <a:rPr kumimoji="1" lang="en-US" altLang="ja-JP" sz="1050" dirty="0" err="1">
                <a:latin typeface="Meiryo UI" panose="020B0604030504040204" pitchFamily="50" charset="-128"/>
                <a:ea typeface="Meiryo UI" panose="020B0604030504040204" pitchFamily="50" charset="-128"/>
              </a:rPr>
              <a:t>Youtube</a:t>
            </a:r>
            <a:r>
              <a:rPr kumimoji="1" lang="ja-JP" altLang="en-US" sz="1050" dirty="0">
                <a:latin typeface="Meiryo UI" panose="020B0604030504040204" pitchFamily="50" charset="-128"/>
                <a:ea typeface="Meiryo UI" panose="020B0604030504040204" pitchFamily="50" charset="-128"/>
              </a:rPr>
              <a:t>環境省チャンネルより</a:t>
            </a:r>
          </a:p>
        </p:txBody>
      </p:sp>
    </p:spTree>
    <p:extLst>
      <p:ext uri="{BB962C8B-B14F-4D97-AF65-F5344CB8AC3E}">
        <p14:creationId xmlns:p14="http://schemas.microsoft.com/office/powerpoint/2010/main" val="77603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58" y="2960458"/>
            <a:ext cx="5224546" cy="3548134"/>
          </a:xfrm>
          <a:prstGeom prst="rect">
            <a:avLst/>
          </a:prstGeom>
        </p:spPr>
      </p:pic>
      <p:sp>
        <p:nvSpPr>
          <p:cNvPr id="8" name="テキスト ボックス 7"/>
          <p:cNvSpPr txBox="1"/>
          <p:nvPr/>
        </p:nvSpPr>
        <p:spPr>
          <a:xfrm>
            <a:off x="5489722" y="3026868"/>
            <a:ext cx="3264408" cy="707886"/>
          </a:xfrm>
          <a:prstGeom prst="rect">
            <a:avLst/>
          </a:prstGeom>
          <a:solidFill>
            <a:srgbClr val="FFCCCC"/>
          </a:solidFill>
        </p:spPr>
        <p:txBody>
          <a:bodyPr wrap="square" rtlCol="0">
            <a:spAutoFit/>
          </a:bodyPr>
          <a:lstStyle/>
          <a:p>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総排出量 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兆トンで</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気温</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a:t>
            </a:r>
          </a:p>
        </p:txBody>
      </p:sp>
      <p:sp>
        <p:nvSpPr>
          <p:cNvPr id="11" name="テキスト ボックス 10"/>
          <p:cNvSpPr txBox="1"/>
          <p:nvPr/>
        </p:nvSpPr>
        <p:spPr>
          <a:xfrm>
            <a:off x="389870" y="1917217"/>
            <a:ext cx="8077474" cy="1077218"/>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温室効果ガス（主に二酸化炭素）を出す量を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000" b="1" dirty="0">
                <a:solidFill>
                  <a:srgbClr val="C00000"/>
                </a:solidFill>
                <a:latin typeface="Meiryo UI" panose="020B0604030504040204" pitchFamily="50" charset="-128"/>
                <a:ea typeface="Meiryo UI" panose="020B0604030504040204" pitchFamily="50" charset="-128"/>
              </a:rPr>
              <a:t>「ゼロ」 </a:t>
            </a:r>
            <a:r>
              <a:rPr kumimoji="1" lang="ja-JP" altLang="en-US" sz="2400" dirty="0">
                <a:latin typeface="Meiryo UI" panose="020B0604030504040204" pitchFamily="50" charset="-128"/>
                <a:ea typeface="Meiryo UI" panose="020B0604030504040204" pitchFamily="50" charset="-128"/>
              </a:rPr>
              <a:t>にしなければ、温暖化を防げない！</a:t>
            </a:r>
          </a:p>
        </p:txBody>
      </p:sp>
      <p:sp>
        <p:nvSpPr>
          <p:cNvPr id="15" name="テキスト ボックス 14"/>
          <p:cNvSpPr txBox="1"/>
          <p:nvPr/>
        </p:nvSpPr>
        <p:spPr>
          <a:xfrm>
            <a:off x="5480578" y="3840676"/>
            <a:ext cx="3264408" cy="400110"/>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すでに約</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兆トン出してしまった</a:t>
            </a:r>
            <a:endParaRPr kumimoji="1" lang="en-US" altLang="ja-JP"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89722" y="4350593"/>
            <a:ext cx="3264408" cy="1015663"/>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このまま出し続けると、</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2040</a:t>
            </a:r>
            <a:r>
              <a:rPr kumimoji="1" lang="ja-JP" altLang="en-US" sz="2000" dirty="0">
                <a:latin typeface="Meiryo UI" panose="020B0604030504040204" pitchFamily="50" charset="-128"/>
                <a:ea typeface="Meiryo UI" panose="020B0604030504040204" pitchFamily="50" charset="-128"/>
              </a:rPr>
              <a:t>年頃に約</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兆トンになる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℃上昇してしまう）</a:t>
            </a:r>
            <a:endParaRPr kumimoji="1" lang="en-US" altLang="ja-JP" sz="2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142417" y="6023189"/>
            <a:ext cx="220179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a:t>
            </a:r>
            <a:endParaRPr kumimoji="1" lang="en-US" altLang="ja-JP" sz="1050" dirty="0">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を基に作成</a:t>
            </a:r>
            <a:endParaRPr kumimoji="1" lang="en-US" altLang="ja-JP"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80578" y="5476063"/>
            <a:ext cx="3264408" cy="707886"/>
          </a:xfrm>
          <a:prstGeom prst="rect">
            <a:avLst/>
          </a:prstGeom>
          <a:solidFill>
            <a:srgbClr val="FFCCCC"/>
          </a:solid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一刻も早く、出す量を</a:t>
            </a:r>
            <a:r>
              <a:rPr kumimoji="1" lang="ja-JP" altLang="en-US" sz="2000" b="1" dirty="0">
                <a:solidFill>
                  <a:srgbClr val="C00000"/>
                </a:solidFill>
                <a:latin typeface="Meiryo UI" panose="020B0604030504040204" pitchFamily="50" charset="-128"/>
                <a:ea typeface="Meiryo UI" panose="020B0604030504040204" pitchFamily="50" charset="-128"/>
              </a:rPr>
              <a:t>「ゼロ」</a:t>
            </a:r>
            <a:endParaRPr kumimoji="1" lang="en-US" altLang="ja-JP" sz="2000" b="1" dirty="0">
              <a:solidFill>
                <a:srgbClr val="C00000"/>
              </a:solidFill>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にしないと間に合わない！</a:t>
            </a:r>
            <a:endParaRPr kumimoji="1" lang="en-US" altLang="ja-JP" sz="20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どれだけ減らせば温暖化を防げる？</a:t>
            </a:r>
          </a:p>
        </p:txBody>
      </p:sp>
    </p:spTree>
    <p:extLst>
      <p:ext uri="{BB962C8B-B14F-4D97-AF65-F5344CB8AC3E}">
        <p14:creationId xmlns:p14="http://schemas.microsoft.com/office/powerpoint/2010/main" val="69422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4" y="2156460"/>
            <a:ext cx="6095683" cy="4063789"/>
          </a:xfrm>
          <a:prstGeom prst="rect">
            <a:avLst/>
          </a:prstGeom>
        </p:spPr>
      </p:pic>
      <p:sp>
        <p:nvSpPr>
          <p:cNvPr id="9" name="テキスト ボックス 8">
            <a:extLst>
              <a:ext uri="{FF2B5EF4-FFF2-40B4-BE49-F238E27FC236}">
                <a16:creationId xmlns:a16="http://schemas.microsoft.com/office/drawing/2014/main" id="{BE5D3F99-17E6-4D82-AD1B-C56A0FAC7100}"/>
              </a:ext>
            </a:extLst>
          </p:cNvPr>
          <p:cNvSpPr txBox="1"/>
          <p:nvPr/>
        </p:nvSpPr>
        <p:spPr>
          <a:xfrm>
            <a:off x="1719360" y="6214543"/>
            <a:ext cx="4926138" cy="253916"/>
          </a:xfrm>
          <a:prstGeom prst="rect">
            <a:avLst/>
          </a:prstGeom>
          <a:noFill/>
        </p:spPr>
        <p:txBody>
          <a:bodyPr wrap="square" rtlCol="0">
            <a:spAutoFit/>
          </a:bodyPr>
          <a:lstStyle/>
          <a:p>
            <a:pPr lvl="0">
              <a:defRPr/>
            </a:pPr>
            <a:r>
              <a:rPr kumimoji="1" lang="en-US" altLang="ja-JP" sz="1050" dirty="0">
                <a:latin typeface="Meiryo UI" panose="020B0604030504040204" pitchFamily="50" charset="-128"/>
                <a:ea typeface="Meiryo UI" panose="020B0604030504040204" pitchFamily="50" charset="-128"/>
              </a:rPr>
              <a:t>Photo by IISD/Kiara Worth(enb.iisd.org/climate/cop21/</a:t>
            </a:r>
            <a:r>
              <a:rPr kumimoji="1" lang="en-US" altLang="ja-JP" sz="1050" dirty="0" err="1">
                <a:latin typeface="Meiryo UI" panose="020B0604030504040204" pitchFamily="50" charset="-128"/>
                <a:ea typeface="Meiryo UI" panose="020B0604030504040204" pitchFamily="50" charset="-128"/>
              </a:rPr>
              <a:t>enb</a:t>
            </a:r>
            <a:r>
              <a:rPr kumimoji="1" lang="en-US" altLang="ja-JP" sz="1050" dirty="0">
                <a:latin typeface="Meiryo UI" panose="020B0604030504040204" pitchFamily="50" charset="-128"/>
                <a:ea typeface="Meiryo UI" panose="020B0604030504040204" pitchFamily="50" charset="-128"/>
              </a:rPr>
              <a:t>/12dec.html)</a:t>
            </a:r>
          </a:p>
        </p:txBody>
      </p:sp>
      <p:sp>
        <p:nvSpPr>
          <p:cNvPr id="20" name="タイトル 19"/>
          <p:cNvSpPr>
            <a:spLocks noGrp="1"/>
          </p:cNvSpPr>
          <p:nvPr>
            <p:ph type="ctrTitle"/>
          </p:nvPr>
        </p:nvSpPr>
        <p:spPr/>
        <p:txBody>
          <a:bodyPr/>
          <a:lstStyle/>
          <a:p>
            <a:r>
              <a:rPr kumimoji="1" lang="ja-JP" altLang="en-US" dirty="0"/>
              <a:t>世界の約束「パリ協定」</a:t>
            </a: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6559431" y="2153513"/>
            <a:ext cx="2714463" cy="1785104"/>
          </a:xfrm>
          <a:prstGeom prst="rect">
            <a:avLst/>
          </a:prstGeom>
          <a:noFill/>
        </p:spPr>
        <p:txBody>
          <a:bodyPr wrap="square" rtlCol="0">
            <a:spAutoFit/>
          </a:bodyPr>
          <a:lstStyle/>
          <a:p>
            <a:pPr lvl="0">
              <a:defRPr/>
            </a:pPr>
            <a:r>
              <a:rPr kumimoji="1" lang="ja-JP" altLang="en-US" sz="2000" b="1" dirty="0">
                <a:latin typeface="Meiryo UI" panose="020B0604030504040204" pitchFamily="50" charset="-128"/>
                <a:ea typeface="Meiryo UI" panose="020B0604030504040204" pitchFamily="50" charset="-128"/>
              </a:rPr>
              <a:t>「パリ協定」</a:t>
            </a:r>
            <a:endParaRPr kumimoji="1" lang="en-US" altLang="ja-JP" sz="2000" b="1"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2015</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世界中の国が参加し、</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フランス・パリで採択された</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温暖化防止の</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　国際的ルール</a:t>
            </a:r>
            <a:endParaRPr kumimoji="1" lang="en-US" altLang="ja-JP" dirty="0">
              <a:latin typeface="Meiryo UI" panose="020B0604030504040204" pitchFamily="50" charset="-128"/>
              <a:ea typeface="Meiryo UI" panose="020B0604030504040204" pitchFamily="50" charset="-128"/>
            </a:endParaRPr>
          </a:p>
        </p:txBody>
      </p:sp>
      <p:sp>
        <p:nvSpPr>
          <p:cNvPr id="25" name="角丸四角形吹き出し 24"/>
          <p:cNvSpPr/>
          <p:nvPr/>
        </p:nvSpPr>
        <p:spPr>
          <a:xfrm>
            <a:off x="6891725" y="4652361"/>
            <a:ext cx="1690720" cy="1287862"/>
          </a:xfrm>
          <a:prstGeom prst="wedgeRoundRectCallout">
            <a:avLst>
              <a:gd name="adj1" fmla="val -55508"/>
              <a:gd name="adj2" fmla="val -39691"/>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7031655" y="4829467"/>
            <a:ext cx="1550790" cy="923330"/>
          </a:xfrm>
          <a:prstGeom prst="rect">
            <a:avLst/>
          </a:prstGeom>
          <a:noFill/>
        </p:spPr>
        <p:txBody>
          <a:bodyPr wrap="square" rtlCol="0">
            <a:spAutoFit/>
          </a:bodyPr>
          <a:lstStyle/>
          <a:p>
            <a:pPr lvl="0">
              <a:defRPr/>
            </a:pPr>
            <a:r>
              <a:rPr kumimoji="1" lang="ja-JP" altLang="en-US" dirty="0">
                <a:latin typeface="Meiryo UI" panose="020B0604030504040204" pitchFamily="50" charset="-128"/>
                <a:ea typeface="Meiryo UI" panose="020B0604030504040204" pitchFamily="50" charset="-128"/>
              </a:rPr>
              <a:t>温室効果ガス</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排出を</a:t>
            </a:r>
            <a:endParaRPr kumimoji="1" lang="en-US" altLang="ja-JP" dirty="0">
              <a:latin typeface="Meiryo UI" panose="020B0604030504040204" pitchFamily="50" charset="-128"/>
              <a:ea typeface="Meiryo UI" panose="020B0604030504040204" pitchFamily="50" charset="-128"/>
            </a:endParaRPr>
          </a:p>
          <a:p>
            <a:pPr lvl="0">
              <a:defRPr/>
            </a:pPr>
            <a:r>
              <a:rPr kumimoji="1" lang="ja-JP" altLang="en-US" dirty="0">
                <a:latin typeface="Meiryo UI" panose="020B0604030504040204" pitchFamily="50" charset="-128"/>
                <a:ea typeface="Meiryo UI" panose="020B0604030504040204" pitchFamily="50" charset="-128"/>
              </a:rPr>
              <a:t>実質ゼロに！</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860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省エネ＋再エネ＝実質「ゼロ」</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1" y="1779844"/>
            <a:ext cx="5476342" cy="370093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691" y="1539245"/>
            <a:ext cx="3185664" cy="208382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690" y="3622818"/>
            <a:ext cx="3069838" cy="2064750"/>
          </a:xfrm>
          <a:prstGeom prst="rect">
            <a:avLst/>
          </a:prstGeom>
        </p:spPr>
      </p:pic>
      <p:sp>
        <p:nvSpPr>
          <p:cNvPr id="7" name="テキスト ボックス 6"/>
          <p:cNvSpPr txBox="1"/>
          <p:nvPr/>
        </p:nvSpPr>
        <p:spPr>
          <a:xfrm>
            <a:off x="2869788" y="5842337"/>
            <a:ext cx="5817012" cy="707886"/>
          </a:xfrm>
          <a:prstGeom prst="rect">
            <a:avLst/>
          </a:prstGeom>
          <a:noFill/>
        </p:spPr>
        <p:txBody>
          <a:bodyPr wrap="square" rtlCol="0">
            <a:spAutoFit/>
          </a:bodyPr>
          <a:lstStyle/>
          <a:p>
            <a:r>
              <a:rPr lang="ja-JP" altLang="en-US" sz="2000" b="1" dirty="0">
                <a:solidFill>
                  <a:srgbClr val="C00000"/>
                </a:solidFill>
                <a:latin typeface="Meiryo UI" panose="020B0604030504040204" pitchFamily="50" charset="-128"/>
                <a:ea typeface="Meiryo UI" panose="020B0604030504040204" pitchFamily="50" charset="-128"/>
              </a:rPr>
              <a:t>・</a:t>
            </a:r>
            <a:r>
              <a:rPr kumimoji="1" lang="ja-JP" altLang="en-US" sz="2000" b="1" dirty="0">
                <a:solidFill>
                  <a:srgbClr val="C00000"/>
                </a:solidFill>
                <a:latin typeface="Meiryo UI" panose="020B0604030504040204" pitchFamily="50" charset="-128"/>
                <a:ea typeface="Meiryo UI" panose="020B0604030504040204" pitchFamily="50" charset="-128"/>
              </a:rPr>
              <a:t>太陽・風・水・地熱　</a:t>
            </a:r>
            <a:r>
              <a:rPr kumimoji="1" lang="ja-JP" altLang="en-US" sz="1400" dirty="0">
                <a:latin typeface="Meiryo UI" panose="020B0604030504040204" pitchFamily="50" charset="-128"/>
                <a:ea typeface="Meiryo UI" panose="020B0604030504040204" pitchFamily="50" charset="-128"/>
              </a:rPr>
              <a:t>エネルギーをつくるとき二酸化炭素がほぼ出ない</a:t>
            </a:r>
            <a:endParaRPr kumimoji="1" lang="en-US" altLang="ja-JP" sz="1400" dirty="0">
              <a:latin typeface="Meiryo UI" panose="020B0604030504040204" pitchFamily="50" charset="-128"/>
              <a:ea typeface="Meiryo UI" panose="020B0604030504040204" pitchFamily="50" charset="-128"/>
            </a:endParaRPr>
          </a:p>
          <a:p>
            <a:r>
              <a:rPr kumimoji="1" lang="ja-JP" altLang="en-US" sz="2000" b="1" dirty="0">
                <a:solidFill>
                  <a:srgbClr val="C00000"/>
                </a:solidFill>
                <a:latin typeface="Meiryo UI" panose="020B0604030504040204" pitchFamily="50" charset="-128"/>
                <a:ea typeface="Meiryo UI" panose="020B0604030504040204" pitchFamily="50" charset="-128"/>
              </a:rPr>
              <a:t>・木</a:t>
            </a:r>
            <a:r>
              <a:rPr kumimoji="1" lang="ja-JP" altLang="en-US" sz="2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「燃やすとき出る量」と「成長するとき吸収する量」がほぼ同じ</a:t>
            </a:r>
          </a:p>
        </p:txBody>
      </p:sp>
      <p:sp>
        <p:nvSpPr>
          <p:cNvPr id="8" name="正方形/長方形 7"/>
          <p:cNvSpPr/>
          <p:nvPr/>
        </p:nvSpPr>
        <p:spPr>
          <a:xfrm>
            <a:off x="554860" y="5832747"/>
            <a:ext cx="2292615" cy="677108"/>
          </a:xfrm>
          <a:prstGeom prst="rect">
            <a:avLst/>
          </a:prstGeom>
          <a:solidFill>
            <a:schemeClr val="accent1">
              <a:lumMod val="20000"/>
              <a:lumOff val="80000"/>
            </a:schemeClr>
          </a:solidFill>
        </p:spPr>
        <p:txBody>
          <a:bodyPr wrap="none">
            <a:spAutoFit/>
          </a:bodyPr>
          <a:lstStyle/>
          <a:p>
            <a:r>
              <a:rPr lang="ja-JP" altLang="en-US" sz="2000" b="1" dirty="0">
                <a:latin typeface="Meiryo UI" panose="020B0604030504040204" pitchFamily="50" charset="-128"/>
                <a:ea typeface="Meiryo UI" panose="020B0604030504040204" pitchFamily="50" charset="-128"/>
              </a:rPr>
              <a:t>再生可能エネルギー</a:t>
            </a:r>
            <a:endParaRPr lang="en-US" altLang="ja-JP" sz="2000"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自然エネルギー</a:t>
            </a:r>
            <a:r>
              <a:rPr lang="en-US" altLang="ja-JP"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47942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0DAFC-8FC0-4ECC-B750-D014665B3BD4}"/>
              </a:ext>
            </a:extLst>
          </p:cNvPr>
          <p:cNvSpPr>
            <a:spLocks noGrp="1"/>
          </p:cNvSpPr>
          <p:nvPr>
            <p:ph type="ctrTitle"/>
          </p:nvPr>
        </p:nvSpPr>
        <p:spPr/>
        <p:txBody>
          <a:bodyPr/>
          <a:lstStyle/>
          <a:p>
            <a:r>
              <a:rPr kumimoji="1" lang="ja-JP" altLang="en-US" dirty="0"/>
              <a:t>京都府は「排出実質ゼロ」を宣言</a:t>
            </a:r>
          </a:p>
        </p:txBody>
      </p:sp>
      <p:pic>
        <p:nvPicPr>
          <p:cNvPr id="4" name="図 3" descr="タイムライン が含まれている画像&#10;&#10;自動的に生成された説明">
            <a:extLst>
              <a:ext uri="{FF2B5EF4-FFF2-40B4-BE49-F238E27FC236}">
                <a16:creationId xmlns:a16="http://schemas.microsoft.com/office/drawing/2014/main" id="{654FD878-F117-4AC9-B593-D3E4502B4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461" y="1541476"/>
            <a:ext cx="5199077" cy="5199077"/>
          </a:xfrm>
          <a:prstGeom prst="rect">
            <a:avLst/>
          </a:prstGeom>
        </p:spPr>
      </p:pic>
    </p:spTree>
    <p:extLst>
      <p:ext uri="{BB962C8B-B14F-4D97-AF65-F5344CB8AC3E}">
        <p14:creationId xmlns:p14="http://schemas.microsoft.com/office/powerpoint/2010/main" val="45028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546C9CA-909B-49A1-9E9E-BC3E3B6D6B32}"/>
              </a:ext>
            </a:extLst>
          </p:cNvPr>
          <p:cNvSpPr>
            <a:spLocks noChangeAspect="1"/>
          </p:cNvSpPr>
          <p:nvPr/>
        </p:nvSpPr>
        <p:spPr bwMode="auto">
          <a:xfrm>
            <a:off x="400785" y="4082733"/>
            <a:ext cx="5608129"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lnSpc>
                <a:spcPct val="93000"/>
              </a:lnSpc>
              <a:buClr>
                <a:srgbClr val="000000"/>
              </a:buClr>
              <a:buSzPct val="100000"/>
              <a:defRPr/>
            </a:pPr>
            <a:r>
              <a:rPr lang="ja-JP" altLang="en-US" sz="2400" dirty="0">
                <a:latin typeface="A-OTF 新ゴ Pro B" panose="020B0700000000000000" pitchFamily="34" charset="-128"/>
                <a:ea typeface="A-OTF 新ゴ Pro B" panose="020B0700000000000000" pitchFamily="34" charset="-128"/>
              </a:rPr>
              <a:t>産業界での大きな動きの例　</a:t>
            </a:r>
            <a:r>
              <a:rPr lang="en-US" altLang="ja-JP" sz="2400" dirty="0">
                <a:latin typeface="A-OTF 新ゴ Pro B" panose="020B0700000000000000" pitchFamily="34" charset="-128"/>
                <a:ea typeface="A-OTF 新ゴ Pro B" panose="020B0700000000000000" pitchFamily="34" charset="-128"/>
              </a:rPr>
              <a:t>RE100</a:t>
            </a:r>
            <a:endParaRPr lang="ja-JP" altLang="en-US" sz="2400" dirty="0">
              <a:latin typeface="A-OTF 新ゴ Pro B" panose="020B0700000000000000" pitchFamily="34" charset="-128"/>
              <a:ea typeface="A-OTF 新ゴ Pro B" panose="020B0700000000000000" pitchFamily="34" charset="-128"/>
            </a:endParaRPr>
          </a:p>
        </p:txBody>
      </p:sp>
      <p:sp>
        <p:nvSpPr>
          <p:cNvPr id="19" name="テキスト ボックス 18">
            <a:extLst>
              <a:ext uri="{FF2B5EF4-FFF2-40B4-BE49-F238E27FC236}">
                <a16:creationId xmlns:a16="http://schemas.microsoft.com/office/drawing/2014/main" id="{CCD82786-B502-47B5-B1C4-846F00B34ED0}"/>
              </a:ext>
            </a:extLst>
          </p:cNvPr>
          <p:cNvSpPr txBox="1"/>
          <p:nvPr/>
        </p:nvSpPr>
        <p:spPr>
          <a:xfrm>
            <a:off x="5752013" y="2376782"/>
            <a:ext cx="2686362" cy="261610"/>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各種報道資料より</a:t>
            </a:r>
          </a:p>
        </p:txBody>
      </p:sp>
      <p:sp>
        <p:nvSpPr>
          <p:cNvPr id="20" name="正方形/長方形 19">
            <a:extLst>
              <a:ext uri="{FF2B5EF4-FFF2-40B4-BE49-F238E27FC236}">
                <a16:creationId xmlns:a16="http://schemas.microsoft.com/office/drawing/2014/main" id="{2A6C98CF-8582-4F59-9488-B31FC363C820}"/>
              </a:ext>
            </a:extLst>
          </p:cNvPr>
          <p:cNvSpPr>
            <a:spLocks noChangeAspect="1"/>
          </p:cNvSpPr>
          <p:nvPr/>
        </p:nvSpPr>
        <p:spPr bwMode="auto">
          <a:xfrm>
            <a:off x="400785" y="1916155"/>
            <a:ext cx="669440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a:lnSpc>
                <a:spcPct val="93000"/>
              </a:lnSpc>
              <a:buClr>
                <a:srgbClr val="000000"/>
              </a:buClr>
              <a:buSzPct val="100000"/>
              <a:buFont typeface="Times New Roman" panose="02020603050405020304" pitchFamily="18" charset="0"/>
              <a:buNone/>
              <a:defRPr/>
            </a:pPr>
            <a:r>
              <a:rPr lang="ja-JP" altLang="en-US" sz="2400" dirty="0">
                <a:latin typeface="A-OTF 新ゴ Pro B" panose="020B0700000000000000" pitchFamily="34" charset="-128"/>
                <a:ea typeface="A-OTF 新ゴ Pro B" panose="020B0700000000000000" pitchFamily="34" charset="-128"/>
              </a:rPr>
              <a:t>ガソリン車・ディーゼル車をめぐる各国の方針</a:t>
            </a:r>
          </a:p>
        </p:txBody>
      </p:sp>
      <p:sp>
        <p:nvSpPr>
          <p:cNvPr id="21" name="テキスト ボックス 20">
            <a:extLst>
              <a:ext uri="{FF2B5EF4-FFF2-40B4-BE49-F238E27FC236}">
                <a16:creationId xmlns:a16="http://schemas.microsoft.com/office/drawing/2014/main" id="{F850429C-59C7-47C8-9798-51A56CEE57E9}"/>
              </a:ext>
            </a:extLst>
          </p:cNvPr>
          <p:cNvSpPr txBox="1"/>
          <p:nvPr/>
        </p:nvSpPr>
        <p:spPr>
          <a:xfrm>
            <a:off x="406176" y="2548769"/>
            <a:ext cx="8353343" cy="1477328"/>
          </a:xfrm>
          <a:prstGeom prst="rect">
            <a:avLst/>
          </a:prstGeom>
          <a:noFill/>
        </p:spPr>
        <p:txBody>
          <a:bodyPr wrap="square" rtlCol="0">
            <a:spAutoFit/>
          </a:bodyPr>
          <a:lstStyle/>
          <a:p>
            <a:pPr algn="just">
              <a:lnSpc>
                <a:spcPct val="150000"/>
              </a:lnSpc>
            </a:pPr>
            <a:r>
              <a:rPr kumimoji="1" lang="ja-JP" altLang="en-US" sz="2000" dirty="0">
                <a:latin typeface="Meiryo UI" panose="020B0604030504040204" pitchFamily="50" charset="-128"/>
                <a:ea typeface="Meiryo UI" panose="020B0604030504040204" pitchFamily="50" charset="-128"/>
              </a:rPr>
              <a:t>イギリス、フランスは</a:t>
            </a:r>
            <a:r>
              <a:rPr kumimoji="1" lang="en-US" altLang="ja-JP" sz="2000" dirty="0">
                <a:latin typeface="Meiryo UI" panose="020B0604030504040204" pitchFamily="50" charset="-128"/>
                <a:ea typeface="Meiryo UI" panose="020B0604030504040204" pitchFamily="50" charset="-128"/>
              </a:rPr>
              <a:t>2040</a:t>
            </a:r>
            <a:r>
              <a:rPr kumimoji="1" lang="ja-JP" altLang="en-US" sz="2000" dirty="0">
                <a:latin typeface="Meiryo UI" panose="020B0604030504040204" pitchFamily="50" charset="-128"/>
                <a:ea typeface="Meiryo UI" panose="020B0604030504040204" pitchFamily="50" charset="-128"/>
              </a:rPr>
              <a:t>年までに販売禁止を正式に発表。</a:t>
            </a:r>
            <a:endParaRPr kumimoji="1" lang="en-US" altLang="ja-JP" sz="2000" dirty="0">
              <a:latin typeface="Meiryo UI" panose="020B0604030504040204" pitchFamily="50" charset="-128"/>
              <a:ea typeface="Meiryo UI" panose="020B0604030504040204" pitchFamily="50" charset="-128"/>
            </a:endParaRPr>
          </a:p>
          <a:p>
            <a:pPr algn="just">
              <a:lnSpc>
                <a:spcPct val="150000"/>
              </a:lnSpc>
            </a:pPr>
            <a:r>
              <a:rPr kumimoji="1" lang="ja-JP" altLang="en-US" sz="2000" dirty="0">
                <a:latin typeface="Meiryo UI" panose="020B0604030504040204" pitchFamily="50" charset="-128"/>
                <a:ea typeface="Meiryo UI" panose="020B0604030504040204" pitchFamily="50" charset="-128"/>
              </a:rPr>
              <a:t>ドイツやノルウェーなど他にも様々な国が販売禁止の方針。</a:t>
            </a:r>
            <a:endParaRPr kumimoji="1" lang="en-US" altLang="ja-JP" sz="2000" dirty="0">
              <a:latin typeface="Meiryo UI" panose="020B0604030504040204" pitchFamily="50" charset="-128"/>
              <a:ea typeface="Meiryo UI" panose="020B0604030504040204" pitchFamily="50" charset="-128"/>
            </a:endParaRPr>
          </a:p>
          <a:p>
            <a:pPr algn="just">
              <a:lnSpc>
                <a:spcPct val="150000"/>
              </a:lnSpc>
            </a:pPr>
            <a:r>
              <a:rPr kumimoji="1" lang="ja-JP" altLang="en-US" sz="2000" dirty="0">
                <a:latin typeface="Meiryo UI" panose="020B0604030504040204" pitchFamily="50" charset="-128"/>
                <a:ea typeface="Meiryo UI" panose="020B0604030504040204" pitchFamily="50" charset="-128"/>
              </a:rPr>
              <a:t>中国も時期を検討中。</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吹き出し 6">
            <a:extLst>
              <a:ext uri="{FF2B5EF4-FFF2-40B4-BE49-F238E27FC236}">
                <a16:creationId xmlns:a16="http://schemas.microsoft.com/office/drawing/2014/main" id="{F539551D-7CD1-47D4-A96C-176A7A5AFDD5}"/>
              </a:ext>
            </a:extLst>
          </p:cNvPr>
          <p:cNvSpPr/>
          <p:nvPr/>
        </p:nvSpPr>
        <p:spPr>
          <a:xfrm>
            <a:off x="6580717" y="3441453"/>
            <a:ext cx="2260775" cy="805475"/>
          </a:xfrm>
          <a:prstGeom prst="wedgeRoundRectCallout">
            <a:avLst>
              <a:gd name="adj1" fmla="val -22629"/>
              <a:gd name="adj2" fmla="val -41209"/>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ct val="100000"/>
            </a:pPr>
            <a:r>
              <a:rPr kumimoji="1" lang="ja-JP" altLang="en-US" dirty="0">
                <a:solidFill>
                  <a:schemeClr val="tx1"/>
                </a:solidFill>
              </a:rPr>
              <a:t>世界は脱炭素へと</a:t>
            </a:r>
            <a:endParaRPr kumimoji="1" lang="en-US" altLang="ja-JP" dirty="0">
              <a:solidFill>
                <a:schemeClr val="tx1"/>
              </a:solidFill>
            </a:endParaRPr>
          </a:p>
          <a:p>
            <a:pPr algn="ctr">
              <a:buClr>
                <a:srgbClr val="000000"/>
              </a:buClr>
              <a:buSzPct val="100000"/>
            </a:pPr>
            <a:r>
              <a:rPr kumimoji="1" lang="ja-JP" altLang="en-US" dirty="0">
                <a:solidFill>
                  <a:schemeClr val="tx1"/>
                </a:solidFill>
              </a:rPr>
              <a:t>大きく動いている</a:t>
            </a:r>
          </a:p>
        </p:txBody>
      </p:sp>
      <p:sp>
        <p:nvSpPr>
          <p:cNvPr id="15" name="テキスト ボックス 14">
            <a:extLst>
              <a:ext uri="{FF2B5EF4-FFF2-40B4-BE49-F238E27FC236}">
                <a16:creationId xmlns:a16="http://schemas.microsoft.com/office/drawing/2014/main" id="{25A15E5D-9173-4162-B670-47AA0CCDA1F4}"/>
              </a:ext>
            </a:extLst>
          </p:cNvPr>
          <p:cNvSpPr txBox="1"/>
          <p:nvPr/>
        </p:nvSpPr>
        <p:spPr>
          <a:xfrm>
            <a:off x="380723" y="4763014"/>
            <a:ext cx="8460769" cy="1015663"/>
          </a:xfrm>
          <a:prstGeom prst="rect">
            <a:avLst/>
          </a:prstGeom>
          <a:noFill/>
        </p:spPr>
        <p:txBody>
          <a:bodyPr wrap="square" rtlCol="0">
            <a:spAutoFit/>
          </a:bodyPr>
          <a:lstStyle/>
          <a:p>
            <a:pPr algn="just">
              <a:lnSpc>
                <a:spcPct val="150000"/>
              </a:lnSpc>
            </a:pPr>
            <a:r>
              <a:rPr kumimoji="1" lang="en-US" altLang="ja-JP" sz="2000" dirty="0">
                <a:latin typeface="Meiryo UI" panose="020B0604030504040204" pitchFamily="50" charset="-128"/>
                <a:ea typeface="Meiryo UI" panose="020B0604030504040204" pitchFamily="50" charset="-128"/>
              </a:rPr>
              <a:t>RE100</a:t>
            </a:r>
            <a:r>
              <a:rPr kumimoji="1" lang="ja-JP" altLang="en-US" sz="2000" dirty="0">
                <a:latin typeface="Meiryo UI" panose="020B0604030504040204" pitchFamily="50" charset="-128"/>
                <a:ea typeface="Meiryo UI" panose="020B0604030504040204" pitchFamily="50" charset="-128"/>
              </a:rPr>
              <a:t>：事業活動を再生可能エネルギーのみで行うことを宣言し、</a:t>
            </a:r>
            <a:endParaRPr kumimoji="1" lang="en-US" altLang="ja-JP" sz="2000" dirty="0">
              <a:latin typeface="Meiryo UI" panose="020B0604030504040204" pitchFamily="50" charset="-128"/>
              <a:ea typeface="Meiryo UI" panose="020B0604030504040204" pitchFamily="50" charset="-128"/>
            </a:endParaRPr>
          </a:p>
          <a:p>
            <a:pPr algn="just">
              <a:lnSpc>
                <a:spcPct val="150000"/>
              </a:lnSpc>
            </a:pPr>
            <a:r>
              <a:rPr kumimoji="1" lang="ja-JP" altLang="en-US" sz="2000" dirty="0">
                <a:latin typeface="Meiryo UI" panose="020B0604030504040204" pitchFamily="50" charset="-128"/>
                <a:ea typeface="Meiryo UI" panose="020B0604030504040204" pitchFamily="50" charset="-128"/>
              </a:rPr>
              <a:t>　　　　　　実行に向けて動く世界のイニシアティブ。</a:t>
            </a:r>
            <a:endParaRPr kumimoji="1" lang="en-US" altLang="ja-JP" sz="20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A7DC8D5-945F-4BBA-9C86-3965D8BCA349}"/>
              </a:ext>
            </a:extLst>
          </p:cNvPr>
          <p:cNvSpPr txBox="1"/>
          <p:nvPr/>
        </p:nvSpPr>
        <p:spPr>
          <a:xfrm>
            <a:off x="380723" y="5738259"/>
            <a:ext cx="8460769" cy="784830"/>
          </a:xfrm>
          <a:prstGeom prst="rect">
            <a:avLst/>
          </a:prstGeom>
          <a:noFill/>
          <a:ln w="19050">
            <a:solidFill>
              <a:srgbClr val="7030A0"/>
            </a:solidFill>
            <a:prstDash val="dash"/>
          </a:ln>
        </p:spPr>
        <p:txBody>
          <a:bodyPr wrap="square" rtlCol="0">
            <a:spAutoFit/>
          </a:bodyPr>
          <a:lstStyle/>
          <a:p>
            <a:pPr algn="just">
              <a:lnSpc>
                <a:spcPts val="1800"/>
              </a:lnSpc>
            </a:pPr>
            <a:r>
              <a:rPr kumimoji="1" lang="ja-JP" altLang="en-US" sz="1600" dirty="0">
                <a:latin typeface="Meiryo UI" panose="020B0604030504040204" pitchFamily="50" charset="-128"/>
                <a:ea typeface="Meiryo UI" panose="020B0604030504040204" pitchFamily="50" charset="-128"/>
              </a:rPr>
              <a:t>参加事業所の例：</a:t>
            </a:r>
            <a:r>
              <a:rPr kumimoji="1" lang="en-US" altLang="ja-JP" sz="1600" dirty="0">
                <a:latin typeface="Meiryo UI" panose="020B0604030504040204" pitchFamily="50" charset="-128"/>
                <a:ea typeface="Meiryo UI" panose="020B0604030504040204" pitchFamily="50" charset="-128"/>
              </a:rPr>
              <a:t>Google</a:t>
            </a:r>
            <a:r>
              <a:rPr kumimoji="1" lang="ja-JP" altLang="en-US" sz="1600" dirty="0">
                <a:latin typeface="Meiryo UI" panose="020B0604030504040204" pitchFamily="50" charset="-128"/>
                <a:ea typeface="Meiryo UI" panose="020B0604030504040204" pitchFamily="50" charset="-128"/>
              </a:rPr>
              <a:t>（アメリカ）、</a:t>
            </a:r>
            <a:r>
              <a:rPr kumimoji="1" lang="en-US" altLang="ja-JP" sz="1600" dirty="0">
                <a:latin typeface="Meiryo UI" panose="020B0604030504040204" pitchFamily="50" charset="-128"/>
                <a:ea typeface="Meiryo UI" panose="020B0604030504040204" pitchFamily="50" charset="-128"/>
              </a:rPr>
              <a:t>BMW</a:t>
            </a:r>
            <a:r>
              <a:rPr kumimoji="1" lang="ja-JP" altLang="en-US" sz="1600" dirty="0">
                <a:latin typeface="Meiryo UI" panose="020B0604030504040204" pitchFamily="50" charset="-128"/>
                <a:ea typeface="Meiryo UI" panose="020B0604030504040204" pitchFamily="50" charset="-128"/>
              </a:rPr>
              <a:t>グループ（ドイツ）、</a:t>
            </a:r>
            <a:r>
              <a:rPr kumimoji="1" lang="en-US" altLang="ja-JP" sz="1600" dirty="0">
                <a:latin typeface="Meiryo UI" panose="020B0604030504040204" pitchFamily="50" charset="-128"/>
                <a:ea typeface="Meiryo UI" panose="020B0604030504040204" pitchFamily="50" charset="-128"/>
              </a:rPr>
              <a:t>GM</a:t>
            </a:r>
            <a:r>
              <a:rPr kumimoji="1" lang="ja-JP" altLang="en-US" sz="1600" dirty="0">
                <a:latin typeface="Meiryo UI" panose="020B0604030504040204" pitchFamily="50" charset="-128"/>
                <a:ea typeface="Meiryo UI" panose="020B0604030504040204" pitchFamily="50" charset="-128"/>
              </a:rPr>
              <a:t>（米国）、フィリップス（オランダ）、コカ・コーラ・エンタープライズ（米国）、スターバックス（米国）、ナイキ（米国）、イケア（スウェーデン）、マイクロソフト（米国）、リコー（日本）、積水ハウス（日本）、アスクル（日本）など</a:t>
            </a:r>
          </a:p>
        </p:txBody>
      </p:sp>
      <p:sp>
        <p:nvSpPr>
          <p:cNvPr id="4" name="タイトル 3"/>
          <p:cNvSpPr>
            <a:spLocks noGrp="1"/>
          </p:cNvSpPr>
          <p:nvPr>
            <p:ph type="ctrTitle"/>
          </p:nvPr>
        </p:nvSpPr>
        <p:spPr/>
        <p:txBody>
          <a:bodyPr/>
          <a:lstStyle/>
          <a:p>
            <a:r>
              <a:rPr kumimoji="1" lang="ja-JP" altLang="en-US" dirty="0"/>
              <a:t>「実質ゼロ」へと動き始めた世界</a:t>
            </a:r>
          </a:p>
        </p:txBody>
      </p:sp>
    </p:spTree>
    <p:extLst>
      <p:ext uri="{BB962C8B-B14F-4D97-AF65-F5344CB8AC3E}">
        <p14:creationId xmlns:p14="http://schemas.microsoft.com/office/powerpoint/2010/main" val="374054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6908" y="1889764"/>
            <a:ext cx="1413029" cy="91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68716" y="2116750"/>
            <a:ext cx="237134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クール・チョイス</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870" y="2920359"/>
            <a:ext cx="2001394" cy="1328425"/>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3813" y="2927880"/>
            <a:ext cx="1968871" cy="1311760"/>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3813" y="4722965"/>
            <a:ext cx="1743867" cy="1307900"/>
          </a:xfrm>
          <a:prstGeom prst="rect">
            <a:avLst/>
          </a:prstGeom>
        </p:spPr>
      </p:pic>
      <p:sp>
        <p:nvSpPr>
          <p:cNvPr id="12" name="テキスト ボックス 11"/>
          <p:cNvSpPr txBox="1"/>
          <p:nvPr/>
        </p:nvSpPr>
        <p:spPr>
          <a:xfrm>
            <a:off x="389870" y="4316868"/>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再生可能エネルギーの家</a:t>
            </a:r>
          </a:p>
        </p:txBody>
      </p:sp>
      <p:sp>
        <p:nvSpPr>
          <p:cNvPr id="15" name="テキスト ボックス 14"/>
          <p:cNvSpPr txBox="1"/>
          <p:nvPr/>
        </p:nvSpPr>
        <p:spPr>
          <a:xfrm>
            <a:off x="2462373" y="4316868"/>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省エネタイプの電気製品</a:t>
            </a:r>
          </a:p>
        </p:txBody>
      </p:sp>
      <p:sp>
        <p:nvSpPr>
          <p:cNvPr id="16" name="テキスト ボックス 15"/>
          <p:cNvSpPr txBox="1"/>
          <p:nvPr/>
        </p:nvSpPr>
        <p:spPr>
          <a:xfrm>
            <a:off x="310751" y="6088241"/>
            <a:ext cx="222531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旬・地元の食材</a:t>
            </a:r>
          </a:p>
        </p:txBody>
      </p:sp>
      <p:sp>
        <p:nvSpPr>
          <p:cNvPr id="17" name="テキスト ボックス 16"/>
          <p:cNvSpPr txBox="1"/>
          <p:nvPr/>
        </p:nvSpPr>
        <p:spPr>
          <a:xfrm>
            <a:off x="2476925" y="6088241"/>
            <a:ext cx="240582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二酸化炭素を出さない乗り物</a:t>
            </a:r>
          </a:p>
        </p:txBody>
      </p:sp>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8989" y="2802394"/>
            <a:ext cx="2282917" cy="3225195"/>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5970" y="2802394"/>
            <a:ext cx="2270189" cy="3207214"/>
          </a:xfrm>
          <a:prstGeom prst="rect">
            <a:avLst/>
          </a:prstGeom>
        </p:spPr>
      </p:pic>
      <p:sp>
        <p:nvSpPr>
          <p:cNvPr id="20" name="テキスト ボックス 19"/>
          <p:cNvSpPr txBox="1"/>
          <p:nvPr/>
        </p:nvSpPr>
        <p:spPr>
          <a:xfrm>
            <a:off x="4064502" y="2041091"/>
            <a:ext cx="4965192" cy="52322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温暖化を止めるために </a:t>
            </a:r>
            <a:r>
              <a:rPr kumimoji="1" lang="ja-JP" altLang="en-US" sz="2800" b="1" dirty="0">
                <a:solidFill>
                  <a:srgbClr val="00B0F0"/>
                </a:solidFill>
                <a:latin typeface="Meiryo UI" panose="020B0604030504040204" pitchFamily="50" charset="-128"/>
                <a:ea typeface="Meiryo UI" panose="020B0604030504040204" pitchFamily="50" charset="-128"/>
              </a:rPr>
              <a:t>「かしこく選ぶ」</a:t>
            </a:r>
            <a:endParaRPr kumimoji="1" lang="ja-JP" altLang="en-US" sz="2800"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0723" y="5969243"/>
            <a:ext cx="1725740" cy="710113"/>
          </a:xfrm>
          <a:prstGeom prst="rect">
            <a:avLst/>
          </a:prstGeom>
        </p:spPr>
      </p:pic>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5784" y="5960099"/>
            <a:ext cx="1799491" cy="710113"/>
          </a:xfrm>
          <a:prstGeom prst="rect">
            <a:avLst/>
          </a:prstGeom>
        </p:spPr>
      </p:pic>
      <p:pic>
        <p:nvPicPr>
          <p:cNvPr id="5" name="図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028" y="5521331"/>
            <a:ext cx="1240699" cy="430109"/>
          </a:xfrm>
          <a:prstGeom prst="rect">
            <a:avLst/>
          </a:prstGeom>
        </p:spPr>
      </p:pic>
      <p:grpSp>
        <p:nvGrpSpPr>
          <p:cNvPr id="8" name="グループ化 7"/>
          <p:cNvGrpSpPr/>
          <p:nvPr/>
        </p:nvGrpSpPr>
        <p:grpSpPr>
          <a:xfrm>
            <a:off x="403859" y="4722964"/>
            <a:ext cx="1031616" cy="868663"/>
            <a:chOff x="403859" y="4722964"/>
            <a:chExt cx="1031616" cy="868663"/>
          </a:xfrm>
        </p:grpSpPr>
        <p:pic>
          <p:nvPicPr>
            <p:cNvPr id="7" name="図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1327" y="4722964"/>
              <a:ext cx="832317" cy="868663"/>
            </a:xfrm>
            <a:prstGeom prst="rect">
              <a:avLst/>
            </a:prstGeom>
          </p:spPr>
        </p:pic>
        <p:sp>
          <p:nvSpPr>
            <p:cNvPr id="6" name="二等辺三角形 5"/>
            <p:cNvSpPr/>
            <p:nvPr/>
          </p:nvSpPr>
          <p:spPr>
            <a:xfrm rot="8916799">
              <a:off x="672914" y="4877088"/>
              <a:ext cx="265114" cy="36836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4906706">
              <a:off x="1118737" y="4926385"/>
              <a:ext cx="265114" cy="368363"/>
            </a:xfrm>
            <a:prstGeom prst="triangle">
              <a:avLst>
                <a:gd name="adj" fmla="val 7393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8218580">
              <a:off x="403859" y="5022954"/>
              <a:ext cx="265114" cy="36836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タイトル 13"/>
          <p:cNvSpPr>
            <a:spLocks noGrp="1"/>
          </p:cNvSpPr>
          <p:nvPr>
            <p:ph type="ctrTitle"/>
          </p:nvPr>
        </p:nvSpPr>
        <p:spPr/>
        <p:txBody>
          <a:bodyPr/>
          <a:lstStyle/>
          <a:p>
            <a:r>
              <a:rPr kumimoji="1" lang="en-US" altLang="ja-JP" dirty="0"/>
              <a:t>COOL CHOICE</a:t>
            </a:r>
            <a:r>
              <a:rPr kumimoji="1" lang="ja-JP" altLang="en-US" dirty="0"/>
              <a:t>で選ぶ未来</a:t>
            </a:r>
          </a:p>
        </p:txBody>
      </p:sp>
    </p:spTree>
    <p:extLst>
      <p:ext uri="{BB962C8B-B14F-4D97-AF65-F5344CB8AC3E}">
        <p14:creationId xmlns:p14="http://schemas.microsoft.com/office/powerpoint/2010/main" val="147314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36"/>
            <a:ext cx="9144000" cy="6521936"/>
          </a:xfrm>
          <a:prstGeom prst="rect">
            <a:avLst/>
          </a:prstGeom>
        </p:spPr>
      </p:pic>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500528"/>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500528"/>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500528"/>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500528"/>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500528"/>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500528"/>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Tree>
    <p:extLst>
      <p:ext uri="{BB962C8B-B14F-4D97-AF65-F5344CB8AC3E}">
        <p14:creationId xmlns:p14="http://schemas.microsoft.com/office/powerpoint/2010/main" val="193657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560F20-12E8-4345-8C3F-34AA4017762C}"/>
              </a:ext>
            </a:extLst>
          </p:cNvPr>
          <p:cNvPicPr>
            <a:picLocks noChangeAspect="1"/>
          </p:cNvPicPr>
          <p:nvPr/>
        </p:nvPicPr>
        <p:blipFill>
          <a:blip r:embed="rId3"/>
          <a:stretch>
            <a:fillRect/>
          </a:stretch>
        </p:blipFill>
        <p:spPr>
          <a:xfrm>
            <a:off x="0" y="2397560"/>
            <a:ext cx="9144000" cy="3562439"/>
          </a:xfrm>
          <a:prstGeom prst="rect">
            <a:avLst/>
          </a:prstGeom>
        </p:spPr>
      </p:pic>
      <p:sp>
        <p:nvSpPr>
          <p:cNvPr id="10" name="角丸四角形吹き出し 9"/>
          <p:cNvSpPr/>
          <p:nvPr/>
        </p:nvSpPr>
        <p:spPr>
          <a:xfrm>
            <a:off x="6316910" y="1387339"/>
            <a:ext cx="2736937" cy="1571223"/>
          </a:xfrm>
          <a:prstGeom prst="wedgeRoundRectCallout">
            <a:avLst>
              <a:gd name="adj1" fmla="val -45459"/>
              <a:gd name="adj2" fmla="val 73976"/>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6407064" y="1552056"/>
            <a:ext cx="2736937" cy="1200329"/>
          </a:xfrm>
          <a:prstGeom prst="rect">
            <a:avLst/>
          </a:prstGeom>
          <a:noFill/>
        </p:spPr>
        <p:txBody>
          <a:bodyPr wrap="square" rtlCol="0">
            <a:spAutoFit/>
          </a:bodyPr>
          <a:lstStyle/>
          <a:p>
            <a:pPr lvl="0" algn="ctr">
              <a:defRPr/>
            </a:pPr>
            <a:r>
              <a:rPr kumimoji="1" lang="ja-JP" altLang="en-US" sz="2400" dirty="0">
                <a:latin typeface="Meiryo UI" panose="020B0604030504040204" pitchFamily="50" charset="-128"/>
                <a:ea typeface="Meiryo UI" panose="020B0604030504040204" pitchFamily="50" charset="-128"/>
              </a:rPr>
              <a:t>工業化前と比べて、</a:t>
            </a:r>
            <a:endParaRPr kumimoji="1" lang="en-US" altLang="ja-JP" sz="2400" dirty="0">
              <a:latin typeface="Meiryo UI" panose="020B0604030504040204" pitchFamily="50" charset="-128"/>
              <a:ea typeface="Meiryo UI" panose="020B0604030504040204" pitchFamily="50" charset="-128"/>
            </a:endParaRPr>
          </a:p>
          <a:p>
            <a:pPr lvl="0" algn="ctr">
              <a:defRPr/>
            </a:pPr>
            <a:r>
              <a:rPr kumimoji="1" lang="ja-JP" altLang="en-US" sz="2400" dirty="0">
                <a:latin typeface="Meiryo UI" panose="020B0604030504040204" pitchFamily="50" charset="-128"/>
                <a:ea typeface="Meiryo UI" panose="020B0604030504040204" pitchFamily="50" charset="-128"/>
              </a:rPr>
              <a:t>地球の平均気温は</a:t>
            </a:r>
            <a:endParaRPr kumimoji="1" lang="en-US" altLang="ja-JP" sz="2400" dirty="0">
              <a:latin typeface="Meiryo UI" panose="020B0604030504040204" pitchFamily="50" charset="-128"/>
              <a:ea typeface="Meiryo UI" panose="020B0604030504040204" pitchFamily="50" charset="-128"/>
            </a:endParaRPr>
          </a:p>
          <a:p>
            <a:pPr lvl="0" algn="ctr">
              <a:defRPr/>
            </a:pPr>
            <a:r>
              <a:rPr lang="ja-JP" altLang="en-US" sz="2400" dirty="0">
                <a:latin typeface="Meiryo UI" panose="020B0604030504040204" pitchFamily="50" charset="-128"/>
                <a:ea typeface="Meiryo UI" panose="020B0604030504040204" pitchFamily="50" charset="-128"/>
              </a:rPr>
              <a:t>約１</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上昇</a:t>
            </a:r>
            <a:endParaRPr kumimoji="1" lang="en-US" altLang="ja-JP" sz="2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上昇する気温</a:t>
            </a:r>
          </a:p>
        </p:txBody>
      </p:sp>
    </p:spTree>
    <p:extLst>
      <p:ext uri="{BB962C8B-B14F-4D97-AF65-F5344CB8AC3E}">
        <p14:creationId xmlns:p14="http://schemas.microsoft.com/office/powerpoint/2010/main" val="8336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0EC04-19FD-4D33-808E-5A60D81BDCB1}"/>
              </a:ext>
            </a:extLst>
          </p:cNvPr>
          <p:cNvSpPr>
            <a:spLocks noGrp="1"/>
          </p:cNvSpPr>
          <p:nvPr>
            <p:ph type="ctrTitle"/>
          </p:nvPr>
        </p:nvSpPr>
        <p:spPr/>
        <p:txBody>
          <a:bodyPr/>
          <a:lstStyle/>
          <a:p>
            <a:r>
              <a:rPr kumimoji="1" lang="ja-JP" altLang="en-US" dirty="0"/>
              <a:t>温暖化は</a:t>
            </a:r>
            <a:r>
              <a:rPr kumimoji="1" lang="en-US" altLang="ja-JP" dirty="0"/>
              <a:t>2000</a:t>
            </a:r>
            <a:r>
              <a:rPr kumimoji="1" lang="ja-JP" altLang="en-US" dirty="0"/>
              <a:t>年以上</a:t>
            </a:r>
            <a:br>
              <a:rPr kumimoji="1" lang="en-US" altLang="ja-JP" dirty="0"/>
            </a:br>
            <a:r>
              <a:rPr kumimoji="1" lang="ja-JP" altLang="en-US" dirty="0"/>
              <a:t>前例のないもの</a:t>
            </a:r>
          </a:p>
        </p:txBody>
      </p:sp>
      <p:pic>
        <p:nvPicPr>
          <p:cNvPr id="3" name="図 2" descr="グラフ&#10;&#10;自動的に生成された説明">
            <a:extLst>
              <a:ext uri="{FF2B5EF4-FFF2-40B4-BE49-F238E27FC236}">
                <a16:creationId xmlns:a16="http://schemas.microsoft.com/office/drawing/2014/main" id="{D6CCDF27-8B8C-4D86-1C26-1ECC244DE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01" y="1543741"/>
            <a:ext cx="5064812" cy="5138544"/>
          </a:xfrm>
          <a:prstGeom prst="rect">
            <a:avLst/>
          </a:prstGeom>
        </p:spPr>
      </p:pic>
      <p:sp>
        <p:nvSpPr>
          <p:cNvPr id="5" name="テキスト ボックス 4">
            <a:extLst>
              <a:ext uri="{FF2B5EF4-FFF2-40B4-BE49-F238E27FC236}">
                <a16:creationId xmlns:a16="http://schemas.microsoft.com/office/drawing/2014/main" id="{22685139-A411-DDEF-75DF-77D991F8CDCC}"/>
              </a:ext>
            </a:extLst>
          </p:cNvPr>
          <p:cNvSpPr txBox="1"/>
          <p:nvPr/>
        </p:nvSpPr>
        <p:spPr>
          <a:xfrm>
            <a:off x="6227403" y="5943621"/>
            <a:ext cx="2804984" cy="738664"/>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IPCC第6次評価報告書WG1図SPM.1より、一部簡略化して京都府温暖化防止センターが作図。1850～1900年平均を基準（0.0℃）とした、世界平均気温（10年平均）の変化。</a:t>
            </a:r>
          </a:p>
        </p:txBody>
      </p:sp>
    </p:spTree>
    <p:extLst>
      <p:ext uri="{BB962C8B-B14F-4D97-AF65-F5344CB8AC3E}">
        <p14:creationId xmlns:p14="http://schemas.microsoft.com/office/powerpoint/2010/main" val="79748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lang="ja-JP" altLang="en-US" dirty="0"/>
              <a:t>温暖化の影響と考えられる現象①</a:t>
            </a:r>
            <a:endParaRPr kumimoji="1" lang="ja-JP" altLang="en-US" dirty="0"/>
          </a:p>
        </p:txBody>
      </p:sp>
      <p:pic>
        <p:nvPicPr>
          <p:cNvPr id="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918" y="1570219"/>
            <a:ext cx="6718498" cy="50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341882" y="1702971"/>
            <a:ext cx="1840230" cy="307777"/>
          </a:xfrm>
          <a:prstGeom prst="rect">
            <a:avLst/>
          </a:prstGeom>
          <a:solidFill>
            <a:schemeClr val="bg1"/>
          </a:solid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スイス・モルテラッチ氷河</a:t>
            </a:r>
          </a:p>
        </p:txBody>
      </p:sp>
    </p:spTree>
    <p:extLst>
      <p:ext uri="{BB962C8B-B14F-4D97-AF65-F5344CB8AC3E}">
        <p14:creationId xmlns:p14="http://schemas.microsoft.com/office/powerpoint/2010/main" val="412799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温暖化の影響と考えられる現象②</a:t>
            </a:r>
            <a:endParaRPr kumimoji="1" lang="ja-JP" altLang="en-US"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660" y="1586412"/>
            <a:ext cx="6809327" cy="5106995"/>
          </a:xfrm>
          <a:prstGeom prst="rect">
            <a:avLst/>
          </a:prstGeom>
        </p:spPr>
      </p:pic>
      <p:sp>
        <p:nvSpPr>
          <p:cNvPr id="10" name="テキスト ボックス 9"/>
          <p:cNvSpPr txBox="1"/>
          <p:nvPr/>
        </p:nvSpPr>
        <p:spPr>
          <a:xfrm>
            <a:off x="1367028" y="1757835"/>
            <a:ext cx="2118360" cy="307777"/>
          </a:xfrm>
          <a:prstGeom prst="rect">
            <a:avLst/>
          </a:prstGeom>
          <a:solidFill>
            <a:schemeClr val="bg1"/>
          </a:solidFill>
        </p:spPr>
        <p:txBody>
          <a:bodyPr wrap="square" rtlCol="0">
            <a:spAutoFit/>
          </a:bodyPr>
          <a:lstStyle/>
          <a:p>
            <a:pPr algn="ctr"/>
            <a:r>
              <a:rPr kumimoji="1" lang="en-US" altLang="ja-JP" sz="1400" dirty="0"/>
              <a:t>2017</a:t>
            </a:r>
            <a:r>
              <a:rPr kumimoji="1" lang="ja-JP" altLang="en-US" sz="1400" dirty="0"/>
              <a:t>年</a:t>
            </a:r>
            <a:r>
              <a:rPr kumimoji="1" lang="en-US" altLang="ja-JP" sz="1400" dirty="0"/>
              <a:t>8</a:t>
            </a:r>
            <a:r>
              <a:rPr kumimoji="1" lang="ja-JP" altLang="en-US" sz="1400" dirty="0"/>
              <a:t>月 京都府舞鶴市</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263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4477" y="1887011"/>
            <a:ext cx="4552425" cy="4552425"/>
          </a:xfrm>
          <a:prstGeom prst="rect">
            <a:avLst/>
          </a:prstGeom>
        </p:spPr>
      </p:pic>
      <p:sp>
        <p:nvSpPr>
          <p:cNvPr id="11" name="テキスト ボックス 10"/>
          <p:cNvSpPr txBox="1"/>
          <p:nvPr/>
        </p:nvSpPr>
        <p:spPr>
          <a:xfrm>
            <a:off x="280142" y="3425952"/>
            <a:ext cx="1786402" cy="1015663"/>
          </a:xfrm>
          <a:prstGeom prst="rect">
            <a:avLst/>
          </a:prstGeom>
          <a:solidFill>
            <a:srgbClr val="66CCFF"/>
          </a:solid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産業革命前の</a:t>
            </a:r>
            <a:endParaRPr kumimoji="1" lang="en-US" altLang="ja-JP" sz="2000" dirty="0">
              <a:latin typeface="Meiryo UI" panose="020B0604030504040204" pitchFamily="50" charset="-128"/>
              <a:ea typeface="Meiryo UI" panose="020B0604030504040204" pitchFamily="50" charset="-128"/>
            </a:endParaRPr>
          </a:p>
          <a:p>
            <a:pPr algn="ctr"/>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濃度</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約</a:t>
            </a:r>
            <a:r>
              <a:rPr kumimoji="1" lang="en-US" altLang="ja-JP" sz="2000" b="1" dirty="0">
                <a:latin typeface="Meiryo UI" panose="020B0604030504040204" pitchFamily="50" charset="-128"/>
                <a:ea typeface="Meiryo UI" panose="020B0604030504040204" pitchFamily="50" charset="-128"/>
              </a:rPr>
              <a:t>280ppm</a:t>
            </a:r>
            <a:endParaRPr kumimoji="1" lang="ja-JP" altLang="en-US" sz="20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054380" y="3425952"/>
            <a:ext cx="1786402" cy="1015663"/>
          </a:xfrm>
          <a:prstGeom prst="rect">
            <a:avLst/>
          </a:prstGeom>
          <a:solidFill>
            <a:srgbClr val="FF9999"/>
          </a:solid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現在の</a:t>
            </a:r>
            <a:endParaRPr kumimoji="1" lang="en-US" altLang="ja-JP" sz="2000" dirty="0">
              <a:latin typeface="Meiryo UI" panose="020B0604030504040204" pitchFamily="50" charset="-128"/>
              <a:ea typeface="Meiryo UI" panose="020B0604030504040204" pitchFamily="50" charset="-128"/>
            </a:endParaRPr>
          </a:p>
          <a:p>
            <a:pPr algn="ctr"/>
            <a:r>
              <a:rPr kumimoji="1" lang="en-US" altLang="ja-JP" sz="2000" dirty="0">
                <a:latin typeface="Meiryo UI" panose="020B0604030504040204" pitchFamily="50" charset="-128"/>
                <a:ea typeface="Meiryo UI" panose="020B0604030504040204" pitchFamily="50" charset="-128"/>
              </a:rPr>
              <a:t>CO</a:t>
            </a:r>
            <a:r>
              <a:rPr kumimoji="1" lang="en-US" altLang="ja-JP" sz="1400" dirty="0">
                <a:latin typeface="Meiryo UI" panose="020B0604030504040204" pitchFamily="50" charset="-128"/>
                <a:ea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rPr>
              <a:t>濃度</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約</a:t>
            </a:r>
            <a:r>
              <a:rPr kumimoji="1" lang="en-US" altLang="ja-JP" sz="2000" b="1" dirty="0">
                <a:latin typeface="Meiryo UI" panose="020B0604030504040204" pitchFamily="50" charset="-128"/>
                <a:ea typeface="Meiryo UI" panose="020B0604030504040204" pitchFamily="50" charset="-128"/>
              </a:rPr>
              <a:t>400ppm</a:t>
            </a:r>
            <a:endParaRPr kumimoji="1" lang="ja-JP" altLang="en-US" sz="20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6864851" y="5915066"/>
            <a:ext cx="2176117" cy="577081"/>
          </a:xfrm>
          <a:prstGeom prst="rect">
            <a:avLst/>
          </a:prstGeom>
          <a:noFill/>
        </p:spPr>
        <p:txBody>
          <a:bodyPr wrap="square" rtlCol="0">
            <a:spAutoFit/>
          </a:bodyPr>
          <a:lstStyle/>
          <a:p>
            <a:pPr lvl="0" algn="ctr">
              <a:defRPr/>
            </a:pPr>
            <a:r>
              <a:rPr kumimoji="1" lang="ja-JP" altLang="en-US" sz="1050" dirty="0">
                <a:latin typeface="Meiryo UI" panose="020B0604030504040204" pitchFamily="50" charset="-128"/>
                <a:ea typeface="Meiryo UI" panose="020B0604030504040204" pitchFamily="50" charset="-128"/>
              </a:rPr>
              <a:t>出典：全国地球温暖化防止活動推進センターウェブサイト（</a:t>
            </a:r>
            <a:r>
              <a:rPr kumimoji="1" lang="en-US" altLang="ja-JP" sz="1050" dirty="0">
                <a:latin typeface="Meiryo UI" panose="020B0604030504040204" pitchFamily="50" charset="-128"/>
                <a:ea typeface="Meiryo UI" panose="020B0604030504040204" pitchFamily="50" charset="-128"/>
              </a:rPr>
              <a:t>http://www.jccca.org/</a:t>
            </a:r>
            <a:r>
              <a:rPr kumimoji="1" lang="ja-JP" altLang="en-US" sz="1050" dirty="0">
                <a:latin typeface="Meiryo UI" panose="020B0604030504040204" pitchFamily="50" charset="-128"/>
                <a:ea typeface="Meiryo UI" panose="020B0604030504040204" pitchFamily="50" charset="-128"/>
              </a:rPr>
              <a:t>）より</a:t>
            </a:r>
            <a:endParaRPr kumimoji="1" lang="en-US" altLang="ja-JP" sz="105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地球温暖化のメカニズム</a:t>
            </a:r>
          </a:p>
        </p:txBody>
      </p:sp>
    </p:spTree>
    <p:extLst>
      <p:ext uri="{BB962C8B-B14F-4D97-AF65-F5344CB8AC3E}">
        <p14:creationId xmlns:p14="http://schemas.microsoft.com/office/powerpoint/2010/main" val="275361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83" y="2632658"/>
            <a:ext cx="6142256" cy="3915136"/>
          </a:xfrm>
          <a:prstGeom prst="rect">
            <a:avLst/>
          </a:prstGeom>
        </p:spPr>
      </p:pic>
      <p:sp>
        <p:nvSpPr>
          <p:cNvPr id="7" name="テキスト ボックス 6"/>
          <p:cNvSpPr txBox="1"/>
          <p:nvPr/>
        </p:nvSpPr>
        <p:spPr>
          <a:xfrm>
            <a:off x="243840" y="1950720"/>
            <a:ext cx="6400800" cy="584775"/>
          </a:xfrm>
          <a:prstGeom prst="rect">
            <a:avLst/>
          </a:prstGeom>
          <a:noFill/>
        </p:spPr>
        <p:txBody>
          <a:bodyPr wrap="square" rtlCol="0">
            <a:spAutoFit/>
          </a:bodyPr>
          <a:lstStyle/>
          <a:p>
            <a:pPr algn="ctr"/>
            <a:r>
              <a:rPr kumimoji="1" lang="ja-JP" altLang="en-US" sz="2000" dirty="0">
                <a:latin typeface="Meiryo UI" panose="020B0604030504040204" pitchFamily="50" charset="-128"/>
                <a:ea typeface="Meiryo UI" panose="020B0604030504040204" pitchFamily="50" charset="-128"/>
              </a:rPr>
              <a:t>世界の平均気温の将来予測</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1986</a:t>
            </a:r>
            <a:r>
              <a:rPr kumimoji="1" lang="ja-JP" altLang="en-US" sz="1200" dirty="0">
                <a:latin typeface="Meiryo UI" panose="020B0604030504040204" pitchFamily="50" charset="-128"/>
                <a:ea typeface="Meiryo UI" panose="020B0604030504040204" pitchFamily="50" charset="-128"/>
              </a:rPr>
              <a:t>年から</a:t>
            </a:r>
            <a:r>
              <a:rPr kumimoji="1" lang="en-US" altLang="ja-JP" sz="1200" dirty="0">
                <a:latin typeface="Meiryo UI" panose="020B0604030504040204" pitchFamily="50" charset="-128"/>
                <a:ea typeface="Meiryo UI" panose="020B0604030504040204" pitchFamily="50" charset="-128"/>
              </a:rPr>
              <a:t>2005</a:t>
            </a:r>
            <a:r>
              <a:rPr kumimoji="1" lang="ja-JP" altLang="en-US" sz="1200" dirty="0">
                <a:latin typeface="Meiryo UI" panose="020B0604030504040204" pitchFamily="50" charset="-128"/>
                <a:ea typeface="Meiryo UI" panose="020B0604030504040204" pitchFamily="50" charset="-128"/>
              </a:rPr>
              <a:t>年の</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年の平均からの気温上昇）</a:t>
            </a:r>
          </a:p>
        </p:txBody>
      </p:sp>
      <p:sp>
        <p:nvSpPr>
          <p:cNvPr id="8" name="テキスト ボックス 7"/>
          <p:cNvSpPr txBox="1"/>
          <p:nvPr/>
        </p:nvSpPr>
        <p:spPr>
          <a:xfrm>
            <a:off x="489504" y="6338395"/>
            <a:ext cx="2495550"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IPCC</a:t>
            </a: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次評価報告書を基に作図</a:t>
            </a:r>
          </a:p>
        </p:txBody>
      </p:sp>
      <p:sp>
        <p:nvSpPr>
          <p:cNvPr id="11" name="角丸四角形 10"/>
          <p:cNvSpPr/>
          <p:nvPr/>
        </p:nvSpPr>
        <p:spPr>
          <a:xfrm>
            <a:off x="1201858" y="2666012"/>
            <a:ext cx="3144012" cy="968191"/>
          </a:xfrm>
          <a:prstGeom prst="roundRect">
            <a:avLst/>
          </a:prstGeom>
          <a:solidFill>
            <a:srgbClr val="FFCCCC"/>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201858" y="3820174"/>
            <a:ext cx="3150699" cy="968191"/>
          </a:xfrm>
          <a:prstGeom prst="roundRect">
            <a:avLst/>
          </a:prstGeom>
          <a:solidFill>
            <a:srgbClr val="CCECFF"/>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a:stCxn id="11" idx="3"/>
          </p:cNvCxnSpPr>
          <p:nvPr/>
        </p:nvCxnSpPr>
        <p:spPr>
          <a:xfrm>
            <a:off x="4345870" y="3150108"/>
            <a:ext cx="1476572" cy="98401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345870" y="4522394"/>
            <a:ext cx="1404944" cy="948916"/>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吹き出し 20"/>
          <p:cNvSpPr/>
          <p:nvPr/>
        </p:nvSpPr>
        <p:spPr>
          <a:xfrm>
            <a:off x="6675120" y="1943880"/>
            <a:ext cx="2191513" cy="2090978"/>
          </a:xfrm>
          <a:prstGeom prst="wedgeRoundRectCallout">
            <a:avLst>
              <a:gd name="adj1" fmla="val -61604"/>
              <a:gd name="adj2" fmla="val 40341"/>
              <a:gd name="adj3" fmla="val 16667"/>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吹き出し 21"/>
          <p:cNvSpPr/>
          <p:nvPr/>
        </p:nvSpPr>
        <p:spPr>
          <a:xfrm>
            <a:off x="6675120" y="4384377"/>
            <a:ext cx="2191513" cy="2090978"/>
          </a:xfrm>
          <a:prstGeom prst="wedgeRoundRectCallout">
            <a:avLst>
              <a:gd name="adj1" fmla="val -59865"/>
              <a:gd name="adj2" fmla="val 5114"/>
              <a:gd name="adj3" fmla="val 16667"/>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626739" y="2078532"/>
            <a:ext cx="2417064" cy="1785104"/>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このままだと</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約</a:t>
            </a:r>
            <a:r>
              <a:rPr kumimoji="1" lang="en-US" altLang="ja-JP" sz="4400" b="1" dirty="0">
                <a:latin typeface="Meiryo UI" panose="020B0604030504040204" pitchFamily="50" charset="-128"/>
                <a:ea typeface="Meiryo UI" panose="020B0604030504040204" pitchFamily="50" charset="-128"/>
              </a:rPr>
              <a:t>4</a:t>
            </a:r>
            <a:r>
              <a:rPr kumimoji="1" lang="ja-JP" altLang="en-US" sz="4400" b="1" dirty="0">
                <a:latin typeface="Meiryo UI" panose="020B0604030504040204" pitchFamily="50" charset="-128"/>
                <a:ea typeface="Meiryo UI" panose="020B0604030504040204" pitchFamily="50" charset="-128"/>
              </a:rPr>
              <a:t>℃</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上昇？</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2081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2100</a:t>
            </a:r>
            <a:r>
              <a:rPr kumimoji="1" lang="ja-JP" altLang="en-US" sz="1400" dirty="0">
                <a:latin typeface="Meiryo UI" panose="020B0604030504040204" pitchFamily="50" charset="-128"/>
                <a:ea typeface="Meiryo UI" panose="020B0604030504040204" pitchFamily="50" charset="-128"/>
              </a:rPr>
              <a:t>年平均）</a:t>
            </a:r>
          </a:p>
        </p:txBody>
      </p:sp>
      <p:sp>
        <p:nvSpPr>
          <p:cNvPr id="27" name="テキスト ボックス 2">
            <a:extLst>
              <a:ext uri="{FF2B5EF4-FFF2-40B4-BE49-F238E27FC236}">
                <a16:creationId xmlns:a16="http://schemas.microsoft.com/office/drawing/2014/main" id="{AC720DD0-E886-4195-8940-336E65E2E5A4}"/>
              </a:ext>
            </a:extLst>
          </p:cNvPr>
          <p:cNvSpPr txBox="1">
            <a:spLocks noChangeArrowheads="1"/>
          </p:cNvSpPr>
          <p:nvPr/>
        </p:nvSpPr>
        <p:spPr bwMode="auto">
          <a:xfrm>
            <a:off x="6582148" y="4472343"/>
            <a:ext cx="2417064" cy="1938992"/>
          </a:xfrm>
          <a:prstGeom prst="rect">
            <a:avLst/>
          </a:prstGeom>
          <a:noFill/>
          <a:ln w="9525">
            <a:noFill/>
            <a:miter lim="800000"/>
            <a:headEnd/>
            <a:tailEnd/>
          </a:ln>
        </p:spPr>
        <p:txBody>
          <a:bodyPr wrap="square">
            <a:spAutoFit/>
          </a:bodyPr>
          <a:lstStyle/>
          <a:p>
            <a:pPr algn="ctr"/>
            <a:r>
              <a:rPr kumimoji="1" lang="ja-JP" altLang="en-US" sz="2400" dirty="0">
                <a:latin typeface="Meiryo UI" panose="020B0604030504040204" pitchFamily="50" charset="-128"/>
                <a:ea typeface="Meiryo UI" panose="020B0604030504040204" pitchFamily="50" charset="-128"/>
              </a:rPr>
              <a:t>最大限の</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対策をしたら</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平均気温を</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安定させられる</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可能性が。</a:t>
            </a:r>
            <a:endParaRPr kumimoji="1" lang="en-US" altLang="ja-JP" sz="2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B6393BB-B387-4C68-BCFF-CD630AE1125F}"/>
              </a:ext>
            </a:extLst>
          </p:cNvPr>
          <p:cNvSpPr txBox="1"/>
          <p:nvPr/>
        </p:nvSpPr>
        <p:spPr>
          <a:xfrm>
            <a:off x="1329604" y="2858639"/>
            <a:ext cx="2804160" cy="584775"/>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現在程度の対策を続けた場合</a:t>
            </a:r>
          </a:p>
        </p:txBody>
      </p:sp>
      <p:sp>
        <p:nvSpPr>
          <p:cNvPr id="28" name="テキスト ボックス 27">
            <a:extLst>
              <a:ext uri="{FF2B5EF4-FFF2-40B4-BE49-F238E27FC236}">
                <a16:creationId xmlns:a16="http://schemas.microsoft.com/office/drawing/2014/main" id="{6CAA2EBA-6D22-4944-8C14-00FA12567E65}"/>
              </a:ext>
            </a:extLst>
          </p:cNvPr>
          <p:cNvSpPr txBox="1"/>
          <p:nvPr/>
        </p:nvSpPr>
        <p:spPr>
          <a:xfrm>
            <a:off x="1357724" y="4034858"/>
            <a:ext cx="2804160" cy="502382"/>
          </a:xfrm>
          <a:prstGeom prst="rect">
            <a:avLst/>
          </a:prstGeom>
          <a:noFill/>
        </p:spPr>
        <p:txBody>
          <a:bodyPr wrap="square" rtlCol="0">
            <a:spAutoFit/>
          </a:bodyPr>
          <a:lstStyle/>
          <a:p>
            <a:pPr>
              <a:lnSpc>
                <a:spcPct val="200000"/>
              </a:lnSpc>
            </a:pPr>
            <a:r>
              <a:rPr kumimoji="1" lang="ja-JP" altLang="en-US" sz="1600" dirty="0">
                <a:latin typeface="Meiryo UI" panose="020B0604030504040204" pitchFamily="50" charset="-128"/>
                <a:ea typeface="Meiryo UI" panose="020B0604030504040204" pitchFamily="50" charset="-128"/>
              </a:rPr>
              <a:t>最大限の対策を行った場合</a:t>
            </a:r>
            <a:endParaRPr kumimoji="1" lang="en-US" altLang="ja-JP" sz="16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今後の気温上昇予測</a:t>
            </a:r>
          </a:p>
        </p:txBody>
      </p:sp>
    </p:spTree>
    <p:extLst>
      <p:ext uri="{BB962C8B-B14F-4D97-AF65-F5344CB8AC3E}">
        <p14:creationId xmlns:p14="http://schemas.microsoft.com/office/powerpoint/2010/main" val="173579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これからどれだけ気温が上がる？</a:t>
            </a:r>
          </a:p>
        </p:txBody>
      </p:sp>
      <p:pic>
        <p:nvPicPr>
          <p:cNvPr id="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760" y="1697609"/>
            <a:ext cx="7413481" cy="461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51C865D0-91DA-429A-8853-60B8C0DD730B}"/>
              </a:ext>
            </a:extLst>
          </p:cNvPr>
          <p:cNvSpPr txBox="1"/>
          <p:nvPr/>
        </p:nvSpPr>
        <p:spPr>
          <a:xfrm>
            <a:off x="6927484" y="6309360"/>
            <a:ext cx="1819553" cy="253916"/>
          </a:xfrm>
          <a:prstGeom prst="rect">
            <a:avLst/>
          </a:prstGeom>
          <a:noFill/>
        </p:spPr>
        <p:txBody>
          <a:bodyPr wrap="square" rtlCol="0">
            <a:spAutoFit/>
          </a:bodyPr>
          <a:lstStyle/>
          <a:p>
            <a:pPr algn="r"/>
            <a:r>
              <a:rPr kumimoji="1" lang="en-US" altLang="ja-JP" sz="1050" dirty="0" err="1">
                <a:latin typeface="Meiryo UI" panose="020B0604030504040204" pitchFamily="50" charset="-128"/>
                <a:ea typeface="Meiryo UI" panose="020B0604030504040204" pitchFamily="50" charset="-128"/>
              </a:rPr>
              <a:t>Youtube</a:t>
            </a:r>
            <a:r>
              <a:rPr kumimoji="1" lang="ja-JP" altLang="en-US" sz="1050" dirty="0">
                <a:latin typeface="Meiryo UI" panose="020B0604030504040204" pitchFamily="50" charset="-128"/>
                <a:ea typeface="Meiryo UI" panose="020B0604030504040204" pitchFamily="50" charset="-128"/>
              </a:rPr>
              <a:t>環境省チャンネルより</a:t>
            </a:r>
          </a:p>
        </p:txBody>
      </p:sp>
    </p:spTree>
    <p:extLst>
      <p:ext uri="{BB962C8B-B14F-4D97-AF65-F5344CB8AC3E}">
        <p14:creationId xmlns:p14="http://schemas.microsoft.com/office/powerpoint/2010/main" val="26073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3715E87-5C5B-4C67-967B-8D18A1174AA5}"/>
              </a:ext>
            </a:extLst>
          </p:cNvPr>
          <p:cNvSpPr/>
          <p:nvPr/>
        </p:nvSpPr>
        <p:spPr>
          <a:xfrm>
            <a:off x="1151944" y="3632375"/>
            <a:ext cx="800219"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乾燥</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5" name="正方形/長方形 24">
            <a:extLst>
              <a:ext uri="{FF2B5EF4-FFF2-40B4-BE49-F238E27FC236}">
                <a16:creationId xmlns:a16="http://schemas.microsoft.com/office/drawing/2014/main" id="{C4C35EF7-170F-45E9-A4C5-FB0A65BD6B9C}"/>
              </a:ext>
            </a:extLst>
          </p:cNvPr>
          <p:cNvSpPr/>
          <p:nvPr/>
        </p:nvSpPr>
        <p:spPr>
          <a:xfrm>
            <a:off x="6701547" y="5353831"/>
            <a:ext cx="1415772" cy="568874"/>
          </a:xfrm>
          <a:prstGeom prst="rect">
            <a:avLst/>
          </a:prstGeom>
        </p:spPr>
        <p:txBody>
          <a:bodyPr wrap="none">
            <a:spAutoFit/>
          </a:bodyPr>
          <a:lstStyle/>
          <a:p>
            <a:pPr marL="279400" indent="-279400">
              <a:lnSpc>
                <a:spcPct val="150000"/>
              </a:lnSpc>
            </a:pPr>
            <a:r>
              <a:rPr lang="ja-JP" altLang="en-US" sz="2400" dirty="0">
                <a:latin typeface="Meiryo UI" panose="020B0604030504040204" pitchFamily="50" charset="-128"/>
                <a:ea typeface="Meiryo UI" panose="020B0604030504040204" pitchFamily="50" charset="-128"/>
                <a:cs typeface="A-OTF 新ゴ Pro B"/>
              </a:rPr>
              <a:t>食糧不足</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7" name="テキスト ボックス 6"/>
          <p:cNvSpPr txBox="1"/>
          <p:nvPr/>
        </p:nvSpPr>
        <p:spPr>
          <a:xfrm>
            <a:off x="1047928" y="6074443"/>
            <a:ext cx="1073480" cy="461665"/>
          </a:xfrm>
          <a:prstGeom prst="rect">
            <a:avLst/>
          </a:prstGeom>
          <a:noFill/>
        </p:spPr>
        <p:txBody>
          <a:bodyPr wrap="square" rtlCol="0">
            <a:spAutoFit/>
          </a:bodyPr>
          <a:lstStyle/>
          <a:p>
            <a:pPr algn="ctr"/>
            <a:r>
              <a:rPr lang="ja-JP" altLang="en-US" sz="2400" dirty="0">
                <a:latin typeface="Meiryo UI" panose="020B0604030504040204" pitchFamily="50" charset="-128"/>
                <a:ea typeface="Meiryo UI" panose="020B0604030504040204" pitchFamily="50" charset="-128"/>
                <a:cs typeface="A-OTF 新ゴ Pro B"/>
              </a:rPr>
              <a:t>大雨</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60" y="1880106"/>
            <a:ext cx="2438189" cy="190361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62" y="4269610"/>
            <a:ext cx="2381279" cy="185757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9979" y="1935525"/>
            <a:ext cx="2412281" cy="189054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0055" y="4055395"/>
            <a:ext cx="2286000" cy="2286000"/>
          </a:xfrm>
          <a:prstGeom prst="rect">
            <a:avLst/>
          </a:prstGeom>
        </p:spPr>
      </p:pic>
      <p:sp>
        <p:nvSpPr>
          <p:cNvPr id="18" name="正方形/長方形 17">
            <a:extLst>
              <a:ext uri="{FF2B5EF4-FFF2-40B4-BE49-F238E27FC236}">
                <a16:creationId xmlns:a16="http://schemas.microsoft.com/office/drawing/2014/main" id="{B3715E87-5C5B-4C67-967B-8D18A1174AA5}"/>
              </a:ext>
            </a:extLst>
          </p:cNvPr>
          <p:cNvSpPr/>
          <p:nvPr/>
        </p:nvSpPr>
        <p:spPr>
          <a:xfrm>
            <a:off x="3966007" y="3621083"/>
            <a:ext cx="800220" cy="568874"/>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猛暑</a:t>
            </a:r>
            <a:endParaRPr lang="en-US" altLang="ja-JP" sz="2400" dirty="0">
              <a:latin typeface="Meiryo UI" panose="020B0604030504040204" pitchFamily="50" charset="-128"/>
              <a:ea typeface="Meiryo UI" panose="020B0604030504040204" pitchFamily="50" charset="-128"/>
              <a:cs typeface="A-OTF 新ゴ Pro B"/>
            </a:endParaRPr>
          </a:p>
        </p:txBody>
      </p:sp>
      <p:sp>
        <p:nvSpPr>
          <p:cNvPr id="20" name="正方形/長方形 19">
            <a:extLst>
              <a:ext uri="{FF2B5EF4-FFF2-40B4-BE49-F238E27FC236}">
                <a16:creationId xmlns:a16="http://schemas.microsoft.com/office/drawing/2014/main" id="{B3715E87-5C5B-4C67-967B-8D18A1174AA5}"/>
              </a:ext>
            </a:extLst>
          </p:cNvPr>
          <p:cNvSpPr/>
          <p:nvPr/>
        </p:nvSpPr>
        <p:spPr>
          <a:xfrm>
            <a:off x="3159979" y="5979582"/>
            <a:ext cx="2642070" cy="646331"/>
          </a:xfrm>
          <a:prstGeom prst="rect">
            <a:avLst/>
          </a:prstGeom>
        </p:spPr>
        <p:txBody>
          <a:bodyPr wrap="none">
            <a:spAutoFit/>
          </a:bodyPr>
          <a:lstStyle/>
          <a:p>
            <a:pPr marL="279400" indent="-279400" algn="ctr">
              <a:lnSpc>
                <a:spcPct val="150000"/>
              </a:lnSpc>
            </a:pPr>
            <a:r>
              <a:rPr lang="ja-JP" altLang="en-US" sz="2400" dirty="0">
                <a:latin typeface="Meiryo UI" panose="020B0604030504040204" pitchFamily="50" charset="-128"/>
                <a:ea typeface="Meiryo UI" panose="020B0604030504040204" pitchFamily="50" charset="-128"/>
                <a:cs typeface="A-OTF 新ゴ Pro B"/>
              </a:rPr>
              <a:t>熱中症・熱帯病など</a:t>
            </a:r>
            <a:endParaRPr lang="en-US" altLang="ja-JP" sz="2400" dirty="0">
              <a:latin typeface="Meiryo UI" panose="020B0604030504040204" pitchFamily="50" charset="-128"/>
              <a:ea typeface="Meiryo UI" panose="020B0604030504040204" pitchFamily="50" charset="-128"/>
              <a:cs typeface="A-OTF 新ゴ Pro B"/>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946" y="2558823"/>
            <a:ext cx="2950974" cy="2950974"/>
          </a:xfrm>
          <a:prstGeom prst="rect">
            <a:avLst/>
          </a:prstGeom>
        </p:spPr>
      </p:pic>
      <p:sp>
        <p:nvSpPr>
          <p:cNvPr id="15" name="テキスト ボックス 14">
            <a:extLst>
              <a:ext uri="{FF2B5EF4-FFF2-40B4-BE49-F238E27FC236}">
                <a16:creationId xmlns:a16="http://schemas.microsoft.com/office/drawing/2014/main" id="{BE5D3F99-17E6-4D82-AD1B-C56A0FAC7100}"/>
              </a:ext>
            </a:extLst>
          </p:cNvPr>
          <p:cNvSpPr txBox="1"/>
          <p:nvPr/>
        </p:nvSpPr>
        <p:spPr>
          <a:xfrm>
            <a:off x="6595219" y="6498955"/>
            <a:ext cx="228970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出典：環境省「地球温暖化パネル」</a:t>
            </a:r>
            <a:endParaRPr kumimoji="1" lang="en-US" altLang="ja-JP" sz="1050" dirty="0">
              <a:latin typeface="Meiryo UI" panose="020B0604030504040204" pitchFamily="50" charset="-128"/>
              <a:ea typeface="Meiryo UI" panose="020B0604030504040204" pitchFamily="50" charset="-128"/>
            </a:endParaRPr>
          </a:p>
        </p:txBody>
      </p:sp>
      <p:sp>
        <p:nvSpPr>
          <p:cNvPr id="5" name="タイトル 4"/>
          <p:cNvSpPr>
            <a:spLocks noGrp="1"/>
          </p:cNvSpPr>
          <p:nvPr>
            <p:ph type="ctrTitle"/>
          </p:nvPr>
        </p:nvSpPr>
        <p:spPr/>
        <p:txBody>
          <a:bodyPr/>
          <a:lstStyle/>
          <a:p>
            <a:r>
              <a:rPr kumimoji="1" lang="ja-JP" altLang="en-US" dirty="0"/>
              <a:t>地球温暖化の影響</a:t>
            </a:r>
          </a:p>
        </p:txBody>
      </p:sp>
    </p:spTree>
    <p:extLst>
      <p:ext uri="{BB962C8B-B14F-4D97-AF65-F5344CB8AC3E}">
        <p14:creationId xmlns:p14="http://schemas.microsoft.com/office/powerpoint/2010/main" val="21355381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413ab12-0155-4cf3-8ffd-64ae6d3b30c4" xsi:nil="true"/>
    <lcf76f155ced4ddcb4097134ff3c332f xmlns="3823087a-838c-44fb-aa20-81d5889e8221">
      <Terms xmlns="http://schemas.microsoft.com/office/infopath/2007/PartnerControls"/>
    </lcf76f155ced4ddcb4097134ff3c332f>
    <MediaLengthInSeconds xmlns="3823087a-838c-44fb-aa20-81d5889e8221" xsi:nil="true"/>
    <SharedWithUsers xmlns="4413ab12-0155-4cf3-8ffd-64ae6d3b30c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BB5270AA26E3F4DA18538B36468D86A" ma:contentTypeVersion="16" ma:contentTypeDescription="新しいドキュメントを作成します。" ma:contentTypeScope="" ma:versionID="8ac412e3814db7f4d473686cf61eb7dc">
  <xsd:schema xmlns:xsd="http://www.w3.org/2001/XMLSchema" xmlns:xs="http://www.w3.org/2001/XMLSchema" xmlns:p="http://schemas.microsoft.com/office/2006/metadata/properties" xmlns:ns2="3823087a-838c-44fb-aa20-81d5889e8221" xmlns:ns3="4413ab12-0155-4cf3-8ffd-64ae6d3b30c4" targetNamespace="http://schemas.microsoft.com/office/2006/metadata/properties" ma:root="true" ma:fieldsID="93b355ddb0f60c900916885c7b349f39" ns2:_="" ns3:_="">
    <xsd:import namespace="3823087a-838c-44fb-aa20-81d5889e8221"/>
    <xsd:import namespace="4413ab12-0155-4cf3-8ffd-64ae6d3b30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3087a-838c-44fb-aa20-81d5889e8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3a6a5b4-b231-415f-8370-eaa1bda671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13ab12-0155-4cf3-8ffd-64ae6d3b30c4"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361ce40b-aa7d-4267-bacc-0759d18550db}" ma:internalName="TaxCatchAll" ma:showField="CatchAllData" ma:web="4413ab12-0155-4cf3-8ffd-64ae6d3b30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6867ED-67A8-4539-9B21-57BDD8F207C8}">
  <ds:schemaRefs>
    <ds:schemaRef ds:uri="http://schemas.microsoft.com/sharepoint/v3/contenttype/forms"/>
  </ds:schemaRefs>
</ds:datastoreItem>
</file>

<file path=customXml/itemProps2.xml><?xml version="1.0" encoding="utf-8"?>
<ds:datastoreItem xmlns:ds="http://schemas.openxmlformats.org/officeDocument/2006/customXml" ds:itemID="{97DDE74A-C7AE-4B77-90CB-BF8FA19ADBF5}">
  <ds:schemaRefs>
    <ds:schemaRef ds:uri="http://schemas.microsoft.com/office/2006/metadata/properties"/>
    <ds:schemaRef ds:uri="http://schemas.microsoft.com/office/infopath/2007/PartnerControls"/>
    <ds:schemaRef ds:uri="4413ab12-0155-4cf3-8ffd-64ae6d3b30c4"/>
    <ds:schemaRef ds:uri="3823087a-838c-44fb-aa20-81d5889e8221"/>
  </ds:schemaRefs>
</ds:datastoreItem>
</file>

<file path=customXml/itemProps3.xml><?xml version="1.0" encoding="utf-8"?>
<ds:datastoreItem xmlns:ds="http://schemas.openxmlformats.org/officeDocument/2006/customXml" ds:itemID="{68D0DF3D-AD8E-408D-8A83-4038E5B05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3087a-838c-44fb-aa20-81d5889e8221"/>
    <ds:schemaRef ds:uri="4413ab12-0155-4cf3-8ffd-64ae6d3b3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262</TotalTime>
  <Words>3184</Words>
  <Application>Microsoft Office PowerPoint</Application>
  <PresentationFormat>画面に合わせる (4:3)</PresentationFormat>
  <Paragraphs>217</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A-OTF 新ゴ Pro B</vt:lpstr>
      <vt:lpstr>Meiryo UI</vt:lpstr>
      <vt:lpstr>Arial</vt:lpstr>
      <vt:lpstr>Calibri</vt:lpstr>
      <vt:lpstr>Calibri Light</vt:lpstr>
      <vt:lpstr>Times New Roman</vt:lpstr>
      <vt:lpstr>Office テーマ</vt:lpstr>
      <vt:lpstr>PowerPoint プレゼンテーション</vt:lpstr>
      <vt:lpstr>上昇する気温</vt:lpstr>
      <vt:lpstr>温暖化は2000年以上 前例のないもの</vt:lpstr>
      <vt:lpstr>温暖化の影響と考えられる現象①</vt:lpstr>
      <vt:lpstr>温暖化の影響と考えられる現象②</vt:lpstr>
      <vt:lpstr>地球温暖化のメカニズム</vt:lpstr>
      <vt:lpstr>今後の気温上昇予測</vt:lpstr>
      <vt:lpstr>これからどれだけ気温が上がる？</vt:lpstr>
      <vt:lpstr>地球温暖化の影響</vt:lpstr>
      <vt:lpstr>どれだけ減らせば温暖化を防げる？</vt:lpstr>
      <vt:lpstr>世界の約束「パリ協定」</vt:lpstr>
      <vt:lpstr>省エネ＋再エネ＝実質「ゼロ」</vt:lpstr>
      <vt:lpstr>京都府は「排出実質ゼロ」を宣言</vt:lpstr>
      <vt:lpstr>「実質ゼロ」へと動き始めた世界</vt:lpstr>
      <vt:lpstr>COOL CHOICEで選ぶ未来</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kcfca</dc:creator>
  <cp:lastModifiedBy>asai kaoru</cp:lastModifiedBy>
  <cp:revision>47</cp:revision>
  <dcterms:created xsi:type="dcterms:W3CDTF">2018-02-15T08:31:14Z</dcterms:created>
  <dcterms:modified xsi:type="dcterms:W3CDTF">2022-11-07T00:54:15Z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0x010100ABB5270AA26E3F4DA18538B36468D86A</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