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77" r:id="rId13"/>
    <p:sldId id="265" r:id="rId14"/>
    <p:sldId id="275" r:id="rId15"/>
    <p:sldId id="266" r:id="rId16"/>
    <p:sldId id="267" r:id="rId17"/>
    <p:sldId id="268" r:id="rId18"/>
    <p:sldId id="269" r:id="rId19"/>
    <p:sldId id="270" r:id="rId20"/>
    <p:sldId id="271" r:id="rId21"/>
    <p:sldId id="286" r:id="rId22"/>
    <p:sldId id="272" r:id="rId23"/>
    <p:sldId id="273" r:id="rId24"/>
    <p:sldId id="274" r:id="rId2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AB3144-E987-4C86-86EA-1E39A615CF9F}" v="7" dt="2022-11-07T00:50:38.708"/>
    <p1510:client id="{7342C133-F12F-439F-96B1-6F55176962F7}" v="5" dt="2022-11-07T00:43:48.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894" autoAdjust="0"/>
  </p:normalViewPr>
  <p:slideViewPr>
    <p:cSldViewPr snapToGrid="0">
      <p:cViewPr varScale="1">
        <p:scale>
          <a:sx n="72" d="100"/>
          <a:sy n="72" d="100"/>
        </p:scale>
        <p:origin x="11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ai kaoru" userId="a58bc759-01b7-4f13-ad6b-c2113db78473" providerId="ADAL" clId="{60AB3144-E987-4C86-86EA-1E39A615CF9F}"/>
    <pc:docChg chg="addSld delSld modSld sldOrd">
      <pc:chgData name="asai kaoru" userId="a58bc759-01b7-4f13-ad6b-c2113db78473" providerId="ADAL" clId="{60AB3144-E987-4C86-86EA-1E39A615CF9F}" dt="2022-11-07T00:54:33.570" v="321"/>
      <pc:docMkLst>
        <pc:docMk/>
      </pc:docMkLst>
      <pc:sldChg chg="modNotesTx">
        <pc:chgData name="asai kaoru" userId="a58bc759-01b7-4f13-ad6b-c2113db78473" providerId="ADAL" clId="{60AB3144-E987-4C86-86EA-1E39A615CF9F}" dt="2022-11-07T00:48:23.069" v="36" actId="20577"/>
        <pc:sldMkLst>
          <pc:docMk/>
          <pc:sldMk cId="2101873877" sldId="259"/>
        </pc:sldMkLst>
      </pc:sldChg>
      <pc:sldChg chg="modNotesTx">
        <pc:chgData name="asai kaoru" userId="a58bc759-01b7-4f13-ad6b-c2113db78473" providerId="ADAL" clId="{60AB3144-E987-4C86-86EA-1E39A615CF9F}" dt="2022-11-07T00:48:39.807" v="92" actId="20577"/>
        <pc:sldMkLst>
          <pc:docMk/>
          <pc:sldMk cId="350628188" sldId="263"/>
        </pc:sldMkLst>
      </pc:sldChg>
      <pc:sldChg chg="new del">
        <pc:chgData name="asai kaoru" userId="a58bc759-01b7-4f13-ad6b-c2113db78473" providerId="ADAL" clId="{60AB3144-E987-4C86-86EA-1E39A615CF9F}" dt="2022-11-07T00:49:23.183" v="94" actId="47"/>
        <pc:sldMkLst>
          <pc:docMk/>
          <pc:sldMk cId="2187454855" sldId="278"/>
        </pc:sldMkLst>
      </pc:sldChg>
      <pc:sldChg chg="addSp modSp add mod ord modNotesTx">
        <pc:chgData name="asai kaoru" userId="a58bc759-01b7-4f13-ad6b-c2113db78473" providerId="ADAL" clId="{60AB3144-E987-4C86-86EA-1E39A615CF9F}" dt="2022-11-07T00:54:33.570" v="321"/>
        <pc:sldMkLst>
          <pc:docMk/>
          <pc:sldMk cId="450288490" sldId="286"/>
        </pc:sldMkLst>
        <pc:spChg chg="add mod">
          <ac:chgData name="asai kaoru" userId="a58bc759-01b7-4f13-ad6b-c2113db78473" providerId="ADAL" clId="{60AB3144-E987-4C86-86EA-1E39A615CF9F}" dt="2022-11-07T00:49:53.443" v="151" actId="1038"/>
          <ac:spMkLst>
            <pc:docMk/>
            <pc:sldMk cId="450288490" sldId="286"/>
            <ac:spMk id="3" creationId="{F0150762-5F0F-1F2F-DBD7-44DA49539E60}"/>
          </ac:spMkLst>
        </pc:spChg>
        <pc:spChg chg="add mod">
          <ac:chgData name="asai kaoru" userId="a58bc759-01b7-4f13-ad6b-c2113db78473" providerId="ADAL" clId="{60AB3144-E987-4C86-86EA-1E39A615CF9F}" dt="2022-11-07T00:50:19.190" v="241" actId="1037"/>
          <ac:spMkLst>
            <pc:docMk/>
            <pc:sldMk cId="450288490" sldId="286"/>
            <ac:spMk id="5" creationId="{4F5F8107-BC81-0E8E-DA62-992A736E5E37}"/>
          </ac:spMkLst>
        </pc:spChg>
        <pc:spChg chg="add mod">
          <ac:chgData name="asai kaoru" userId="a58bc759-01b7-4f13-ad6b-c2113db78473" providerId="ADAL" clId="{60AB3144-E987-4C86-86EA-1E39A615CF9F}" dt="2022-11-07T00:50:32.773" v="315" actId="1038"/>
          <ac:spMkLst>
            <pc:docMk/>
            <pc:sldMk cId="450288490" sldId="286"/>
            <ac:spMk id="6" creationId="{1D3CEF13-D449-725A-3526-604B985B80A3}"/>
          </ac:spMkLst>
        </pc:spChg>
      </pc:sldChg>
    </pc:docChg>
  </pc:docChgLst>
  <pc:docChgLst>
    <pc:chgData name="asai kaoru" userId="a58bc759-01b7-4f13-ad6b-c2113db78473" providerId="ADAL" clId="{7342C133-F12F-439F-96B1-6F55176962F7}"/>
    <pc:docChg chg="custSel modSld">
      <pc:chgData name="asai kaoru" userId="a58bc759-01b7-4f13-ad6b-c2113db78473" providerId="ADAL" clId="{7342C133-F12F-439F-96B1-6F55176962F7}" dt="2022-11-07T00:46:09.419" v="751" actId="6549"/>
      <pc:docMkLst>
        <pc:docMk/>
      </pc:docMkLst>
      <pc:sldChg chg="modNotesTx">
        <pc:chgData name="asai kaoru" userId="a58bc759-01b7-4f13-ad6b-c2113db78473" providerId="ADAL" clId="{7342C133-F12F-439F-96B1-6F55176962F7}" dt="2022-11-07T00:45:58.061" v="735" actId="20577"/>
        <pc:sldMkLst>
          <pc:docMk/>
          <pc:sldMk cId="776038013" sldId="256"/>
        </pc:sldMkLst>
      </pc:sldChg>
      <pc:sldChg chg="modNotesTx">
        <pc:chgData name="asai kaoru" userId="a58bc759-01b7-4f13-ad6b-c2113db78473" providerId="ADAL" clId="{7342C133-F12F-439F-96B1-6F55176962F7}" dt="2022-11-07T00:33:53.940" v="292" actId="20577"/>
        <pc:sldMkLst>
          <pc:docMk/>
          <pc:sldMk cId="3427783217" sldId="258"/>
        </pc:sldMkLst>
      </pc:sldChg>
      <pc:sldChg chg="addSp delSp modSp mod modNotesTx">
        <pc:chgData name="asai kaoru" userId="a58bc759-01b7-4f13-ad6b-c2113db78473" providerId="ADAL" clId="{7342C133-F12F-439F-96B1-6F55176962F7}" dt="2022-11-07T00:38:35.791" v="654" actId="20577"/>
        <pc:sldMkLst>
          <pc:docMk/>
          <pc:sldMk cId="2101873877" sldId="259"/>
        </pc:sldMkLst>
        <pc:spChg chg="add mod">
          <ac:chgData name="asai kaoru" userId="a58bc759-01b7-4f13-ad6b-c2113db78473" providerId="ADAL" clId="{7342C133-F12F-439F-96B1-6F55176962F7}" dt="2022-11-07T00:30:40.731" v="74" actId="1076"/>
          <ac:spMkLst>
            <pc:docMk/>
            <pc:sldMk cId="2101873877" sldId="259"/>
            <ac:spMk id="7" creationId="{6A7A991C-9617-C51F-5632-D78D412D9B75}"/>
          </ac:spMkLst>
        </pc:spChg>
        <pc:spChg chg="mod">
          <ac:chgData name="asai kaoru" userId="a58bc759-01b7-4f13-ad6b-c2113db78473" providerId="ADAL" clId="{7342C133-F12F-439F-96B1-6F55176962F7}" dt="2022-11-07T00:31:44.104" v="121" actId="20577"/>
          <ac:spMkLst>
            <pc:docMk/>
            <pc:sldMk cId="2101873877" sldId="259"/>
            <ac:spMk id="10" creationId="{00000000-0000-0000-0000-000000000000}"/>
          </ac:spMkLst>
        </pc:spChg>
        <pc:spChg chg="del mod">
          <ac:chgData name="asai kaoru" userId="a58bc759-01b7-4f13-ad6b-c2113db78473" providerId="ADAL" clId="{7342C133-F12F-439F-96B1-6F55176962F7}" dt="2022-11-07T00:32:35.960" v="192" actId="478"/>
          <ac:spMkLst>
            <pc:docMk/>
            <pc:sldMk cId="2101873877" sldId="259"/>
            <ac:spMk id="11" creationId="{BE5D3F99-17E6-4D82-AD1B-C56A0FAC7100}"/>
          </ac:spMkLst>
        </pc:spChg>
        <pc:spChg chg="mod">
          <ac:chgData name="asai kaoru" userId="a58bc759-01b7-4f13-ad6b-c2113db78473" providerId="ADAL" clId="{7342C133-F12F-439F-96B1-6F55176962F7}" dt="2022-11-07T00:32:31.532" v="191" actId="1036"/>
          <ac:spMkLst>
            <pc:docMk/>
            <pc:sldMk cId="2101873877" sldId="259"/>
            <ac:spMk id="12" creationId="{BE5D3F99-17E6-4D82-AD1B-C56A0FAC7100}"/>
          </ac:spMkLst>
        </pc:spChg>
        <pc:spChg chg="mod">
          <ac:chgData name="asai kaoru" userId="a58bc759-01b7-4f13-ad6b-c2113db78473" providerId="ADAL" clId="{7342C133-F12F-439F-96B1-6F55176962F7}" dt="2022-11-07T00:32:07.044" v="160" actId="1038"/>
          <ac:spMkLst>
            <pc:docMk/>
            <pc:sldMk cId="2101873877" sldId="259"/>
            <ac:spMk id="13" creationId="{BE5D3F99-17E6-4D82-AD1B-C56A0FAC7100}"/>
          </ac:spMkLst>
        </pc:spChg>
        <pc:picChg chg="del">
          <ac:chgData name="asai kaoru" userId="a58bc759-01b7-4f13-ad6b-c2113db78473" providerId="ADAL" clId="{7342C133-F12F-439F-96B1-6F55176962F7}" dt="2022-11-07T00:26:34.167" v="55" actId="478"/>
          <ac:picMkLst>
            <pc:docMk/>
            <pc:sldMk cId="2101873877" sldId="259"/>
            <ac:picMk id="3" creationId="{00000000-0000-0000-0000-000000000000}"/>
          </ac:picMkLst>
        </pc:picChg>
        <pc:picChg chg="add mod">
          <ac:chgData name="asai kaoru" userId="a58bc759-01b7-4f13-ad6b-c2113db78473" providerId="ADAL" clId="{7342C133-F12F-439F-96B1-6F55176962F7}" dt="2022-11-07T00:28:29.734" v="63" actId="1076"/>
          <ac:picMkLst>
            <pc:docMk/>
            <pc:sldMk cId="2101873877" sldId="259"/>
            <ac:picMk id="5" creationId="{F952D2CF-38C8-5B1C-82D5-0B296B13BE4A}"/>
          </ac:picMkLst>
        </pc:picChg>
      </pc:sldChg>
      <pc:sldChg chg="addSp delSp modSp mod">
        <pc:chgData name="asai kaoru" userId="a58bc759-01b7-4f13-ad6b-c2113db78473" providerId="ADAL" clId="{7342C133-F12F-439F-96B1-6F55176962F7}" dt="2022-11-07T00:44:03.116" v="672" actId="1076"/>
        <pc:sldMkLst>
          <pc:docMk/>
          <pc:sldMk cId="350628188" sldId="263"/>
        </pc:sldMkLst>
        <pc:spChg chg="mod">
          <ac:chgData name="asai kaoru" userId="a58bc759-01b7-4f13-ad6b-c2113db78473" providerId="ADAL" clId="{7342C133-F12F-439F-96B1-6F55176962F7}" dt="2022-11-07T00:43:16.170" v="664" actId="1035"/>
          <ac:spMkLst>
            <pc:docMk/>
            <pc:sldMk cId="350628188" sldId="263"/>
            <ac:spMk id="7" creationId="{BE5D3F99-17E6-4D82-AD1B-C56A0FAC7100}"/>
          </ac:spMkLst>
        </pc:spChg>
        <pc:picChg chg="add mod">
          <ac:chgData name="asai kaoru" userId="a58bc759-01b7-4f13-ad6b-c2113db78473" providerId="ADAL" clId="{7342C133-F12F-439F-96B1-6F55176962F7}" dt="2022-11-07T00:44:03.116" v="672" actId="1076"/>
          <ac:picMkLst>
            <pc:docMk/>
            <pc:sldMk cId="350628188" sldId="263"/>
            <ac:picMk id="4" creationId="{D63D12CD-994E-CE67-8761-08F41089246F}"/>
          </ac:picMkLst>
        </pc:picChg>
        <pc:picChg chg="del">
          <ac:chgData name="asai kaoru" userId="a58bc759-01b7-4f13-ad6b-c2113db78473" providerId="ADAL" clId="{7342C133-F12F-439F-96B1-6F55176962F7}" dt="2022-11-07T00:43:18.080" v="665" actId="478"/>
          <ac:picMkLst>
            <pc:docMk/>
            <pc:sldMk cId="350628188" sldId="263"/>
            <ac:picMk id="6" creationId="{00000000-0000-0000-0000-000000000000}"/>
          </ac:picMkLst>
        </pc:picChg>
      </pc:sldChg>
      <pc:sldChg chg="modNotesTx">
        <pc:chgData name="asai kaoru" userId="a58bc759-01b7-4f13-ad6b-c2113db78473" providerId="ADAL" clId="{7342C133-F12F-439F-96B1-6F55176962F7}" dt="2022-11-07T00:46:09.419" v="751" actId="6549"/>
        <pc:sldMkLst>
          <pc:docMk/>
          <pc:sldMk cId="1936579657"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F8018-2B34-477F-BBF3-96C653AA58DA}" type="datetimeFigureOut">
              <a:rPr kumimoji="1" lang="ja-JP" altLang="en-US" smtClean="0"/>
              <a:t>2022/11/7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656B4-E03E-4993-AB56-E3164F611BC3}" type="slidenum">
              <a:rPr kumimoji="1" lang="ja-JP" altLang="en-US" smtClean="0"/>
              <a:t>‹#›</a:t>
            </a:fld>
            <a:endParaRPr kumimoji="1" lang="ja-JP" altLang="en-US"/>
          </a:p>
        </p:txBody>
      </p:sp>
    </p:spTree>
    <p:extLst>
      <p:ext uri="{BB962C8B-B14F-4D97-AF65-F5344CB8AC3E}">
        <p14:creationId xmlns:p14="http://schemas.microsoft.com/office/powerpoint/2010/main" val="24952616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本スライドについて</a:t>
            </a:r>
            <a:r>
              <a:rPr kumimoji="1" lang="en-US" altLang="ja-JP" sz="1200" dirty="0">
                <a:solidFill>
                  <a:srgbClr val="0070C0"/>
                </a:solidFill>
                <a:latin typeface="Meiryo UI" panose="020B0604030504040204" pitchFamily="50" charset="-128"/>
                <a:ea typeface="Meiryo UI" panose="020B0604030504040204" pitchFamily="50" charset="-128"/>
              </a:rPr>
              <a:t>】</a:t>
            </a:r>
          </a:p>
          <a:p>
            <a:pPr>
              <a:defRPr/>
            </a:pPr>
            <a:r>
              <a:rPr kumimoji="1" lang="ja-JP" altLang="en-US" sz="1200" dirty="0">
                <a:solidFill>
                  <a:srgbClr val="0070C0"/>
                </a:solidFill>
                <a:latin typeface="Meiryo UI" panose="020B0604030504040204" pitchFamily="50" charset="-128"/>
                <a:ea typeface="Meiryo UI" panose="020B0604030504040204" pitchFamily="50" charset="-128"/>
              </a:rPr>
              <a:t>・子どもを対象とした内容です。</a:t>
            </a:r>
          </a:p>
          <a:p>
            <a:pPr>
              <a:defRPr/>
            </a:pPr>
            <a:r>
              <a:rPr kumimoji="1" lang="ja-JP" altLang="en-US" sz="1200" dirty="0">
                <a:solidFill>
                  <a:srgbClr val="0070C0"/>
                </a:solidFill>
                <a:latin typeface="Meiryo UI" panose="020B0604030504040204" pitchFamily="50" charset="-128"/>
                <a:ea typeface="Meiryo UI" panose="020B0604030504040204" pitchFamily="50" charset="-128"/>
              </a:rPr>
              <a:t>・地球温暖化の現状、原因、対策、パリ協定について、簡単に説明をしています。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0070C0"/>
                </a:solidFill>
                <a:latin typeface="Meiryo UI" panose="020B0604030504040204" pitchFamily="50" charset="-128"/>
                <a:ea typeface="Meiryo UI" panose="020B0604030504040204" pitchFamily="50" charset="-128"/>
              </a:rPr>
              <a:t>・順番を入れ替えたり、スライドを追加する等は、各自の責・様々なイベントやプログラムの導入に使っていただくことを想定しています。</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任において行ってください。なお、編集の際には出典の明記をお願い致します。</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・内容について（間違いがあった等）は、京都府温暖化防止センターまでご連絡ください。</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endParaRPr kumimoji="1" lang="en-US" altLang="ja-JP" sz="1200" dirty="0">
              <a:solidFill>
                <a:srgbClr val="0070C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作成</a:t>
            </a: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en-US" altLang="ja-JP" sz="1200" dirty="0">
                <a:solidFill>
                  <a:srgbClr val="0070C0"/>
                </a:solidFill>
                <a:latin typeface="Meiryo UI" panose="020B0604030504040204" pitchFamily="50" charset="-128"/>
                <a:ea typeface="Meiryo UI" panose="020B0604030504040204" pitchFamily="50" charset="-128"/>
              </a:rPr>
              <a:t>2018</a:t>
            </a:r>
            <a:r>
              <a:rPr kumimoji="1" lang="ja-JP" altLang="en-US" sz="1200" dirty="0">
                <a:solidFill>
                  <a:srgbClr val="0070C0"/>
                </a:solidFill>
                <a:latin typeface="Meiryo UI" panose="020B0604030504040204" pitchFamily="50" charset="-128"/>
                <a:ea typeface="Meiryo UI" panose="020B0604030504040204" pitchFamily="50" charset="-128"/>
              </a:rPr>
              <a:t>年</a:t>
            </a:r>
            <a:r>
              <a:rPr kumimoji="1" lang="en-US" altLang="ja-JP" sz="1200" dirty="0">
                <a:solidFill>
                  <a:srgbClr val="0070C0"/>
                </a:solidFill>
                <a:latin typeface="Meiryo UI" panose="020B0604030504040204" pitchFamily="50" charset="-128"/>
                <a:ea typeface="Meiryo UI" panose="020B0604030504040204" pitchFamily="50" charset="-128"/>
              </a:rPr>
              <a:t>2</a:t>
            </a:r>
            <a:r>
              <a:rPr kumimoji="1" lang="ja-JP" altLang="en-US" sz="1200" dirty="0">
                <a:solidFill>
                  <a:srgbClr val="0070C0"/>
                </a:solidFill>
                <a:latin typeface="Meiryo UI" panose="020B0604030504040204" pitchFamily="50" charset="-128"/>
                <a:ea typeface="Meiryo UI" panose="020B0604030504040204" pitchFamily="50" charset="-128"/>
              </a:rPr>
              <a:t>月）（</a:t>
            </a:r>
            <a:r>
              <a:rPr kumimoji="1" lang="en-US" altLang="ja-JP" sz="1200" dirty="0">
                <a:solidFill>
                  <a:srgbClr val="0070C0"/>
                </a:solidFill>
                <a:latin typeface="Meiryo UI" panose="020B0604030504040204" pitchFamily="50" charset="-128"/>
                <a:ea typeface="Meiryo UI" panose="020B0604030504040204" pitchFamily="50" charset="-128"/>
              </a:rPr>
              <a:t>2022</a:t>
            </a:r>
            <a:r>
              <a:rPr kumimoji="1" lang="ja-JP" altLang="en-US" sz="1200" dirty="0">
                <a:solidFill>
                  <a:srgbClr val="0070C0"/>
                </a:solidFill>
                <a:latin typeface="Meiryo UI" panose="020B0604030504040204" pitchFamily="50" charset="-128"/>
                <a:ea typeface="Meiryo UI" panose="020B0604030504040204" pitchFamily="50" charset="-128"/>
              </a:rPr>
              <a:t>年</a:t>
            </a:r>
            <a:r>
              <a:rPr kumimoji="1" lang="en-US" altLang="ja-JP" sz="1200" dirty="0">
                <a:solidFill>
                  <a:srgbClr val="0070C0"/>
                </a:solidFill>
                <a:latin typeface="Meiryo UI" panose="020B0604030504040204" pitchFamily="50" charset="-128"/>
                <a:ea typeface="Meiryo UI" panose="020B0604030504040204" pitchFamily="50" charset="-128"/>
              </a:rPr>
              <a:t>11</a:t>
            </a:r>
            <a:r>
              <a:rPr kumimoji="1" lang="ja-JP" altLang="en-US" sz="1200" dirty="0">
                <a:solidFill>
                  <a:srgbClr val="0070C0"/>
                </a:solidFill>
                <a:latin typeface="Meiryo UI" panose="020B0604030504040204" pitchFamily="50" charset="-128"/>
                <a:ea typeface="Meiryo UI" panose="020B0604030504040204" pitchFamily="50" charset="-128"/>
              </a:rPr>
              <a:t>月スライドを一部修正）</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京都府地球温暖化防止活動推進センター</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（特定非営利活動法人　京都地球温暖化防止府民会議）</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en-US" altLang="ja-JP" sz="1200" dirty="0">
                <a:solidFill>
                  <a:srgbClr val="0070C0"/>
                </a:solidFill>
                <a:latin typeface="Meiryo UI" panose="020B0604030504040204" pitchFamily="50" charset="-128"/>
                <a:ea typeface="Meiryo UI" panose="020B0604030504040204" pitchFamily="50" charset="-128"/>
              </a:rPr>
              <a:t>604-8417</a:t>
            </a:r>
            <a:r>
              <a:rPr kumimoji="1" lang="ja-JP" altLang="en-US" sz="1200" dirty="0">
                <a:solidFill>
                  <a:srgbClr val="0070C0"/>
                </a:solidFill>
                <a:latin typeface="Meiryo UI" panose="020B0604030504040204" pitchFamily="50" charset="-128"/>
                <a:ea typeface="Meiryo UI" panose="020B0604030504040204" pitchFamily="50" charset="-128"/>
              </a:rPr>
              <a:t>　京都市中京区西ノ京内畑町</a:t>
            </a:r>
            <a:r>
              <a:rPr kumimoji="1" lang="en-US" altLang="ja-JP" sz="1200" dirty="0">
                <a:solidFill>
                  <a:srgbClr val="0070C0"/>
                </a:solidFill>
                <a:latin typeface="Meiryo UI" panose="020B0604030504040204" pitchFamily="50" charset="-128"/>
                <a:ea typeface="Meiryo UI" panose="020B0604030504040204" pitchFamily="50" charset="-128"/>
              </a:rPr>
              <a:t>41</a:t>
            </a:r>
            <a:r>
              <a:rPr kumimoji="1" lang="ja-JP" altLang="en-US" sz="1200" dirty="0">
                <a:solidFill>
                  <a:srgbClr val="0070C0"/>
                </a:solidFill>
                <a:latin typeface="Meiryo UI" panose="020B0604030504040204" pitchFamily="50" charset="-128"/>
                <a:ea typeface="Meiryo UI" panose="020B0604030504040204" pitchFamily="50" charset="-128"/>
              </a:rPr>
              <a:t>番</a:t>
            </a:r>
            <a:r>
              <a:rPr kumimoji="1" lang="en-US" altLang="ja-JP" sz="1200" dirty="0">
                <a:solidFill>
                  <a:srgbClr val="0070C0"/>
                </a:solidFill>
                <a:latin typeface="Meiryo UI" panose="020B0604030504040204" pitchFamily="50" charset="-128"/>
                <a:ea typeface="Meiryo UI" panose="020B0604030504040204" pitchFamily="50" charset="-128"/>
              </a:rPr>
              <a:t>3</a:t>
            </a:r>
          </a:p>
          <a:p>
            <a:pPr>
              <a:defRPr/>
            </a:pPr>
            <a:r>
              <a:rPr kumimoji="1" lang="en-US" altLang="ja-JP" sz="1200" dirty="0">
                <a:solidFill>
                  <a:srgbClr val="0070C0"/>
                </a:solidFill>
                <a:latin typeface="Meiryo UI" panose="020B0604030504040204" pitchFamily="50" charset="-128"/>
                <a:ea typeface="Meiryo UI" panose="020B0604030504040204" pitchFamily="50" charset="-128"/>
              </a:rPr>
              <a:t>TEL</a:t>
            </a:r>
            <a:r>
              <a:rPr kumimoji="1" lang="ja-JP" altLang="en-US" sz="1200" dirty="0">
                <a:solidFill>
                  <a:srgbClr val="0070C0"/>
                </a:solidFill>
                <a:latin typeface="Meiryo UI" panose="020B0604030504040204" pitchFamily="50" charset="-128"/>
                <a:ea typeface="Meiryo UI" panose="020B0604030504040204" pitchFamily="50" charset="-128"/>
              </a:rPr>
              <a:t>　　</a:t>
            </a:r>
            <a:r>
              <a:rPr kumimoji="1" lang="en-US" altLang="ja-JP" sz="1200" dirty="0">
                <a:solidFill>
                  <a:srgbClr val="0070C0"/>
                </a:solidFill>
                <a:latin typeface="Meiryo UI" panose="020B0604030504040204" pitchFamily="50" charset="-128"/>
                <a:ea typeface="Meiryo UI" panose="020B0604030504040204" pitchFamily="50" charset="-128"/>
              </a:rPr>
              <a:t>075-803-1128</a:t>
            </a:r>
          </a:p>
          <a:p>
            <a:pPr>
              <a:defRPr/>
            </a:pPr>
            <a:r>
              <a:rPr kumimoji="1" lang="en-US" altLang="ja-JP" sz="1200" dirty="0">
                <a:solidFill>
                  <a:srgbClr val="0070C0"/>
                </a:solidFill>
                <a:latin typeface="Meiryo UI" panose="020B0604030504040204" pitchFamily="50" charset="-128"/>
                <a:ea typeface="Meiryo UI" panose="020B0604030504040204" pitchFamily="50" charset="-128"/>
              </a:rPr>
              <a:t>FAX</a:t>
            </a:r>
            <a:r>
              <a:rPr kumimoji="1" lang="ja-JP" altLang="en-US" sz="1200" baseline="0" dirty="0">
                <a:solidFill>
                  <a:srgbClr val="0070C0"/>
                </a:solidFill>
                <a:latin typeface="Meiryo UI" panose="020B0604030504040204" pitchFamily="50" charset="-128"/>
                <a:ea typeface="Meiryo UI" panose="020B0604030504040204" pitchFamily="50" charset="-128"/>
              </a:rPr>
              <a:t>　　</a:t>
            </a:r>
            <a:r>
              <a:rPr kumimoji="1" lang="en-US" altLang="ja-JP" sz="1200" baseline="0" dirty="0">
                <a:solidFill>
                  <a:srgbClr val="0070C0"/>
                </a:solidFill>
                <a:latin typeface="Meiryo UI" panose="020B0604030504040204" pitchFamily="50" charset="-128"/>
                <a:ea typeface="Meiryo UI" panose="020B0604030504040204" pitchFamily="50" charset="-128"/>
              </a:rPr>
              <a:t>075-803-1130</a:t>
            </a:r>
          </a:p>
          <a:p>
            <a:pPr>
              <a:defRPr/>
            </a:pPr>
            <a:r>
              <a:rPr kumimoji="1" lang="en-US" altLang="ja-JP" sz="1200" baseline="0" dirty="0">
                <a:solidFill>
                  <a:srgbClr val="0070C0"/>
                </a:solidFill>
                <a:latin typeface="Meiryo UI" panose="020B0604030504040204" pitchFamily="50" charset="-128"/>
                <a:ea typeface="Meiryo UI" panose="020B0604030504040204" pitchFamily="50" charset="-128"/>
              </a:rPr>
              <a:t>Mail</a:t>
            </a:r>
            <a:r>
              <a:rPr kumimoji="1" lang="ja-JP" altLang="en-US" sz="1200" baseline="0" dirty="0">
                <a:solidFill>
                  <a:srgbClr val="0070C0"/>
                </a:solidFill>
                <a:latin typeface="Meiryo UI" panose="020B0604030504040204" pitchFamily="50" charset="-128"/>
                <a:ea typeface="Meiryo UI" panose="020B0604030504040204" pitchFamily="50" charset="-128"/>
              </a:rPr>
              <a:t>　　</a:t>
            </a:r>
            <a:r>
              <a:rPr kumimoji="1" lang="en-US" altLang="ja-JP" sz="1200" baseline="0" dirty="0">
                <a:solidFill>
                  <a:srgbClr val="0070C0"/>
                </a:solidFill>
                <a:latin typeface="Meiryo UI" panose="020B0604030504040204" pitchFamily="50" charset="-128"/>
                <a:ea typeface="Meiryo UI" panose="020B0604030504040204" pitchFamily="50" charset="-128"/>
              </a:rPr>
              <a:t>center@kcfca.or.jp</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a:t>
            </a:fld>
            <a:endParaRPr kumimoji="1" lang="ja-JP" altLang="en-US"/>
          </a:p>
        </p:txBody>
      </p:sp>
    </p:spTree>
    <p:extLst>
      <p:ext uri="{BB962C8B-B14F-4D97-AF65-F5344CB8AC3E}">
        <p14:creationId xmlns:p14="http://schemas.microsoft.com/office/powerpoint/2010/main" val="3894844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子どもにとっては、電気を使うと二酸化炭素が出るということが分かりにくい事があるようです。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電気を使っている場所ではなく、電気を作っている発電所で二酸化炭素が発生しているというイメージがしにくいようです。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そういう場合は、火力発電実験キットを使い、目の前でデモを行うとわかりやすいようです。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会場で火を使うことができない場合や、時間の都合があるときは、動画を見てもらうことも可能です。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インターネットに接続されていれば、下記の</a:t>
            </a:r>
            <a:r>
              <a:rPr kumimoji="1" lang="en-US" altLang="ja-JP" dirty="0"/>
              <a:t>URL</a:t>
            </a:r>
            <a:r>
              <a:rPr kumimoji="1" lang="ja-JP" altLang="en-US" dirty="0"/>
              <a:t>から動画を視聴することができます。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a:t>https://youtu.be/8sXROGgw7bU</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動画作成：京都府地球温暖化防止活動推進センター</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4D17A3C1-0FD0-1449-8799-2CF714526E8A}" type="slidenum">
              <a:rPr lang="en-US" altLang="ja-JP" smtClean="0"/>
              <a:pPr>
                <a:defRPr/>
              </a:pPr>
              <a:t>10</a:t>
            </a:fld>
            <a:endParaRPr lang="en-US" altLang="ja-JP" dirty="0"/>
          </a:p>
        </p:txBody>
      </p:sp>
    </p:spTree>
    <p:extLst>
      <p:ext uri="{BB962C8B-B14F-4D97-AF65-F5344CB8AC3E}">
        <p14:creationId xmlns:p14="http://schemas.microsoft.com/office/powerpoint/2010/main" val="4216260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「次に、今後、どれぐらい気温が上がるのかについての予測を見てみましょう。このままだと、</a:t>
            </a:r>
            <a:r>
              <a:rPr lang="en-US" altLang="ja-JP" sz="1200" dirty="0">
                <a:latin typeface="Meiryo UI" panose="020B0604030504040204" pitchFamily="50" charset="-128"/>
                <a:ea typeface="Meiryo UI" panose="020B0604030504040204" pitchFamily="50" charset="-128"/>
              </a:rPr>
              <a:t>2100</a:t>
            </a:r>
            <a:r>
              <a:rPr lang="ja-JP" altLang="en-US" sz="1200" dirty="0">
                <a:latin typeface="Meiryo UI" panose="020B0604030504040204" pitchFamily="50" charset="-128"/>
                <a:ea typeface="Meiryo UI" panose="020B0604030504040204" pitchFamily="50" charset="-128"/>
              </a:rPr>
              <a:t>年頃には地球上の平均気温が</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くらい上がってしまうと言われています（赤いグラフ）。しかし、これから地球温暖化対策を最大限しっかり取り組んだ場合、気温の上昇をある程度で安定させられる可能性もあります（青いグラフ）。」</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参考</a:t>
            </a:r>
            <a:r>
              <a:rPr lang="en-US" altLang="ja-JP" sz="1200" dirty="0">
                <a:solidFill>
                  <a:srgbClr val="0070C0"/>
                </a:solidFill>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・世界の科学者（</a:t>
            </a:r>
            <a:r>
              <a:rPr lang="en-US" altLang="ja-JP" sz="1200" dirty="0">
                <a:solidFill>
                  <a:srgbClr val="0070C0"/>
                </a:solidFill>
                <a:latin typeface="Meiryo UI" panose="020B0604030504040204" pitchFamily="50" charset="-128"/>
                <a:ea typeface="Meiryo UI" panose="020B0604030504040204" pitchFamily="50" charset="-128"/>
              </a:rPr>
              <a:t>IPCC</a:t>
            </a:r>
            <a:r>
              <a:rPr lang="ja-JP" altLang="en-US" sz="1200" dirty="0">
                <a:solidFill>
                  <a:srgbClr val="0070C0"/>
                </a:solidFill>
                <a:latin typeface="Meiryo UI" panose="020B0604030504040204" pitchFamily="50" charset="-128"/>
                <a:ea typeface="Meiryo UI" panose="020B0604030504040204" pitchFamily="50" charset="-128"/>
              </a:rPr>
              <a:t>）は、温暖化の進行がより早く大きくなると、人間社会の適応の限界を超える可能性があること、また、効果的な対策を早い時期に行うことで、経済的な損失等も少なくてすむことを指摘しています。</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グラフ：</a:t>
            </a:r>
            <a:r>
              <a:rPr lang="en-US" altLang="ja-JP" sz="1200" dirty="0">
                <a:solidFill>
                  <a:srgbClr val="0070C0"/>
                </a:solidFill>
                <a:latin typeface="Meiryo UI" panose="020B0604030504040204" pitchFamily="50" charset="-128"/>
                <a:ea typeface="Meiryo UI" panose="020B0604030504040204" pitchFamily="50" charset="-128"/>
              </a:rPr>
              <a:t>IPCC</a:t>
            </a:r>
            <a:r>
              <a:rPr lang="ja-JP" altLang="en-US" sz="1200" dirty="0">
                <a:solidFill>
                  <a:srgbClr val="0070C0"/>
                </a:solidFill>
                <a:latin typeface="Meiryo UI" panose="020B0604030504040204" pitchFamily="50" charset="-128"/>
                <a:ea typeface="Meiryo UI" panose="020B0604030504040204" pitchFamily="50" charset="-128"/>
              </a:rPr>
              <a:t>第</a:t>
            </a:r>
            <a:r>
              <a:rPr lang="en-US" altLang="ja-JP" sz="1200" dirty="0">
                <a:solidFill>
                  <a:srgbClr val="0070C0"/>
                </a:solidFill>
                <a:latin typeface="Meiryo UI" panose="020B0604030504040204" pitchFamily="50" charset="-128"/>
                <a:ea typeface="Meiryo UI" panose="020B0604030504040204" pitchFamily="50" charset="-128"/>
              </a:rPr>
              <a:t>5</a:t>
            </a:r>
            <a:r>
              <a:rPr lang="ja-JP" altLang="en-US" sz="1200" dirty="0">
                <a:solidFill>
                  <a:srgbClr val="0070C0"/>
                </a:solidFill>
                <a:latin typeface="Meiryo UI" panose="020B0604030504040204" pitchFamily="50" charset="-128"/>
                <a:ea typeface="Meiryo UI" panose="020B0604030504040204" pitchFamily="50" charset="-128"/>
              </a:rPr>
              <a:t>次評価報告書をもとに京都府地球温暖化防止活動推進センターが作成</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11</a:t>
            </a:fld>
            <a:endParaRPr kumimoji="1" lang="ja-JP" altLang="en-US"/>
          </a:p>
        </p:txBody>
      </p:sp>
    </p:spTree>
    <p:extLst>
      <p:ext uri="{BB962C8B-B14F-4D97-AF65-F5344CB8AC3E}">
        <p14:creationId xmlns:p14="http://schemas.microsoft.com/office/powerpoint/2010/main" val="2969543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もしインターネットを使用することができる環境であれば、動画を活用することもできます。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YouTube</a:t>
            </a:r>
            <a:r>
              <a:rPr kumimoji="1" lang="ja-JP" altLang="en-US" dirty="0"/>
              <a:t>　環境省チャンネル「気候変動（地球温暖化）による気温の将来予測の比較」</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https://www.youtube.com/watch?v=4flssBmr1nE</a:t>
            </a:r>
          </a:p>
          <a:p>
            <a:endParaRPr kumimoji="1" lang="en-US" altLang="ja-JP" dirty="0"/>
          </a:p>
          <a:p>
            <a:r>
              <a:rPr kumimoji="1" lang="ja-JP" altLang="en-US" dirty="0"/>
              <a:t>・左側が、前スライドの青いグラフ（最大限の対策を行った場合のシュミレーション）、右側が赤いグラフ（現在程度の対策を行った場合のシュミレーション）です。</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12</a:t>
            </a:fld>
            <a:endParaRPr kumimoji="1" lang="ja-JP" altLang="en-US"/>
          </a:p>
        </p:txBody>
      </p:sp>
    </p:spTree>
    <p:extLst>
      <p:ext uri="{BB962C8B-B14F-4D97-AF65-F5344CB8AC3E}">
        <p14:creationId xmlns:p14="http://schemas.microsoft.com/office/powerpoint/2010/main" val="2358916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「温暖化が進み気温が上がると、将来はどんなことが起こると言われているでしょうか？」</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今までより雨が降らなくなって、とても乾燥してしまったり、</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大きな台風や集中豪雨などの被害が増えたり、</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今までにないほど気温が上がる「猛暑」になったりなど、極端な気候になると言われています。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私たち人間の健康にも被害が出るようになる可能性があります。夏が暑すぎて熱中症になってしまう人が増えたり、今まで南の国にしかなかった病気が流行するようになったりすると言われています。また、</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急な気候の変化や水不足のために、農作物が上手に育たなくなり、食べ物が足りない地域が多くなると言われています。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「つまり、地球温暖化問題は、多くの人間の命に関わる問題なのです。」</a:t>
            </a:r>
            <a:endParaRPr lang="en-US" altLang="ja-JP" sz="1200" dirty="0">
              <a:latin typeface="Meiryo UI" panose="020B0604030504040204" pitchFamily="50" charset="-128"/>
              <a:ea typeface="Meiryo UI" panose="020B0604030504040204" pitchFamily="50" charset="-128"/>
            </a:endParaRPr>
          </a:p>
          <a:p>
            <a:endParaRPr kumimoji="1" lang="en-US" altLang="ja-JP" dirty="0"/>
          </a:p>
          <a:p>
            <a:r>
              <a:rPr kumimoji="1" lang="en-US" altLang="ja-JP" dirty="0"/>
              <a:t>※</a:t>
            </a:r>
            <a:r>
              <a:rPr kumimoji="1" lang="ja-JP" altLang="en-US" dirty="0"/>
              <a:t>出典：環境省「地球温暖化パネル」</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13</a:t>
            </a:fld>
            <a:endParaRPr kumimoji="1" lang="ja-JP" altLang="en-US"/>
          </a:p>
        </p:txBody>
      </p:sp>
    </p:spTree>
    <p:extLst>
      <p:ext uri="{BB962C8B-B14F-4D97-AF65-F5344CB8AC3E}">
        <p14:creationId xmlns:p14="http://schemas.microsoft.com/office/powerpoint/2010/main" val="183051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「では、今後気温の上昇を止めるためには、二酸化炭素などの温室効果ガスを出す量を、今よりどれだけ減らせばよいでしょう。</a:t>
            </a:r>
            <a:r>
              <a:rPr lang="en-US" altLang="ja-JP" sz="1200" dirty="0">
                <a:latin typeface="Meiryo UI" panose="020B0604030504040204" pitchFamily="50" charset="-128"/>
                <a:ea typeface="Meiryo UI" panose="020B0604030504040204" pitchFamily="50" charset="-128"/>
              </a:rPr>
              <a:t>『1  10%</a:t>
            </a:r>
            <a:r>
              <a:rPr lang="ja-JP" altLang="en-US" sz="1200" dirty="0">
                <a:latin typeface="Meiryo UI" panose="020B0604030504040204" pitchFamily="50" charset="-128"/>
                <a:ea typeface="Meiryo UI" panose="020B0604030504040204" pitchFamily="50" charset="-128"/>
              </a:rPr>
              <a:t>減らす</a:t>
            </a:r>
            <a:r>
              <a:rPr lang="en-US" altLang="ja-JP" sz="1200" dirty="0">
                <a:latin typeface="Meiryo UI" panose="020B0604030504040204" pitchFamily="50" charset="-128"/>
                <a:ea typeface="Meiryo UI" panose="020B0604030504040204" pitchFamily="50" charset="-128"/>
              </a:rPr>
              <a:t>』『2  50%</a:t>
            </a:r>
            <a:r>
              <a:rPr lang="ja-JP" altLang="en-US" sz="1200" dirty="0">
                <a:latin typeface="Meiryo UI" panose="020B0604030504040204" pitchFamily="50" charset="-128"/>
                <a:ea typeface="Meiryo UI" panose="020B0604030504040204" pitchFamily="50" charset="-128"/>
              </a:rPr>
              <a:t>減らす、つまり出す量を半分にする</a:t>
            </a:r>
            <a:r>
              <a:rPr lang="en-US" altLang="ja-JP" sz="1200" dirty="0">
                <a:latin typeface="Meiryo UI" panose="020B0604030504040204" pitchFamily="50" charset="-128"/>
                <a:ea typeface="Meiryo UI" panose="020B0604030504040204" pitchFamily="50" charset="-128"/>
              </a:rPr>
              <a:t>』『3  100</a:t>
            </a:r>
            <a:r>
              <a:rPr lang="ja-JP" altLang="en-US" sz="1200" dirty="0">
                <a:latin typeface="Meiryo UI" panose="020B0604030504040204" pitchFamily="50" charset="-128"/>
                <a:ea typeface="Meiryo UI" panose="020B0604030504040204" pitchFamily="50" charset="-128"/>
              </a:rPr>
              <a:t>％減らす、つまり出す量をゼロにする</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のどれかで答えてください。」</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14</a:t>
            </a:fld>
            <a:endParaRPr kumimoji="1" lang="ja-JP" altLang="en-US"/>
          </a:p>
        </p:txBody>
      </p:sp>
    </p:spTree>
    <p:extLst>
      <p:ext uri="{BB962C8B-B14F-4D97-AF65-F5344CB8AC3E}">
        <p14:creationId xmlns:p14="http://schemas.microsoft.com/office/powerpoint/2010/main" val="375470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「答えは</a:t>
            </a:r>
            <a:r>
              <a:rPr lang="en-US" altLang="ja-JP" sz="1200" dirty="0">
                <a:latin typeface="Meiryo UI" panose="020B0604030504040204" pitchFamily="50" charset="-128"/>
                <a:ea typeface="Meiryo UI" panose="020B0604030504040204" pitchFamily="50" charset="-128"/>
              </a:rPr>
              <a:t>『3  100</a:t>
            </a:r>
            <a:r>
              <a:rPr lang="ja-JP" altLang="en-US" sz="1200" dirty="0">
                <a:latin typeface="Meiryo UI" panose="020B0604030504040204" pitchFamily="50" charset="-128"/>
                <a:ea typeface="Meiryo UI" panose="020B0604030504040204" pitchFamily="50" charset="-128"/>
              </a:rPr>
              <a:t>％減らす、つまり出す量をゼロにする</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です。このまま出し続けると、</a:t>
            </a:r>
            <a:r>
              <a:rPr lang="en-US" altLang="ja-JP" sz="1200" dirty="0">
                <a:latin typeface="Meiryo UI" panose="020B0604030504040204" pitchFamily="50" charset="-128"/>
                <a:ea typeface="Meiryo UI" panose="020B0604030504040204" pitchFamily="50" charset="-128"/>
              </a:rPr>
              <a:t>2040</a:t>
            </a:r>
            <a:r>
              <a:rPr lang="ja-JP" altLang="en-US" sz="1200" dirty="0">
                <a:latin typeface="Meiryo UI" panose="020B0604030504040204" pitchFamily="50" charset="-128"/>
                <a:ea typeface="Meiryo UI" panose="020B0604030504040204" pitchFamily="50" charset="-128"/>
              </a:rPr>
              <a:t>年頃には産業革命の頃（</a:t>
            </a:r>
            <a:r>
              <a:rPr lang="en-US" altLang="ja-JP" sz="1200" dirty="0">
                <a:latin typeface="Meiryo UI" panose="020B0604030504040204" pitchFamily="50" charset="-128"/>
                <a:ea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rPr>
              <a:t>世紀後半）から</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以上あがってしまう排出量に達してしまうと言われています（どうして産業革命の頃と比べるかというと、人間の活動が原因で二酸化炭素などの温室効果ガスが増えだしたのが、産業革命の頃からだからで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「一刻も早く、温室効果ガスを出す量がゼロになるのを目指して取り組む必要があります。」</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15</a:t>
            </a:fld>
            <a:endParaRPr kumimoji="1" lang="ja-JP" altLang="en-US"/>
          </a:p>
        </p:txBody>
      </p:sp>
    </p:spTree>
    <p:extLst>
      <p:ext uri="{BB962C8B-B14F-4D97-AF65-F5344CB8AC3E}">
        <p14:creationId xmlns:p14="http://schemas.microsoft.com/office/powerpoint/2010/main" val="78851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注</a:t>
            </a:r>
            <a:r>
              <a:rPr kumimoji="1" lang="en-US" altLang="ja-JP" dirty="0"/>
              <a:t>】</a:t>
            </a:r>
            <a:r>
              <a:rPr kumimoji="1" lang="ja-JP" altLang="en-US" dirty="0"/>
              <a:t>参加者の年齢層が高い場合のみ、このスライドを使用することをおすすめします。</a:t>
            </a:r>
            <a:endParaRPr kumimoji="1" lang="en-US" altLang="ja-JP" dirty="0"/>
          </a:p>
          <a:p>
            <a:endParaRPr kumimoji="1" lang="en-US" altLang="ja-JP" dirty="0"/>
          </a:p>
          <a:p>
            <a:r>
              <a:rPr kumimoji="1" lang="en-US" altLang="ja-JP" dirty="0"/>
              <a:t>【</a:t>
            </a:r>
            <a:r>
              <a:rPr kumimoji="1" lang="ja-JP" altLang="en-US" dirty="0"/>
              <a:t>声かけの例</a:t>
            </a:r>
            <a:r>
              <a:rPr kumimoji="1" lang="en-US" altLang="ja-JP" dirty="0"/>
              <a:t>】</a:t>
            </a:r>
          </a:p>
          <a:p>
            <a:r>
              <a:rPr kumimoji="1" lang="ja-JP" altLang="en-US" dirty="0"/>
              <a:t>「どうしてゼロなのかということを、もう少し詳しく見てみましょう。」</a:t>
            </a:r>
            <a:endParaRPr kumimoji="1" lang="en-US" altLang="ja-JP" dirty="0"/>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「どれくらい気温が上がるかは、人間が出す二酸化炭素などの総量（これまでに出してきた量＋これから出す量）によることがわかってきました。」</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「二酸化炭素の総排出量が約</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兆トンに達すると、産業革命以降の気温上昇が</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に達してしまうと予想されています。そして現在までに、わたしたち人間の活動によって</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兆トンが排出されています。今後もここ数年と同じ量の排出が続くと、だいたい</a:t>
            </a:r>
            <a:r>
              <a:rPr lang="en-US" altLang="ja-JP" sz="1200" dirty="0">
                <a:latin typeface="Meiryo UI" panose="020B0604030504040204" pitchFamily="50" charset="-128"/>
                <a:ea typeface="Meiryo UI" panose="020B0604030504040204" pitchFamily="50" charset="-128"/>
              </a:rPr>
              <a:t>2040</a:t>
            </a:r>
            <a:r>
              <a:rPr lang="ja-JP" altLang="en-US" sz="1200" dirty="0">
                <a:latin typeface="Meiryo UI" panose="020B0604030504040204" pitchFamily="50" charset="-128"/>
                <a:ea typeface="Meiryo UI" panose="020B0604030504040204" pitchFamily="50" charset="-128"/>
              </a:rPr>
              <a:t>年頃には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兆トンに達してしまうと言われています。」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「今後気温の上昇を止めるためには、 総量をこれ以上増やさないようにしないといけません。だから、一刻も早く二酸化炭素を出す量を</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ゼロ</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にしなければならないのです。」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グラフ：</a:t>
            </a:r>
            <a:r>
              <a:rPr lang="en-US" altLang="ja-JP" sz="1200" dirty="0">
                <a:solidFill>
                  <a:srgbClr val="0070C0"/>
                </a:solidFill>
                <a:latin typeface="Meiryo UI" panose="020B0604030504040204" pitchFamily="50" charset="-128"/>
                <a:ea typeface="Meiryo UI" panose="020B0604030504040204" pitchFamily="50" charset="-128"/>
              </a:rPr>
              <a:t>IPCC</a:t>
            </a:r>
            <a:r>
              <a:rPr lang="ja-JP" altLang="en-US" sz="1200" dirty="0">
                <a:solidFill>
                  <a:srgbClr val="0070C0"/>
                </a:solidFill>
                <a:latin typeface="Meiryo UI" panose="020B0604030504040204" pitchFamily="50" charset="-128"/>
                <a:ea typeface="Meiryo UI" panose="020B0604030504040204" pitchFamily="50" charset="-128"/>
              </a:rPr>
              <a:t>第</a:t>
            </a:r>
            <a:r>
              <a:rPr lang="en-US" altLang="ja-JP" sz="1200" dirty="0">
                <a:solidFill>
                  <a:srgbClr val="0070C0"/>
                </a:solidFill>
                <a:latin typeface="Meiryo UI" panose="020B0604030504040204" pitchFamily="50" charset="-128"/>
                <a:ea typeface="Meiryo UI" panose="020B0604030504040204" pitchFamily="50" charset="-128"/>
              </a:rPr>
              <a:t>5</a:t>
            </a:r>
            <a:r>
              <a:rPr lang="ja-JP" altLang="en-US" sz="1200" dirty="0">
                <a:solidFill>
                  <a:srgbClr val="0070C0"/>
                </a:solidFill>
                <a:latin typeface="Meiryo UI" panose="020B0604030504040204" pitchFamily="50" charset="-128"/>
                <a:ea typeface="Meiryo UI" panose="020B0604030504040204" pitchFamily="50" charset="-128"/>
              </a:rPr>
              <a:t>次評価報告書をもとに京都府地球温暖化防止活動推進センターが作成</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16</a:t>
            </a:fld>
            <a:endParaRPr kumimoji="1" lang="ja-JP" altLang="en-US"/>
          </a:p>
        </p:txBody>
      </p:sp>
    </p:spTree>
    <p:extLst>
      <p:ext uri="{BB962C8B-B14F-4D97-AF65-F5344CB8AC3E}">
        <p14:creationId xmlns:p14="http://schemas.microsoft.com/office/powerpoint/2010/main" val="323844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「地球温暖化の問題は、私たち日本だけの問題ではなく、地球上のすべての国の問題です。</a:t>
            </a:r>
            <a:r>
              <a:rPr lang="en-US" altLang="ja-JP" sz="1200" dirty="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年、世界中の国々が集まってパリ協定という約束をつくりました。パリ協定では、地球の平均気温が産業革命の頃から</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℃以上あがらないようにする、できれば上昇を</a:t>
            </a:r>
            <a:r>
              <a:rPr lang="en-US" altLang="ja-JP" sz="1200" dirty="0">
                <a:latin typeface="Meiryo UI" panose="020B0604030504040204" pitchFamily="50" charset="-128"/>
                <a:ea typeface="Meiryo UI" panose="020B0604030504040204" pitchFamily="50" charset="-128"/>
              </a:rPr>
              <a:t>1.5℃</a:t>
            </a:r>
            <a:r>
              <a:rPr lang="ja-JP" altLang="en-US" sz="1200" dirty="0" err="1">
                <a:latin typeface="Meiryo UI" panose="020B0604030504040204" pitchFamily="50" charset="-128"/>
                <a:ea typeface="Meiryo UI" panose="020B0604030504040204" pitchFamily="50" charset="-128"/>
              </a:rPr>
              <a:t>までに</a:t>
            </a:r>
            <a:r>
              <a:rPr lang="ja-JP" altLang="en-US" sz="1200" dirty="0">
                <a:latin typeface="Meiryo UI" panose="020B0604030504040204" pitchFamily="50" charset="-128"/>
                <a:ea typeface="Meiryo UI" panose="020B0604030504040204" pitchFamily="50" charset="-128"/>
              </a:rPr>
              <a:t>抑えること、そのためには今世紀後半（つまり</a:t>
            </a:r>
            <a:r>
              <a:rPr lang="en-US" altLang="ja-JP" sz="1200" dirty="0">
                <a:latin typeface="Meiryo UI" panose="020B0604030504040204" pitchFamily="50" charset="-128"/>
                <a:ea typeface="Meiryo UI" panose="020B0604030504040204" pitchFamily="50" charset="-128"/>
              </a:rPr>
              <a:t>2050</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2100</a:t>
            </a:r>
            <a:r>
              <a:rPr lang="ja-JP" altLang="en-US" sz="1200" dirty="0">
                <a:latin typeface="Meiryo UI" panose="020B0604030504040204" pitchFamily="50" charset="-128"/>
                <a:ea typeface="Meiryo UI" panose="020B0604030504040204" pitchFamily="50" charset="-128"/>
              </a:rPr>
              <a:t>年）には、二酸化炭素などの温室効果ガスを出さないようにする（実質ゼロにする</a:t>
            </a: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）ということが合意されました。」</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「すでに、いろいろな国が、この目標に向かって温暖化対策を進めています。また、日本も京都府も、</a:t>
            </a:r>
            <a:r>
              <a:rPr lang="en-US" altLang="ja-JP" sz="1200" dirty="0">
                <a:latin typeface="Meiryo UI" panose="020B0604030504040204" pitchFamily="50" charset="-128"/>
                <a:ea typeface="Meiryo UI" panose="020B0604030504040204" pitchFamily="50" charset="-128"/>
              </a:rPr>
              <a:t>2050</a:t>
            </a:r>
            <a:r>
              <a:rPr lang="ja-JP" altLang="en-US" sz="1200" dirty="0">
                <a:latin typeface="Meiryo UI" panose="020B0604030504040204" pitchFamily="50" charset="-128"/>
                <a:ea typeface="Meiryo UI" panose="020B0604030504040204" pitchFamily="50" charset="-128"/>
              </a:rPr>
              <a:t>年までに温室効果ガスの排出</a:t>
            </a:r>
            <a:r>
              <a:rPr lang="en-US" altLang="ja-JP" sz="1200" dirty="0">
                <a:latin typeface="Meiryo UI" panose="020B0604030504040204" pitchFamily="50" charset="-128"/>
                <a:ea typeface="Meiryo UI" panose="020B0604030504040204" pitchFamily="50" charset="-128"/>
              </a:rPr>
              <a:t>80</a:t>
            </a:r>
            <a:r>
              <a:rPr lang="ja-JP" altLang="en-US" sz="1200" dirty="0">
                <a:latin typeface="Meiryo UI" panose="020B0604030504040204" pitchFamily="50" charset="-128"/>
                <a:ea typeface="Meiryo UI" panose="020B0604030504040204" pitchFamily="50" charset="-128"/>
              </a:rPr>
              <a:t>％削減を目指しています。」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実質ゼロとは：正確には、温室効果ガスの「人為的排出」と「人為的吸収」を均衡させることにより、実質ゼロにする」ということが合意されています。</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solidFill>
                <a:srgbClr val="0070C0"/>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50000"/>
              </a:lnSpc>
              <a:spcBef>
                <a:spcPts val="2000"/>
              </a:spcBef>
              <a:spcAft>
                <a:spcPts val="0"/>
              </a:spcAft>
              <a:buClrTx/>
              <a:buSzTx/>
              <a:buFontTx/>
              <a:buNone/>
              <a:tabLst/>
              <a:defRPr/>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写真：</a:t>
            </a:r>
            <a:r>
              <a:rPr kumimoji="1" lang="en-US" altLang="ja-JP" sz="1200" dirty="0">
                <a:latin typeface="Meiryo UI" panose="020B0604030504040204" pitchFamily="50" charset="-128"/>
                <a:ea typeface="Meiryo UI" panose="020B0604030504040204" pitchFamily="50" charset="-128"/>
              </a:rPr>
              <a:t>Photo by IISD/Kiara Worth(enb.iisd.org/climate/cop21/</a:t>
            </a:r>
            <a:r>
              <a:rPr kumimoji="1" lang="en-US" altLang="ja-JP" sz="1200" dirty="0" err="1">
                <a:latin typeface="Meiryo UI" panose="020B0604030504040204" pitchFamily="50" charset="-128"/>
                <a:ea typeface="Meiryo UI" panose="020B0604030504040204" pitchFamily="50" charset="-128"/>
              </a:rPr>
              <a:t>enb</a:t>
            </a:r>
            <a:r>
              <a:rPr kumimoji="1" lang="en-US" altLang="ja-JP" sz="1200" dirty="0">
                <a:latin typeface="Meiryo UI" panose="020B0604030504040204" pitchFamily="50" charset="-128"/>
                <a:ea typeface="Meiryo UI" panose="020B0604030504040204" pitchFamily="50" charset="-128"/>
              </a:rPr>
              <a:t>/12dec.html)</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17</a:t>
            </a:fld>
            <a:endParaRPr kumimoji="1" lang="ja-JP" altLang="en-US"/>
          </a:p>
        </p:txBody>
      </p:sp>
    </p:spTree>
    <p:extLst>
      <p:ext uri="{BB962C8B-B14F-4D97-AF65-F5344CB8AC3E}">
        <p14:creationId xmlns:p14="http://schemas.microsoft.com/office/powerpoint/2010/main" val="81706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「ところで、わたしたちが出す二酸化炭素の量を、実質ゼロにするのは、実際のところできると思いますか？　無理でしょうか？」</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「無理なことではありません。まず</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①エネルギーの使い過ぎを減らす</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省エネ</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をする</a:t>
            </a:r>
            <a:r>
              <a:rPr lang="en-US" altLang="ja-JP" sz="1200" dirty="0">
                <a:latin typeface="Meiryo UI" panose="020B0604030504040204" pitchFamily="50" charset="-128"/>
                <a:ea typeface="Meiryo UI" panose="020B0604030504040204" pitchFamily="50" charset="-128"/>
              </a:rPr>
              <a:t>』 </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そして必要なエネルギーは</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②化石燃料を燃やすエネルギーではなく、二酸化炭素がほとんど出ない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再生可能エネルギー</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を増やして使う</a:t>
            </a:r>
            <a:r>
              <a:rPr lang="en-US" altLang="ja-JP" sz="1200" dirty="0">
                <a:latin typeface="Meiryo UI" panose="020B0604030504040204" pitchFamily="50" charset="-128"/>
                <a:ea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この</a:t>
            </a:r>
            <a:r>
              <a:rPr lang="en-US" altLang="ja-JP" sz="1200" dirty="0">
                <a:latin typeface="Meiryo UI" panose="020B0604030504040204" pitchFamily="50" charset="-128"/>
                <a:ea typeface="Meiryo UI" panose="020B0604030504040204" pitchFamily="50" charset="-128"/>
              </a:rPr>
              <a:t>2</a:t>
            </a:r>
            <a:r>
              <a:rPr lang="ja-JP" altLang="en-US" sz="1200" dirty="0" err="1">
                <a:latin typeface="Meiryo UI" panose="020B0604030504040204" pitchFamily="50" charset="-128"/>
                <a:ea typeface="Meiryo UI" panose="020B0604030504040204" pitchFamily="50" charset="-128"/>
              </a:rPr>
              <a:t>つに</a:t>
            </a:r>
            <a:r>
              <a:rPr lang="ja-JP" altLang="en-US" sz="1200" dirty="0">
                <a:latin typeface="Meiryo UI" panose="020B0604030504040204" pitchFamily="50" charset="-128"/>
                <a:ea typeface="Meiryo UI" panose="020B0604030504040204" pitchFamily="50" charset="-128"/>
              </a:rPr>
              <a:t>本気で取り組めば、実質ゼロに大きく近づくことができます。」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「実質ゼロにするということは、決して電気を使わない昔の生活に逆戻りするわけではありません。」</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18</a:t>
            </a:fld>
            <a:endParaRPr kumimoji="1" lang="ja-JP" altLang="en-US"/>
          </a:p>
        </p:txBody>
      </p:sp>
    </p:spTree>
    <p:extLst>
      <p:ext uri="{BB962C8B-B14F-4D97-AF65-F5344CB8AC3E}">
        <p14:creationId xmlns:p14="http://schemas.microsoft.com/office/powerpoint/2010/main" val="1447962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2020</a:t>
            </a:r>
            <a:r>
              <a:rPr kumimoji="1" lang="ja-JP" altLang="en-US" dirty="0"/>
              <a:t>年</a:t>
            </a:r>
            <a:r>
              <a:rPr kumimoji="1" lang="en-US" altLang="ja-JP" dirty="0"/>
              <a:t>2</a:t>
            </a:r>
            <a:r>
              <a:rPr kumimoji="1" lang="ja-JP" altLang="en-US" dirty="0"/>
              <a:t>月、京都府知事は、</a:t>
            </a:r>
            <a:r>
              <a:rPr kumimoji="1" lang="en-US" altLang="ja-JP" dirty="0"/>
              <a:t>2050</a:t>
            </a:r>
            <a:r>
              <a:rPr kumimoji="1" lang="ja-JP" altLang="en-US" dirty="0"/>
              <a:t>年までの温室効果ガスの排出量を、実質ゼロにすることを目指すと宣言しました。</a:t>
            </a:r>
            <a:endParaRPr kumimoji="1" lang="en-US" altLang="ja-JP" dirty="0"/>
          </a:p>
          <a:p>
            <a:r>
              <a:rPr kumimoji="1" lang="en-US" altLang="ja-JP" dirty="0"/>
              <a:t>2020</a:t>
            </a:r>
            <a:r>
              <a:rPr kumimoji="1" lang="ja-JP" altLang="en-US" dirty="0"/>
              <a:t>年</a:t>
            </a:r>
            <a:r>
              <a:rPr kumimoji="1" lang="en-US" altLang="ja-JP" dirty="0"/>
              <a:t>10</a:t>
            </a:r>
            <a:r>
              <a:rPr kumimoji="1" lang="ja-JP" altLang="en-US" dirty="0"/>
              <a:t>月には、日本の首相もカーボンニュートラル宣言をしました。</a:t>
            </a:r>
            <a:endParaRPr kumimoji="1" lang="en-US" altLang="ja-JP" dirty="0"/>
          </a:p>
          <a:p>
            <a:r>
              <a:rPr lang="ja-JP" altLang="en-US" sz="1200" dirty="0">
                <a:latin typeface="Meiryo UI" panose="020B0604030504040204" pitchFamily="50" charset="-128"/>
                <a:ea typeface="Meiryo UI" panose="020B0604030504040204" pitchFamily="50" charset="-128"/>
              </a:rPr>
              <a:t>大幅な削減に向けて、日本も、そして京都も動き始めているのです。</a:t>
            </a:r>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20211130</a:t>
            </a:r>
            <a:r>
              <a:rPr kumimoji="1" lang="ja-JP" altLang="en-US" dirty="0"/>
              <a:t>追加</a:t>
            </a:r>
            <a:endParaRPr kumimoji="1" lang="en-US" altLang="ja-JP" dirty="0"/>
          </a:p>
        </p:txBody>
      </p:sp>
      <p:sp>
        <p:nvSpPr>
          <p:cNvPr id="4" name="スライド番号プレースホルダー 3"/>
          <p:cNvSpPr>
            <a:spLocks noGrp="1"/>
          </p:cNvSpPr>
          <p:nvPr>
            <p:ph type="sldNum" sz="quarter" idx="5"/>
          </p:nvPr>
        </p:nvSpPr>
        <p:spPr/>
        <p:txBody>
          <a:bodyPr/>
          <a:lstStyle/>
          <a:p>
            <a:fld id="{152656B4-E03E-4993-AB56-E3164F611BC3}" type="slidenum">
              <a:rPr kumimoji="1" lang="ja-JP" altLang="en-US" smtClean="0"/>
              <a:t>19</a:t>
            </a:fld>
            <a:endParaRPr kumimoji="1" lang="ja-JP" altLang="en-US"/>
          </a:p>
        </p:txBody>
      </p:sp>
    </p:spTree>
    <p:extLst>
      <p:ext uri="{BB962C8B-B14F-4D97-AF65-F5344CB8AC3E}">
        <p14:creationId xmlns:p14="http://schemas.microsoft.com/office/powerpoint/2010/main" val="68591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3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ts val="3000"/>
              </a:lnSpc>
              <a:spcBef>
                <a:spcPts val="2000"/>
              </a:spcBef>
            </a:pPr>
            <a:r>
              <a:rPr lang="ja-JP" altLang="en-US" sz="1200" dirty="0">
                <a:latin typeface="Meiryo UI" panose="020B0604030504040204" pitchFamily="50" charset="-128"/>
                <a:ea typeface="Meiryo UI" panose="020B0604030504040204" pitchFamily="50" charset="-128"/>
              </a:rPr>
              <a:t>「今日は、地球温暖化について、皆さんとクイズをしながら学びたいと思います。皆さんは地球温暖化とは何かを知っていますか？　</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 よく知っている</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 知らない</a:t>
            </a:r>
            <a:r>
              <a:rPr lang="en-US" altLang="ja-JP" sz="1200" dirty="0">
                <a:latin typeface="Meiryo UI" panose="020B0604030504040204" pitchFamily="50" charset="-128"/>
                <a:ea typeface="Meiryo UI" panose="020B0604030504040204" pitchFamily="50" charset="-128"/>
              </a:rPr>
              <a:t>』『3 </a:t>
            </a:r>
            <a:r>
              <a:rPr lang="ja-JP" altLang="en-US" sz="1200" dirty="0">
                <a:latin typeface="Meiryo UI" panose="020B0604030504040204" pitchFamily="50" charset="-128"/>
                <a:ea typeface="Meiryo UI" panose="020B0604030504040204" pitchFamily="50" charset="-128"/>
              </a:rPr>
              <a:t>聞いたことはある</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のどれかで答えてください。」</a:t>
            </a:r>
            <a:endParaRPr lang="en-US" altLang="ja-JP" sz="1200" dirty="0">
              <a:latin typeface="Meiryo UI" panose="020B0604030504040204" pitchFamily="50" charset="-128"/>
              <a:ea typeface="Meiryo UI" panose="020B0604030504040204" pitchFamily="50" charset="-128"/>
            </a:endParaRPr>
          </a:p>
          <a:p>
            <a:pPr algn="just">
              <a:lnSpc>
                <a:spcPts val="3000"/>
              </a:lnSpc>
              <a:spcBef>
                <a:spcPts val="2000"/>
              </a:spcBef>
            </a:pPr>
            <a:endParaRPr lang="ja-JP" altLang="en-US" sz="1200" dirty="0">
              <a:latin typeface="Meiryo UI" panose="020B0604030504040204" pitchFamily="50" charset="-128"/>
              <a:ea typeface="Meiryo UI" panose="020B0604030504040204" pitchFamily="50" charset="-128"/>
            </a:endParaRPr>
          </a:p>
          <a:p>
            <a:pPr algn="just">
              <a:lnSpc>
                <a:spcPts val="3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参考</a:t>
            </a:r>
            <a:r>
              <a:rPr lang="en-US" altLang="ja-JP" sz="1200" dirty="0">
                <a:solidFill>
                  <a:srgbClr val="0070C0"/>
                </a:solidFill>
                <a:latin typeface="Meiryo UI" panose="020B0604030504040204" pitchFamily="50" charset="-128"/>
                <a:ea typeface="Meiryo UI" panose="020B0604030504040204" pitchFamily="50" charset="-128"/>
              </a:rPr>
              <a:t>】</a:t>
            </a:r>
          </a:p>
          <a:p>
            <a:pPr algn="just">
              <a:lnSpc>
                <a:spcPts val="3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・最初にスタッフの自己紹介や、当日の流れを説明した後、参加しやすい雰囲気づくりのため、クイズを行うと効果的です。</a:t>
            </a:r>
          </a:p>
          <a:p>
            <a:pPr algn="just">
              <a:lnSpc>
                <a:spcPts val="3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・クイズに答える方法は「手を上げてもらう」「あらかじめ赤、青、黄の紙を配っておき、答えと思う色を上げてもらう」等があります。</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ts val="3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挙手後、「よく知っている」と答えた参加者を当てて、説明してもらうと、参加度が高まります。正解した参加者には皆で拍手を送りましょう。間違っていたら「おしい！でも頑張って説明してくれました」等、前向きな声かけをしましょう。</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a:t>
            </a:fld>
            <a:endParaRPr kumimoji="1" lang="ja-JP" altLang="en-US"/>
          </a:p>
        </p:txBody>
      </p:sp>
    </p:spTree>
    <p:extLst>
      <p:ext uri="{BB962C8B-B14F-4D97-AF65-F5344CB8AC3E}">
        <p14:creationId xmlns:p14="http://schemas.microsoft.com/office/powerpoint/2010/main" val="1718104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「これから、温暖化対策をしっかりとすることで、すてきな未来のまちを作っていくことができると思います。」</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未来のまちは、太陽光発電所や風力発電所などがたくさんあって、建物は冬の暖房の熱が逃げない造りで、家や学校や工場の電気製品はすべて省エネタイプ。自転車が走りやすい道路で、電車やバスなどの公共交通も便利になり、自家用車を使わなくてもスムーズに移動ができ、二酸化炭素をあまり出さないエコカーも増えている。できるだけ家の近くでとれたお米や野菜などを食べれば、トラックで運ぶガソリンも減る。こんなまちなのかもしれませんね。」</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「ぜひこれからみなさんも、どんな温暖化対策をしたら、すてきな未来のまちを作ることができるのか、考えてみてください。」</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イラスト：京都府地球温暖化防止活動推進センター</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20</a:t>
            </a:fld>
            <a:endParaRPr kumimoji="1" lang="ja-JP" altLang="en-US"/>
          </a:p>
        </p:txBody>
      </p:sp>
    </p:spTree>
    <p:extLst>
      <p:ext uri="{BB962C8B-B14F-4D97-AF65-F5344CB8AC3E}">
        <p14:creationId xmlns:p14="http://schemas.microsoft.com/office/powerpoint/2010/main" val="591800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「日本政府は平成</a:t>
            </a:r>
            <a:r>
              <a:rPr lang="en-US" altLang="ja-JP" sz="1200" dirty="0">
                <a:latin typeface="Meiryo UI" panose="020B0604030504040204" pitchFamily="50" charset="-128"/>
                <a:ea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を合言葉に、地球温暖化を防ぐための国民運動を呼びかけて、勧めています。</a:t>
            </a:r>
            <a:r>
              <a:rPr lang="en-US" altLang="ja-JP" sz="1200" dirty="0">
                <a:latin typeface="Meiryo UI" panose="020B0604030504040204" pitchFamily="50" charset="-128"/>
                <a:ea typeface="Meiryo UI" panose="020B0604030504040204" pitchFamily="50" charset="-128"/>
              </a:rPr>
              <a:t> 『COOL CHOICE』</a:t>
            </a:r>
            <a:r>
              <a:rPr lang="ja-JP" altLang="en-US" sz="1200" dirty="0">
                <a:latin typeface="Meiryo UI" panose="020B0604030504040204" pitchFamily="50" charset="-128"/>
                <a:ea typeface="Meiryo UI" panose="020B0604030504040204" pitchFamily="50" charset="-128"/>
              </a:rPr>
              <a:t>とは、買うもの、乗りもの、食べもの、暮らし方を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かしこく選ぶ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ことです。」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例えば、再生可能エネルギーで暮らせる家に住むこと、省エネタイプの電気製品に買い替えること。小学生の皆さんは、リサイクルで作られた文房具や、ごみの少ないお菓子を選ぶことができますね。また、行けるところは自転車で行ったり、ご家族に</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車ではなくて電車で行こう</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と提案することもできます。こうしたことはすべて</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です。」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「自分にできる</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は何か、考えてみましょう。そして、家や学校で一つずつ取り組んでみてください。温室効果ガス排出ゼロは、簡単ではありませんが、でもみんなで考えて作っていけば、きっと排出ゼロの暮らしやすい京都を実現できますよ。」</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環境省「</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」イメージキャラクター（「君野イマ」「君野ミライ」）の画像については、使用ガイドラインが制定されています。本スライド以外で使用する場合は、環境省</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ホームページにて確認をしてから使用してください。</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21</a:t>
            </a:fld>
            <a:endParaRPr kumimoji="1" lang="ja-JP" altLang="en-US"/>
          </a:p>
        </p:txBody>
      </p:sp>
    </p:spTree>
    <p:extLst>
      <p:ext uri="{BB962C8B-B14F-4D97-AF65-F5344CB8AC3E}">
        <p14:creationId xmlns:p14="http://schemas.microsoft.com/office/powerpoint/2010/main" val="4155149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『COOL CHOICE</a:t>
            </a:r>
            <a:r>
              <a:rPr kumimoji="1" lang="ja-JP" altLang="en-US" dirty="0"/>
              <a:t>　地球温暖化防止 学習プログラム　スライド集</a:t>
            </a:r>
            <a:r>
              <a:rPr kumimoji="1" lang="en-US" altLang="ja-JP" dirty="0"/>
              <a:t>』</a:t>
            </a:r>
          </a:p>
          <a:p>
            <a:r>
              <a:rPr kumimoji="1" lang="ja-JP" altLang="en-US" dirty="0"/>
              <a:t>１ </a:t>
            </a:r>
            <a:r>
              <a:rPr kumimoji="1" lang="en-US" altLang="ja-JP" dirty="0"/>
              <a:t>【</a:t>
            </a:r>
            <a:r>
              <a:rPr kumimoji="1" lang="ja-JP" altLang="en-US" dirty="0"/>
              <a:t>子ども向け</a:t>
            </a:r>
            <a:r>
              <a:rPr kumimoji="1" lang="en-US" altLang="ja-JP" dirty="0"/>
              <a:t>】</a:t>
            </a:r>
            <a:r>
              <a:rPr kumimoji="1" lang="ja-JP" altLang="en-US" dirty="0"/>
              <a:t>地球温暖化問題について知ろう</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作成</a:t>
            </a:r>
            <a:r>
              <a:rPr kumimoji="1" lang="en-US" altLang="ja-JP" sz="1200" dirty="0">
                <a:latin typeface="Meiryo UI" panose="020B0604030504040204" pitchFamily="50" charset="-128"/>
                <a:ea typeface="Meiryo UI" panose="020B0604030504040204" pitchFamily="50" charset="-128"/>
              </a:rPr>
              <a:t>】2018</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月</a:t>
            </a:r>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en-US" altLang="ja-JP" sz="1200" dirty="0">
                <a:solidFill>
                  <a:srgbClr val="0070C0"/>
                </a:solidFill>
                <a:latin typeface="Meiryo UI" panose="020B0604030504040204" pitchFamily="50" charset="-128"/>
                <a:ea typeface="Meiryo UI" panose="020B0604030504040204" pitchFamily="50" charset="-128"/>
              </a:rPr>
              <a:t>2022</a:t>
            </a:r>
            <a:r>
              <a:rPr kumimoji="1" lang="ja-JP" altLang="en-US" sz="1200" dirty="0">
                <a:solidFill>
                  <a:srgbClr val="0070C0"/>
                </a:solidFill>
                <a:latin typeface="Meiryo UI" panose="020B0604030504040204" pitchFamily="50" charset="-128"/>
                <a:ea typeface="Meiryo UI" panose="020B0604030504040204" pitchFamily="50" charset="-128"/>
              </a:rPr>
              <a:t>年</a:t>
            </a:r>
            <a:r>
              <a:rPr kumimoji="1" lang="en-US" altLang="ja-JP" sz="1200" dirty="0">
                <a:solidFill>
                  <a:srgbClr val="0070C0"/>
                </a:solidFill>
                <a:latin typeface="Meiryo UI" panose="020B0604030504040204" pitchFamily="50" charset="-128"/>
                <a:ea typeface="Meiryo UI" panose="020B0604030504040204" pitchFamily="50" charset="-128"/>
              </a:rPr>
              <a:t>11</a:t>
            </a:r>
            <a:r>
              <a:rPr kumimoji="1" lang="ja-JP" altLang="en-US" sz="1200" dirty="0">
                <a:solidFill>
                  <a:srgbClr val="0070C0"/>
                </a:solidFill>
                <a:latin typeface="Meiryo UI" panose="020B0604030504040204" pitchFamily="50" charset="-128"/>
                <a:ea typeface="Meiryo UI" panose="020B0604030504040204" pitchFamily="50" charset="-128"/>
              </a:rPr>
              <a:t>月スライドを一部修正）</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latin typeface="Meiryo UI" panose="020B0604030504040204" pitchFamily="50" charset="-128"/>
                <a:ea typeface="Meiryo UI" panose="020B0604030504040204" pitchFamily="50" charset="-128"/>
              </a:rPr>
              <a:t>京都府地球温暖化防止活動推進センター</a:t>
            </a:r>
            <a:endParaRPr kumimoji="1" lang="en-US" altLang="ja-JP" sz="1200" dirty="0">
              <a:latin typeface="Meiryo UI" panose="020B0604030504040204" pitchFamily="50" charset="-128"/>
              <a:ea typeface="Meiryo UI" panose="020B0604030504040204" pitchFamily="50" charset="-128"/>
            </a:endParaRPr>
          </a:p>
          <a:p>
            <a:pPr>
              <a:defRPr/>
            </a:pPr>
            <a:r>
              <a:rPr kumimoji="1" lang="ja-JP" altLang="en-US" sz="1200" dirty="0">
                <a:latin typeface="Meiryo UI" panose="020B0604030504040204" pitchFamily="50" charset="-128"/>
                <a:ea typeface="Meiryo UI" panose="020B0604030504040204" pitchFamily="50" charset="-128"/>
              </a:rPr>
              <a:t>（特定非営利活動法人　京都地球温暖化防止府民会議）</a:t>
            </a:r>
            <a:endParaRPr kumimoji="1" lang="en-US" altLang="ja-JP" dirty="0"/>
          </a:p>
          <a:p>
            <a:endParaRPr kumimoji="1" lang="en-US" altLang="ja-JP" dirty="0"/>
          </a:p>
          <a:p>
            <a:pPr>
              <a:defRPr/>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このプログラムは、環境省平成</a:t>
            </a:r>
            <a:r>
              <a:rPr kumimoji="1" lang="en-US" altLang="ja-JP" sz="1200" dirty="0">
                <a:latin typeface="Meiryo UI" panose="020B0604030504040204" pitchFamily="50" charset="-128"/>
                <a:ea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rPr>
              <a:t>年度二酸化炭素排出抑制対策事業費等補助金（地域における地球温暖化防止活動促進事業）の一環で作成しました。</a:t>
            </a:r>
            <a:endParaRPr kumimoji="1"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22</a:t>
            </a:fld>
            <a:endParaRPr kumimoji="1" lang="ja-JP" altLang="en-US"/>
          </a:p>
        </p:txBody>
      </p:sp>
    </p:spTree>
    <p:extLst>
      <p:ext uri="{BB962C8B-B14F-4D97-AF65-F5344CB8AC3E}">
        <p14:creationId xmlns:p14="http://schemas.microsoft.com/office/powerpoint/2010/main" val="218239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「地球温暖化とは、地球上の気温が、昔と比べて上がってきていることを言います。」「だいたい何℃ぐらい上がったと思いますか？」</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3</a:t>
            </a:fld>
            <a:endParaRPr kumimoji="1" lang="ja-JP" altLang="en-US"/>
          </a:p>
        </p:txBody>
      </p:sp>
    </p:spTree>
    <p:extLst>
      <p:ext uri="{BB962C8B-B14F-4D97-AF65-F5344CB8AC3E}">
        <p14:creationId xmlns:p14="http://schemas.microsoft.com/office/powerpoint/2010/main" val="72615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「では、昔と比べてどれだけ気温が上がったのかを見てみましょう。すでに平均気温は約１℃あがっています。約１℃って、たいしたことないと思うかもしれませんが、</a:t>
            </a:r>
            <a:r>
              <a:rPr lang="en-US" altLang="ja-JP" sz="1200" dirty="0">
                <a:latin typeface="Meiryo UI" panose="020B0604030504040204" pitchFamily="50" charset="-128"/>
                <a:ea typeface="Meiryo UI" panose="020B0604030504040204" pitchFamily="50" charset="-128"/>
              </a:rPr>
              <a:t>2000</a:t>
            </a:r>
            <a:r>
              <a:rPr lang="ja-JP" altLang="en-US" sz="1200" dirty="0">
                <a:latin typeface="Meiryo UI" panose="020B0604030504040204" pitchFamily="50" charset="-128"/>
                <a:ea typeface="Meiryo UI" panose="020B0604030504040204" pitchFamily="50" charset="-128"/>
              </a:rPr>
              <a:t>年間の地球上の平均気温をみると、</a:t>
            </a:r>
            <a:r>
              <a:rPr lang="en-US" altLang="ja-JP" sz="1200" dirty="0">
                <a:latin typeface="Meiryo UI" panose="020B0604030504040204" pitchFamily="50" charset="-128"/>
                <a:ea typeface="Meiryo UI" panose="020B0604030504040204" pitchFamily="50" charset="-128"/>
              </a:rPr>
              <a:t>1850</a:t>
            </a:r>
            <a:r>
              <a:rPr lang="ja-JP" altLang="en-US" sz="1200" dirty="0">
                <a:latin typeface="Meiryo UI" panose="020B0604030504040204" pitchFamily="50" charset="-128"/>
                <a:ea typeface="Meiryo UI" panose="020B0604030504040204" pitchFamily="50" charset="-128"/>
              </a:rPr>
              <a:t>年頃（日本は江戸末期。明治元年は</a:t>
            </a:r>
            <a:r>
              <a:rPr lang="en-US" altLang="ja-JP" sz="1200" dirty="0">
                <a:latin typeface="Meiryo UI" panose="020B0604030504040204" pitchFamily="50" charset="-128"/>
                <a:ea typeface="Meiryo UI" panose="020B0604030504040204" pitchFamily="50" charset="-128"/>
              </a:rPr>
              <a:t>1972</a:t>
            </a:r>
            <a:r>
              <a:rPr lang="ja-JP" altLang="en-US" sz="1200" dirty="0">
                <a:latin typeface="Meiryo UI" panose="020B0604030504040204" pitchFamily="50" charset="-128"/>
                <a:ea typeface="Meiryo UI" panose="020B0604030504040204" pitchFamily="50" charset="-128"/>
              </a:rPr>
              <a:t>年）から急に上がってきていることが分かります」「地球にとって、平均気温が約１℃上がることは、大きな変化なのです」</a:t>
            </a:r>
            <a:endParaRPr lang="en-US" altLang="ja-JP" sz="1200" dirty="0">
              <a:latin typeface="Meiryo UI" panose="020B0604030504040204" pitchFamily="50" charset="-128"/>
              <a:ea typeface="Meiryo UI" panose="020B0604030504040204" pitchFamily="50" charset="-128"/>
            </a:endParaRPr>
          </a:p>
          <a:p>
            <a:endParaRPr kumimoji="1" lang="en-US" altLang="ja-JP" dirty="0"/>
          </a:p>
          <a:p>
            <a:r>
              <a:rPr kumimoji="1" lang="en-US" altLang="ja-JP" dirty="0"/>
              <a:t>※</a:t>
            </a:r>
            <a:r>
              <a:rPr kumimoji="1" lang="ja-JP" altLang="en-US" dirty="0"/>
              <a:t>グラフ　</a:t>
            </a:r>
            <a:r>
              <a:rPr kumimoji="1" lang="en-US" altLang="ja-JP" dirty="0"/>
              <a:t>IPCC</a:t>
            </a:r>
            <a:r>
              <a:rPr kumimoji="1" lang="ja-JP" altLang="en-US" dirty="0"/>
              <a:t>第</a:t>
            </a:r>
            <a:r>
              <a:rPr kumimoji="1" lang="en-US" altLang="ja-JP" dirty="0"/>
              <a:t>6</a:t>
            </a:r>
            <a:r>
              <a:rPr kumimoji="1" lang="ja-JP" altLang="en-US" dirty="0"/>
              <a:t>次評価報告書</a:t>
            </a:r>
            <a:r>
              <a:rPr kumimoji="1" lang="en-US" altLang="ja-JP" dirty="0"/>
              <a:t>WG1</a:t>
            </a:r>
            <a:r>
              <a:rPr kumimoji="1" lang="ja-JP" altLang="en-US" dirty="0"/>
              <a:t>図</a:t>
            </a:r>
            <a:r>
              <a:rPr kumimoji="1" lang="en-US" altLang="ja-JP" dirty="0"/>
              <a:t>SPM.1</a:t>
            </a:r>
            <a:r>
              <a:rPr kumimoji="1" lang="ja-JP" altLang="en-US" dirty="0"/>
              <a:t>より、一部簡略化して京都府温暖化防止センターが作図。</a:t>
            </a:r>
            <a:r>
              <a:rPr kumimoji="1" lang="en-US" altLang="ja-JP" dirty="0"/>
              <a:t>1850</a:t>
            </a:r>
            <a:r>
              <a:rPr kumimoji="1" lang="ja-JP" altLang="en-US" dirty="0"/>
              <a:t>～</a:t>
            </a:r>
            <a:r>
              <a:rPr kumimoji="1" lang="en-US" altLang="ja-JP" dirty="0"/>
              <a:t>1900</a:t>
            </a:r>
            <a:r>
              <a:rPr kumimoji="1" lang="ja-JP" altLang="en-US" dirty="0"/>
              <a:t>年平均を基準（</a:t>
            </a:r>
            <a:r>
              <a:rPr kumimoji="1" lang="en-US" altLang="ja-JP" dirty="0"/>
              <a:t>0.0℃</a:t>
            </a:r>
            <a:r>
              <a:rPr kumimoji="1" lang="ja-JP" altLang="en-US" dirty="0"/>
              <a:t>）とした、世界平均気温（</a:t>
            </a:r>
            <a:r>
              <a:rPr kumimoji="1" lang="en-US" altLang="ja-JP" dirty="0"/>
              <a:t>10</a:t>
            </a:r>
            <a:r>
              <a:rPr kumimoji="1" lang="ja-JP" altLang="en-US" dirty="0"/>
              <a:t>年平均）の変化。</a:t>
            </a:r>
            <a:endParaRPr kumimoji="1" lang="en-US" altLang="ja-JP" dirty="0"/>
          </a:p>
          <a:p>
            <a:r>
              <a:rPr kumimoji="1" lang="ja-JP" altLang="en-US" dirty="0"/>
              <a:t>★</a:t>
            </a:r>
            <a:r>
              <a:rPr kumimoji="1" lang="en-US" altLang="ja-JP" dirty="0"/>
              <a:t>2022</a:t>
            </a:r>
            <a:r>
              <a:rPr kumimoji="1" lang="ja-JP" altLang="en-US" dirty="0"/>
              <a:t>年</a:t>
            </a:r>
            <a:r>
              <a:rPr kumimoji="1" lang="en-US" altLang="ja-JP" dirty="0"/>
              <a:t>11</a:t>
            </a:r>
            <a:r>
              <a:rPr kumimoji="1" lang="ja-JP" altLang="en-US" dirty="0"/>
              <a:t>月修正</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4</a:t>
            </a:fld>
            <a:endParaRPr kumimoji="1" lang="ja-JP" altLang="en-US"/>
          </a:p>
        </p:txBody>
      </p:sp>
    </p:spTree>
    <p:extLst>
      <p:ext uri="{BB962C8B-B14F-4D97-AF65-F5344CB8AC3E}">
        <p14:creationId xmlns:p14="http://schemas.microsoft.com/office/powerpoint/2010/main" val="301929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「いま実際に起こっていることで、温暖化の影響ではないかと思われることについて、見てみましょう。」</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「これは、</a:t>
            </a:r>
            <a:r>
              <a:rPr lang="en-US" altLang="ja-JP" sz="1200" dirty="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年に撮影された、スイスのアルプスにある氷河です（氷河とは、高い山の上にできる「氷の川」のことです）。奥のほうに氷河の先端があるのがわかりますか？　実は、</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年前の</a:t>
            </a:r>
            <a:r>
              <a:rPr lang="en-US" altLang="ja-JP" sz="1200" dirty="0">
                <a:latin typeface="Meiryo UI" panose="020B0604030504040204" pitchFamily="50" charset="-128"/>
                <a:ea typeface="Meiryo UI" panose="020B0604030504040204" pitchFamily="50" charset="-128"/>
              </a:rPr>
              <a:t>1970</a:t>
            </a:r>
            <a:r>
              <a:rPr lang="ja-JP" altLang="en-US" sz="1200" dirty="0">
                <a:latin typeface="Meiryo UI" panose="020B0604030504040204" pitchFamily="50" charset="-128"/>
                <a:ea typeface="Meiryo UI" panose="020B0604030504040204" pitchFamily="50" charset="-128"/>
              </a:rPr>
              <a:t>年は、右側の看板のところまで氷河がありました。</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年の間に氷が溶け、氷河が短くなったことがわかります。これは、地球温暖化の影響と言えるでしょう。」</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「氷河が溶けたり崩壊することで、下流の地域に洪水が起こったりします。また氷河がなくなることで、下流の地域で水不足が起こる可能性もあります。」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写真撮影：京都府地球温暖化防止活動推進センター（木原浩貴）</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5</a:t>
            </a:fld>
            <a:endParaRPr kumimoji="1" lang="ja-JP" altLang="en-US"/>
          </a:p>
        </p:txBody>
      </p:sp>
    </p:spTree>
    <p:extLst>
      <p:ext uri="{BB962C8B-B14F-4D97-AF65-F5344CB8AC3E}">
        <p14:creationId xmlns:p14="http://schemas.microsoft.com/office/powerpoint/2010/main" val="55562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r>
              <a:rPr lang="ja-JP" altLang="en-US" sz="1200" dirty="0">
                <a:latin typeface="Meiryo UI" panose="020B0604030504040204" pitchFamily="50" charset="-128"/>
                <a:ea typeface="Meiryo UI" panose="020B0604030504040204" pitchFamily="50" charset="-128"/>
              </a:rPr>
              <a:t>「これは</a:t>
            </a:r>
            <a:r>
              <a:rPr lang="en-US" altLang="ja-JP" sz="1200" dirty="0">
                <a:latin typeface="Meiryo UI" panose="020B0604030504040204" pitchFamily="50" charset="-128"/>
                <a:ea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月に、京都府舞鶴市で撮影されました。この辺りの地域だけ突然の大雨が降り（局地的豪雨）、短い時間で道路が水につかってしまったのです。」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「一回一回の大雨の原因が、温暖化であると言い切ることはできません。しかし、日本では、こうした極端な大雨（日降水量</a:t>
            </a:r>
            <a:r>
              <a:rPr lang="en-US" altLang="ja-JP" sz="1200" dirty="0">
                <a:latin typeface="Meiryo UI" panose="020B0604030504040204" pitchFamily="50" charset="-128"/>
                <a:ea typeface="Meiryo UI" panose="020B0604030504040204" pitchFamily="50" charset="-128"/>
              </a:rPr>
              <a:t>400mm</a:t>
            </a:r>
            <a:r>
              <a:rPr lang="ja-JP" altLang="en-US" sz="1200" dirty="0">
                <a:latin typeface="Meiryo UI" panose="020B0604030504040204" pitchFamily="50" charset="-128"/>
                <a:ea typeface="Meiryo UI" panose="020B0604030504040204" pitchFamily="50" charset="-128"/>
              </a:rPr>
              <a:t>以上）の発生する回数が増える傾向にあります。」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endParaRPr lang="en-US" altLang="ja-JP" sz="1200"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150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写真撮影：京都府地球温暖化防止活動推進センター（木原浩貴）</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6</a:t>
            </a:fld>
            <a:endParaRPr kumimoji="1" lang="ja-JP" altLang="en-US"/>
          </a:p>
        </p:txBody>
      </p:sp>
    </p:spTree>
    <p:extLst>
      <p:ext uri="{BB962C8B-B14F-4D97-AF65-F5344CB8AC3E}">
        <p14:creationId xmlns:p14="http://schemas.microsoft.com/office/powerpoint/2010/main" val="4192376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声かけの例</a:t>
            </a:r>
            <a:endParaRPr kumimoji="1" lang="en-US" altLang="ja-JP" dirty="0"/>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「では、どうして気温が上がって地球温暖化が起こっているのでしょうか？」</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地球上の大気（空気）には、もともと温室効果ガスが含まれています。温室効果ガスは、植物を育てる温室（ビニールハウス）のように、光は通すけど熱は逃がしにくい性質を持っています（左図）。最近、この温室効果ガスが増えすぎて、熱が逃げにくくなったために、だんだん温かくなってきているのです（右図）。」</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ja-JP" altLang="en-US"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参考</a:t>
            </a:r>
            <a:r>
              <a:rPr lang="en-US" altLang="ja-JP" sz="1200" dirty="0">
                <a:solidFill>
                  <a:srgbClr val="0070C0"/>
                </a:solidFill>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・温室効果ガスがあることにより、地球の平均気温は約</a:t>
            </a:r>
            <a:r>
              <a:rPr lang="en-US" altLang="ja-JP" sz="1200" dirty="0">
                <a:solidFill>
                  <a:srgbClr val="0070C0"/>
                </a:solidFill>
                <a:latin typeface="Meiryo UI" panose="020B0604030504040204" pitchFamily="50" charset="-128"/>
                <a:ea typeface="Meiryo UI" panose="020B0604030504040204" pitchFamily="50" charset="-128"/>
              </a:rPr>
              <a:t>14℃</a:t>
            </a:r>
            <a:r>
              <a:rPr lang="ja-JP" altLang="en-US" sz="1200" dirty="0">
                <a:solidFill>
                  <a:srgbClr val="0070C0"/>
                </a:solidFill>
                <a:latin typeface="Meiryo UI" panose="020B0604030504040204" pitchFamily="50" charset="-128"/>
                <a:ea typeface="Meiryo UI" panose="020B0604030504040204" pitchFamily="50" charset="-128"/>
              </a:rPr>
              <a:t>に保たれています。もし温室効果ガスがなかった場合、地球の表面温度は氷点下</a:t>
            </a:r>
            <a:r>
              <a:rPr lang="en-US" altLang="ja-JP" sz="1200" dirty="0">
                <a:solidFill>
                  <a:srgbClr val="0070C0"/>
                </a:solidFill>
                <a:latin typeface="Meiryo UI" panose="020B0604030504040204" pitchFamily="50" charset="-128"/>
                <a:ea typeface="Meiryo UI" panose="020B0604030504040204" pitchFamily="50" charset="-128"/>
              </a:rPr>
              <a:t>19℃</a:t>
            </a:r>
            <a:r>
              <a:rPr lang="ja-JP" altLang="en-US" sz="1200" dirty="0">
                <a:solidFill>
                  <a:srgbClr val="0070C0"/>
                </a:solidFill>
                <a:latin typeface="Meiryo UI" panose="020B0604030504040204" pitchFamily="50" charset="-128"/>
                <a:ea typeface="Meiryo UI" panose="020B0604030504040204" pitchFamily="50" charset="-128"/>
              </a:rPr>
              <a:t>になると言われています。（気象庁ホームページより）</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図：京都府地球温暖化防止活動推進センターが作成</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7</a:t>
            </a:fld>
            <a:endParaRPr kumimoji="1" lang="ja-JP" altLang="en-US"/>
          </a:p>
        </p:txBody>
      </p:sp>
    </p:spTree>
    <p:extLst>
      <p:ext uri="{BB962C8B-B14F-4D97-AF65-F5344CB8AC3E}">
        <p14:creationId xmlns:p14="http://schemas.microsoft.com/office/powerpoint/2010/main" val="2240702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注</a:t>
            </a:r>
            <a:r>
              <a:rPr kumimoji="1" lang="en-US" altLang="ja-JP" dirty="0"/>
              <a:t>】</a:t>
            </a:r>
            <a:r>
              <a:rPr kumimoji="1" lang="ja-JP" altLang="en-US" dirty="0"/>
              <a:t>参加者の年齢層が高い場合のみ、このスライドを使用することをおすすめします。</a:t>
            </a:r>
            <a:endParaRPr kumimoji="1" lang="en-US" altLang="ja-JP" dirty="0"/>
          </a:p>
          <a:p>
            <a:endParaRPr kumimoji="1" lang="en-US" altLang="ja-JP" dirty="0"/>
          </a:p>
          <a:p>
            <a:r>
              <a:rPr kumimoji="1" lang="en-US" altLang="ja-JP" dirty="0"/>
              <a:t>【</a:t>
            </a:r>
            <a:r>
              <a:rPr kumimoji="1" lang="ja-JP" altLang="en-US" dirty="0"/>
              <a:t>声かけの例</a:t>
            </a:r>
            <a:r>
              <a:rPr kumimoji="1" lang="en-US" altLang="ja-JP" dirty="0"/>
              <a:t>】</a:t>
            </a:r>
          </a:p>
          <a:p>
            <a:r>
              <a:rPr kumimoji="1" lang="ja-JP" altLang="en-US" dirty="0"/>
              <a:t>「今までにも地球には温室効果ガスがありましたが、いま、だんだん増えてきています。それはどうしてでしょうか？　実は、人間の活動によって、温室効果ガスが増えているのです。このグラフは、人間が出している温室効果ガスの内訳です。二酸化炭素が多いことがわかりますね。他にも、メタンやフロン類というものがありますが、名前を聞いたことがある人もいるかもしれませんね。」</a:t>
            </a:r>
            <a:endParaRPr kumimoji="1" lang="en-US" altLang="ja-JP" dirty="0"/>
          </a:p>
          <a:p>
            <a:endParaRPr kumimoji="1" lang="en-US" altLang="ja-JP" dirty="0"/>
          </a:p>
          <a:p>
            <a:pPr lvl="0" algn="l">
              <a:defRPr/>
            </a:pPr>
            <a:r>
              <a:rPr kumimoji="1" lang="en-US" altLang="ja-JP" dirty="0"/>
              <a:t>※</a:t>
            </a:r>
            <a:r>
              <a:rPr kumimoji="1" lang="ja-JP" altLang="en-US" dirty="0"/>
              <a:t>グラフ：</a:t>
            </a:r>
            <a:r>
              <a:rPr kumimoji="1" lang="ja-JP" altLang="en-US" sz="1200" dirty="0">
                <a:latin typeface="Meiryo UI" panose="020B0604030504040204" pitchFamily="50" charset="-128"/>
                <a:ea typeface="Meiryo UI" panose="020B0604030504040204" pitchFamily="50" charset="-128"/>
              </a:rPr>
              <a:t>出所</a:t>
            </a:r>
            <a:r>
              <a:rPr kumimoji="1" lang="en-US" altLang="ja-JP" sz="1200" dirty="0">
                <a:latin typeface="Meiryo UI" panose="020B0604030504040204" pitchFamily="50" charset="-128"/>
                <a:ea typeface="Meiryo UI" panose="020B0604030504040204" pitchFamily="50" charset="-128"/>
              </a:rPr>
              <a:t>) IPCC</a:t>
            </a:r>
            <a:r>
              <a:rPr kumimoji="1" lang="ja-JP" altLang="en-US" sz="1200" dirty="0">
                <a:latin typeface="Meiryo UI" panose="020B0604030504040204" pitchFamily="50" charset="-128"/>
                <a:ea typeface="Meiryo UI" panose="020B0604030504040204" pitchFamily="50" charset="-128"/>
              </a:rPr>
              <a:t>第</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次評価報告書より作成</a:t>
            </a:r>
          </a:p>
          <a:p>
            <a:pPr lvl="0" algn="l">
              <a:defRPr/>
            </a:pPr>
            <a:r>
              <a:rPr kumimoji="1" lang="ja-JP" altLang="en-US" sz="1200" dirty="0">
                <a:latin typeface="Meiryo UI" panose="020B0604030504040204" pitchFamily="50" charset="-128"/>
                <a:ea typeface="Meiryo UI" panose="020B0604030504040204" pitchFamily="50" charset="-128"/>
              </a:rPr>
              <a:t>全国地球温暖化防止活動推進センターウェブサイト（</a:t>
            </a:r>
            <a:r>
              <a:rPr kumimoji="1" lang="en-US" altLang="ja-JP" sz="1200" dirty="0">
                <a:latin typeface="Meiryo UI" panose="020B0604030504040204" pitchFamily="50" charset="-128"/>
                <a:ea typeface="Meiryo UI" panose="020B0604030504040204" pitchFamily="50" charset="-128"/>
              </a:rPr>
              <a:t>http://www.jccca.org/</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lvl="0" algn="l">
              <a:defRPr/>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月修正</a:t>
            </a:r>
            <a:endParaRPr kumimoji="1"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8</a:t>
            </a:fld>
            <a:endParaRPr kumimoji="1" lang="ja-JP" altLang="en-US"/>
          </a:p>
        </p:txBody>
      </p:sp>
    </p:spTree>
    <p:extLst>
      <p:ext uri="{BB962C8B-B14F-4D97-AF65-F5344CB8AC3E}">
        <p14:creationId xmlns:p14="http://schemas.microsoft.com/office/powerpoint/2010/main" val="65887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「人間が出す温室効果ガスの中で、最も温暖化に影響を与えているのは二酸化炭素（</a:t>
            </a:r>
            <a:r>
              <a:rPr lang="en-US" altLang="ja-JP" sz="1200" dirty="0">
                <a:latin typeface="Meiryo UI" panose="020B0604030504040204" pitchFamily="50" charset="-128"/>
                <a:ea typeface="Meiryo UI" panose="020B0604030504040204" pitchFamily="50" charset="-128"/>
              </a:rPr>
              <a:t>CO</a:t>
            </a:r>
            <a:r>
              <a:rPr lang="en-US" altLang="ja-JP" sz="10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）です。では、二酸化炭素は何をしたら出てくるのでしょうか？」</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「二酸化炭素は、ものが燃えるときに出ます。例えば、皆さんの家や学校で電気を使うと、火力発電所で石油・石炭・天然ガスなどの</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化石燃料</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が燃やされて、二酸化炭素が出ます。また車を動かすと、化石燃料であるガソリンが燃やされて、二酸化炭素が出ます。それから、ものを捨てるとごみになり、ごみ焼却場で燃やされて二酸化炭素が出ま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「地球温暖化問題と、わたしたちの暮らしはつながっているのです。」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endParaRPr lang="ja-JP" altLang="en-US" sz="1200" dirty="0">
              <a:latin typeface="Meiryo UI" panose="020B0604030504040204" pitchFamily="50" charset="-128"/>
              <a:ea typeface="Meiryo UI" panose="020B0604030504040204" pitchFamily="50" charset="-128"/>
            </a:endParaRPr>
          </a:p>
          <a:p>
            <a:pPr algn="just">
              <a:lnSpc>
                <a:spcPct val="100000"/>
              </a:lnSpc>
              <a:spcBef>
                <a:spcPts val="15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参考</a:t>
            </a:r>
            <a:r>
              <a:rPr lang="en-US" altLang="ja-JP" sz="1200" dirty="0">
                <a:solidFill>
                  <a:srgbClr val="0070C0"/>
                </a:solidFill>
                <a:latin typeface="Meiryo UI" panose="020B0604030504040204" pitchFamily="50" charset="-128"/>
                <a:ea typeface="Meiryo UI" panose="020B0604030504040204" pitchFamily="50" charset="-128"/>
              </a:rPr>
              <a:t>】</a:t>
            </a:r>
          </a:p>
          <a:p>
            <a:pPr algn="just">
              <a:lnSpc>
                <a:spcPct val="100000"/>
              </a:lnSpc>
              <a:spcBef>
                <a:spcPts val="1500"/>
              </a:spcBef>
            </a:pPr>
            <a:r>
              <a:rPr lang="ja-JP" altLang="en-US" sz="1200" dirty="0">
                <a:solidFill>
                  <a:srgbClr val="0070C0"/>
                </a:solidFill>
                <a:latin typeface="Meiryo UI" panose="020B0604030504040204" pitchFamily="50" charset="-128"/>
                <a:ea typeface="Meiryo UI" panose="020B0604030504040204" pitchFamily="50" charset="-128"/>
              </a:rPr>
              <a:t>・人や動物の呼気から出てくる二酸化炭素は温暖化の原因にはなりません。空気中の二酸化炭素を光合成により植物が取り入れ、その植物を動物が食べ、その一部が息を吐く時に二酸化炭素として出てきます。空気中の二酸化炭素がまた空気中に戻るだけなので、息をしても二酸化炭素は増えません。</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00000"/>
              </a:lnSpc>
              <a:spcBef>
                <a:spcPts val="1500"/>
              </a:spcBef>
            </a:pP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00000"/>
              </a:lnSpc>
              <a:spcBef>
                <a:spcPts val="15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イラスト：京都府地球温暖化防止活動推進センターが作成</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9</a:t>
            </a:fld>
            <a:endParaRPr kumimoji="1" lang="ja-JP" altLang="en-US"/>
          </a:p>
        </p:txBody>
      </p:sp>
    </p:spTree>
    <p:extLst>
      <p:ext uri="{BB962C8B-B14F-4D97-AF65-F5344CB8AC3E}">
        <p14:creationId xmlns:p14="http://schemas.microsoft.com/office/powerpoint/2010/main" val="21012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64796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35964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103180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各ページレイアウト">
    <p:spTree>
      <p:nvGrpSpPr>
        <p:cNvPr id="1" name=""/>
        <p:cNvGrpSpPr/>
        <p:nvPr/>
      </p:nvGrpSpPr>
      <p:grpSpPr>
        <a:xfrm>
          <a:off x="0" y="0"/>
          <a:ext cx="0" cy="0"/>
          <a:chOff x="0" y="0"/>
          <a:chExt cx="0" cy="0"/>
        </a:xfrm>
      </p:grpSpPr>
      <p:sp>
        <p:nvSpPr>
          <p:cNvPr id="2" name="スライド番号プレースホルダ 3">
            <a:extLst>
              <a:ext uri="{FF2B5EF4-FFF2-40B4-BE49-F238E27FC236}">
                <a16:creationId xmlns:a16="http://schemas.microsoft.com/office/drawing/2014/main" id="{A8A3A230-3FEC-49A2-B1A5-386A757471EF}"/>
              </a:ext>
            </a:extLst>
          </p:cNvPr>
          <p:cNvSpPr txBox="1">
            <a:spLocks/>
          </p:cNvSpPr>
          <p:nvPr userDrawn="1"/>
        </p:nvSpPr>
        <p:spPr>
          <a:xfrm>
            <a:off x="2488821" y="6445728"/>
            <a:ext cx="4166358" cy="3629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446A1010-6C18-457C-BE7C-075EC13DFFBA}" type="slidenum">
              <a:rPr lang="en-US" altLang="ja-JP" smtClean="0"/>
              <a:pPr algn="ctr">
                <a:defRPr/>
              </a:pPr>
              <a:t>‹#›</a:t>
            </a:fld>
            <a:endParaRPr lang="en-US" altLang="ja-JP" dirty="0"/>
          </a:p>
        </p:txBody>
      </p:sp>
      <p:sp>
        <p:nvSpPr>
          <p:cNvPr id="3" name="Title 1"/>
          <p:cNvSpPr>
            <a:spLocks noGrp="1"/>
          </p:cNvSpPr>
          <p:nvPr>
            <p:ph type="ctrTitle"/>
          </p:nvPr>
        </p:nvSpPr>
        <p:spPr>
          <a:xfrm>
            <a:off x="1843314" y="978072"/>
            <a:ext cx="6910816" cy="737420"/>
          </a:xfrm>
          <a:solidFill>
            <a:srgbClr val="FFFFCC"/>
          </a:solidFill>
        </p:spPr>
        <p:txBody>
          <a:bodyPr anchor="b" anchorCtr="0">
            <a:normAutofit/>
          </a:bodyPr>
          <a:lstStyle>
            <a:lvl1pPr algn="l">
              <a:defRPr sz="3600"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grpSp>
        <p:nvGrpSpPr>
          <p:cNvPr id="4" name="グループ化 3">
            <a:extLst>
              <a:ext uri="{FF2B5EF4-FFF2-40B4-BE49-F238E27FC236}">
                <a16:creationId xmlns:a16="http://schemas.microsoft.com/office/drawing/2014/main" id="{3B8F0675-3873-4C48-B0AE-D105F77020A3}"/>
              </a:ext>
            </a:extLst>
          </p:cNvPr>
          <p:cNvGrpSpPr/>
          <p:nvPr userDrawn="1"/>
        </p:nvGrpSpPr>
        <p:grpSpPr>
          <a:xfrm>
            <a:off x="5789283" y="409953"/>
            <a:ext cx="2964847" cy="413568"/>
            <a:chOff x="5789283" y="409953"/>
            <a:chExt cx="2964847" cy="413568"/>
          </a:xfrm>
        </p:grpSpPr>
        <p:sp>
          <p:nvSpPr>
            <p:cNvPr id="5" name="正方形/長方形 4">
              <a:extLst>
                <a:ext uri="{FF2B5EF4-FFF2-40B4-BE49-F238E27FC236}">
                  <a16:creationId xmlns:a16="http://schemas.microsoft.com/office/drawing/2014/main" id="{97BB8AF3-2BCF-4DE9-B7BC-2E27A50B61EF}"/>
                </a:ext>
              </a:extLst>
            </p:cNvPr>
            <p:cNvSpPr>
              <a:spLocks noChangeAspect="1"/>
            </p:cNvSpPr>
            <p:nvPr userDrawn="1"/>
          </p:nvSpPr>
          <p:spPr bwMode="auto">
            <a:xfrm flipH="1">
              <a:off x="5789283" y="409953"/>
              <a:ext cx="414480" cy="41356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6" name="正方形/長方形 5">
              <a:extLst>
                <a:ext uri="{FF2B5EF4-FFF2-40B4-BE49-F238E27FC236}">
                  <a16:creationId xmlns:a16="http://schemas.microsoft.com/office/drawing/2014/main" id="{78F93EB2-FD13-445E-B4DB-FC7909360A79}"/>
                </a:ext>
              </a:extLst>
            </p:cNvPr>
            <p:cNvSpPr>
              <a:spLocks noChangeAspect="1"/>
            </p:cNvSpPr>
            <p:nvPr userDrawn="1"/>
          </p:nvSpPr>
          <p:spPr bwMode="auto">
            <a:xfrm flipH="1">
              <a:off x="6299539" y="409953"/>
              <a:ext cx="414480" cy="41356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7" name="正方形/長方形 6">
              <a:extLst>
                <a:ext uri="{FF2B5EF4-FFF2-40B4-BE49-F238E27FC236}">
                  <a16:creationId xmlns:a16="http://schemas.microsoft.com/office/drawing/2014/main" id="{8DD954D0-8255-4637-AEDB-B2E99510714F}"/>
                </a:ext>
              </a:extLst>
            </p:cNvPr>
            <p:cNvSpPr>
              <a:spLocks noChangeAspect="1"/>
            </p:cNvSpPr>
            <p:nvPr userDrawn="1"/>
          </p:nvSpPr>
          <p:spPr bwMode="auto">
            <a:xfrm flipH="1">
              <a:off x="6809795" y="409953"/>
              <a:ext cx="414480" cy="41356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8" name="正方形/長方形 7">
              <a:extLst>
                <a:ext uri="{FF2B5EF4-FFF2-40B4-BE49-F238E27FC236}">
                  <a16:creationId xmlns:a16="http://schemas.microsoft.com/office/drawing/2014/main" id="{D592AA86-F547-4623-8C55-72B70D6B7FA2}"/>
                </a:ext>
              </a:extLst>
            </p:cNvPr>
            <p:cNvSpPr>
              <a:spLocks noChangeAspect="1"/>
            </p:cNvSpPr>
            <p:nvPr userDrawn="1"/>
          </p:nvSpPr>
          <p:spPr bwMode="auto">
            <a:xfrm flipH="1">
              <a:off x="7320051" y="409953"/>
              <a:ext cx="414480" cy="41356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9" name="正方形/長方形 8">
              <a:extLst>
                <a:ext uri="{FF2B5EF4-FFF2-40B4-BE49-F238E27FC236}">
                  <a16:creationId xmlns:a16="http://schemas.microsoft.com/office/drawing/2014/main" id="{037BA921-4187-4465-9E1F-32CBB8BBC03E}"/>
                </a:ext>
              </a:extLst>
            </p:cNvPr>
            <p:cNvSpPr>
              <a:spLocks noChangeAspect="1"/>
            </p:cNvSpPr>
            <p:nvPr userDrawn="1"/>
          </p:nvSpPr>
          <p:spPr bwMode="auto">
            <a:xfrm flipH="1">
              <a:off x="7830307" y="409953"/>
              <a:ext cx="414480" cy="413568"/>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10" name="正方形/長方形 9">
              <a:extLst>
                <a:ext uri="{FF2B5EF4-FFF2-40B4-BE49-F238E27FC236}">
                  <a16:creationId xmlns:a16="http://schemas.microsoft.com/office/drawing/2014/main" id="{A05E88AC-5684-46C6-93F7-0F957E06C139}"/>
                </a:ext>
              </a:extLst>
            </p:cNvPr>
            <p:cNvSpPr>
              <a:spLocks noChangeAspect="1"/>
            </p:cNvSpPr>
            <p:nvPr userDrawn="1"/>
          </p:nvSpPr>
          <p:spPr bwMode="auto">
            <a:xfrm flipH="1">
              <a:off x="8340563" y="409953"/>
              <a:ext cx="413567" cy="41356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grpSp>
    </p:spTree>
    <p:extLst>
      <p:ext uri="{BB962C8B-B14F-4D97-AF65-F5344CB8AC3E}">
        <p14:creationId xmlns:p14="http://schemas.microsoft.com/office/powerpoint/2010/main" val="15099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E51E9AC4-4608-1348-8A0E-C037F663380C}" type="datetime1">
              <a:rPr lang="ja-JP" altLang="en-US"/>
              <a:pPr>
                <a:defRPr/>
              </a:pPr>
              <a:t>2022/11/7</a:t>
            </a:fld>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CF72063F-666B-B140-AFE6-9C7589917405}" type="slidenum">
              <a:rPr lang="ja-JP" altLang="en-US"/>
              <a:pPr>
                <a:defRPr/>
              </a:pPr>
              <a:t>‹#›</a:t>
            </a:fld>
            <a:endParaRPr lang="en-US" altLang="ja-JP" dirty="0"/>
          </a:p>
        </p:txBody>
      </p:sp>
    </p:spTree>
    <p:extLst>
      <p:ext uri="{BB962C8B-B14F-4D97-AF65-F5344CB8AC3E}">
        <p14:creationId xmlns:p14="http://schemas.microsoft.com/office/powerpoint/2010/main" val="329525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Title 1"/>
          <p:cNvSpPr>
            <a:spLocks noGrp="1"/>
          </p:cNvSpPr>
          <p:nvPr>
            <p:ph type="ctrTitle"/>
          </p:nvPr>
        </p:nvSpPr>
        <p:spPr>
          <a:xfrm>
            <a:off x="1547037" y="307339"/>
            <a:ext cx="7200000" cy="1080000"/>
          </a:xfrm>
          <a:solidFill>
            <a:srgbClr val="FFFFCC"/>
          </a:solidFill>
        </p:spPr>
        <p:txBody>
          <a:bodyPr anchor="ctr" anchorCtr="0">
            <a:normAutofit/>
          </a:bodyPr>
          <a:lstStyle>
            <a:lvl1pPr algn="ctr">
              <a:defRPr sz="3600"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8" name="正方形/長方形 7">
            <a:extLst>
              <a:ext uri="{FF2B5EF4-FFF2-40B4-BE49-F238E27FC236}">
                <a16:creationId xmlns:a16="http://schemas.microsoft.com/office/drawing/2014/main" id="{19BE9EA8-B209-4925-AEC9-55FEA765A79F}"/>
              </a:ext>
            </a:extLst>
          </p:cNvPr>
          <p:cNvSpPr>
            <a:spLocks noChangeAspect="1"/>
          </p:cNvSpPr>
          <p:nvPr userDrawn="1"/>
        </p:nvSpPr>
        <p:spPr bwMode="auto">
          <a:xfrm>
            <a:off x="344609" y="307339"/>
            <a:ext cx="1080000" cy="1080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pic>
        <p:nvPicPr>
          <p:cNvPr id="4" name="図 8">
            <a:extLst>
              <a:ext uri="{FF2B5EF4-FFF2-40B4-BE49-F238E27FC236}">
                <a16:creationId xmlns:a16="http://schemas.microsoft.com/office/drawing/2014/main" id="{3ABB2ED2-B68D-49FF-92FD-F4ECFB39AD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7695" y="535518"/>
            <a:ext cx="977626" cy="63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84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377541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37598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93023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612704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1206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31657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419720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F9523-E3B5-416B-9CE5-F7907EA0484E}" type="datetimeFigureOut">
              <a:rPr kumimoji="1" lang="ja-JP" altLang="en-US" smtClean="0"/>
              <a:t>2022/11/7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4017322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png"/><Relationship Id="rId7"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EA39E04-152A-4A9B-B503-114DCAC8416C}"/>
              </a:ext>
            </a:extLst>
          </p:cNvPr>
          <p:cNvSpPr>
            <a:spLocks noChangeAspect="1"/>
          </p:cNvSpPr>
          <p:nvPr/>
        </p:nvSpPr>
        <p:spPr bwMode="auto">
          <a:xfrm>
            <a:off x="2416814" y="262784"/>
            <a:ext cx="653829" cy="65238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7" name="正方形/長方形 6">
            <a:extLst>
              <a:ext uri="{FF2B5EF4-FFF2-40B4-BE49-F238E27FC236}">
                <a16:creationId xmlns:a16="http://schemas.microsoft.com/office/drawing/2014/main" id="{22B9B99B-80DC-4782-9C41-D2B36469D40D}"/>
              </a:ext>
            </a:extLst>
          </p:cNvPr>
          <p:cNvSpPr>
            <a:spLocks noChangeAspect="1"/>
          </p:cNvSpPr>
          <p:nvPr/>
        </p:nvSpPr>
        <p:spPr bwMode="auto">
          <a:xfrm>
            <a:off x="3135450" y="262784"/>
            <a:ext cx="653829" cy="6523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8" name="正方形/長方形 7">
            <a:extLst>
              <a:ext uri="{FF2B5EF4-FFF2-40B4-BE49-F238E27FC236}">
                <a16:creationId xmlns:a16="http://schemas.microsoft.com/office/drawing/2014/main" id="{18F2666A-4F0B-471B-9294-33934A766EBA}"/>
              </a:ext>
            </a:extLst>
          </p:cNvPr>
          <p:cNvSpPr>
            <a:spLocks noChangeAspect="1"/>
          </p:cNvSpPr>
          <p:nvPr/>
        </p:nvSpPr>
        <p:spPr bwMode="auto">
          <a:xfrm>
            <a:off x="3854085" y="262784"/>
            <a:ext cx="653829" cy="65238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9" name="正方形/長方形 8">
            <a:extLst>
              <a:ext uri="{FF2B5EF4-FFF2-40B4-BE49-F238E27FC236}">
                <a16:creationId xmlns:a16="http://schemas.microsoft.com/office/drawing/2014/main" id="{0BC15358-20D0-40B7-BA5E-A1E13C68F89A}"/>
              </a:ext>
            </a:extLst>
          </p:cNvPr>
          <p:cNvSpPr>
            <a:spLocks noChangeAspect="1"/>
          </p:cNvSpPr>
          <p:nvPr/>
        </p:nvSpPr>
        <p:spPr bwMode="auto">
          <a:xfrm>
            <a:off x="4572721" y="262784"/>
            <a:ext cx="653829" cy="65238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0" name="正方形/長方形 9">
            <a:extLst>
              <a:ext uri="{FF2B5EF4-FFF2-40B4-BE49-F238E27FC236}">
                <a16:creationId xmlns:a16="http://schemas.microsoft.com/office/drawing/2014/main" id="{942717D3-FE7D-4E8F-8113-334B97E67AC6}"/>
              </a:ext>
            </a:extLst>
          </p:cNvPr>
          <p:cNvSpPr>
            <a:spLocks noChangeAspect="1"/>
          </p:cNvSpPr>
          <p:nvPr/>
        </p:nvSpPr>
        <p:spPr bwMode="auto">
          <a:xfrm>
            <a:off x="5291356" y="262784"/>
            <a:ext cx="653829" cy="65238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1" name="正方形/長方形 10">
            <a:extLst>
              <a:ext uri="{FF2B5EF4-FFF2-40B4-BE49-F238E27FC236}">
                <a16:creationId xmlns:a16="http://schemas.microsoft.com/office/drawing/2014/main" id="{FAE6DF7D-5134-4A88-AC2D-137635EC3FFC}"/>
              </a:ext>
            </a:extLst>
          </p:cNvPr>
          <p:cNvSpPr>
            <a:spLocks noChangeAspect="1"/>
          </p:cNvSpPr>
          <p:nvPr/>
        </p:nvSpPr>
        <p:spPr bwMode="auto">
          <a:xfrm>
            <a:off x="6009992" y="262784"/>
            <a:ext cx="652388" cy="6523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2" name="テキスト ボックス 13">
            <a:extLst>
              <a:ext uri="{FF2B5EF4-FFF2-40B4-BE49-F238E27FC236}">
                <a16:creationId xmlns:a16="http://schemas.microsoft.com/office/drawing/2014/main" id="{B583A2EA-55B0-46D7-BE40-F45B7D675905}"/>
              </a:ext>
            </a:extLst>
          </p:cNvPr>
          <p:cNvSpPr txBox="1">
            <a:spLocks noChangeArrowheads="1"/>
          </p:cNvSpPr>
          <p:nvPr/>
        </p:nvSpPr>
        <p:spPr bwMode="auto">
          <a:xfrm>
            <a:off x="334480" y="1009704"/>
            <a:ext cx="8491131"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ja-JP" sz="3200" b="1" dirty="0">
                <a:latin typeface="Meiryo UI" panose="020B0604030504040204" pitchFamily="50" charset="-128"/>
                <a:ea typeface="Meiryo UI" panose="020B0604030504040204" pitchFamily="50" charset="-128"/>
              </a:rPr>
              <a:t>COOL CHOICE</a:t>
            </a:r>
          </a:p>
          <a:p>
            <a:pPr algn="ctr"/>
            <a:r>
              <a:rPr kumimoji="1" lang="ja-JP" altLang="en-US" sz="1600" dirty="0">
                <a:latin typeface="Meiryo UI" panose="020B0604030504040204" pitchFamily="50" charset="-128"/>
                <a:ea typeface="Meiryo UI" panose="020B0604030504040204" pitchFamily="50" charset="-128"/>
              </a:rPr>
              <a:t>地球温暖化防止 学習プログラム</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スライド集</a:t>
            </a:r>
            <a:endParaRPr kumimoji="1" lang="en-US" altLang="ja-JP" sz="2000" dirty="0">
              <a:latin typeface="Meiryo UI" panose="020B0604030504040204" pitchFamily="50" charset="-128"/>
              <a:ea typeface="Meiryo UI" panose="020B0604030504040204" pitchFamily="50" charset="-128"/>
            </a:endParaRPr>
          </a:p>
        </p:txBody>
      </p:sp>
      <p:pic>
        <p:nvPicPr>
          <p:cNvPr id="13" name="図 8">
            <a:extLst>
              <a:ext uri="{FF2B5EF4-FFF2-40B4-BE49-F238E27FC236}">
                <a16:creationId xmlns:a16="http://schemas.microsoft.com/office/drawing/2014/main" id="{3ABB2ED2-B68D-49FF-92FD-F4ECFB39AD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3515" y="2164852"/>
            <a:ext cx="1250790" cy="81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a16="http://schemas.microsoft.com/office/drawing/2014/main" id="{11607BB4-06C6-4384-B637-4BC56DECB9A8}"/>
              </a:ext>
            </a:extLst>
          </p:cNvPr>
          <p:cNvSpPr txBox="1"/>
          <p:nvPr/>
        </p:nvSpPr>
        <p:spPr>
          <a:xfrm>
            <a:off x="-77490" y="2918055"/>
            <a:ext cx="9144000" cy="1015663"/>
          </a:xfrm>
          <a:prstGeom prst="rect">
            <a:avLst/>
          </a:prstGeom>
          <a:noFill/>
        </p:spPr>
        <p:txBody>
          <a:bodyPr wrap="square">
            <a:spAutoFit/>
          </a:bodyPr>
          <a:lstStyle/>
          <a:p>
            <a:pPr algn="ctr">
              <a:defRPr/>
            </a:pPr>
            <a:r>
              <a:rPr kumimoji="1" lang="ja-JP" altLang="en-US" sz="6000" b="1" dirty="0">
                <a:latin typeface="Meiryo UI" panose="020B0604030504040204" pitchFamily="50" charset="-128"/>
                <a:ea typeface="Meiryo UI" panose="020B0604030504040204" pitchFamily="50" charset="-128"/>
              </a:rPr>
              <a:t>１</a:t>
            </a:r>
            <a:r>
              <a:rPr kumimoji="1" lang="ja-JP" altLang="en-US" sz="3600" b="1" dirty="0">
                <a:latin typeface="Meiryo UI" panose="020B0604030504040204" pitchFamily="50" charset="-128"/>
                <a:ea typeface="Meiryo UI" panose="020B0604030504040204" pitchFamily="50" charset="-128"/>
              </a:rPr>
              <a:t> </a:t>
            </a:r>
            <a:r>
              <a:rPr kumimoji="1" lang="en-US" altLang="ja-JP" sz="3200" dirty="0">
                <a:latin typeface="Meiryo UI" panose="020B0604030504040204" pitchFamily="50" charset="-128"/>
                <a:ea typeface="Meiryo UI" panose="020B0604030504040204" pitchFamily="50" charset="-128"/>
              </a:rPr>
              <a:t>【</a:t>
            </a:r>
            <a:r>
              <a:rPr kumimoji="1" lang="ja-JP" altLang="en-US" sz="3200" dirty="0">
                <a:latin typeface="Meiryo UI" panose="020B0604030504040204" pitchFamily="50" charset="-128"/>
                <a:ea typeface="Meiryo UI" panose="020B0604030504040204" pitchFamily="50" charset="-128"/>
              </a:rPr>
              <a:t>子ども向け</a:t>
            </a:r>
            <a:r>
              <a:rPr kumimoji="1" lang="en-US" altLang="ja-JP" sz="3200" dirty="0">
                <a:latin typeface="Meiryo UI" panose="020B0604030504040204" pitchFamily="50" charset="-128"/>
                <a:ea typeface="Meiryo UI" panose="020B0604030504040204" pitchFamily="50" charset="-128"/>
              </a:rPr>
              <a:t>】</a:t>
            </a:r>
            <a:r>
              <a:rPr kumimoji="1" lang="ja-JP" altLang="en-US" sz="3600" b="1" dirty="0">
                <a:latin typeface="Meiryo UI" panose="020B0604030504040204" pitchFamily="50" charset="-128"/>
                <a:ea typeface="Meiryo UI" panose="020B0604030504040204" pitchFamily="50" charset="-128"/>
              </a:rPr>
              <a:t>地球温暖化問題について知ろう</a:t>
            </a:r>
            <a:endParaRPr kumimoji="1" lang="en-US" altLang="ja-JP" sz="3600" b="1" dirty="0">
              <a:latin typeface="Meiryo UI" panose="020B0604030504040204" pitchFamily="50" charset="-128"/>
              <a:ea typeface="Meiryo UI" panose="020B0604030504040204" pitchFamily="50" charset="-128"/>
            </a:endParaRPr>
          </a:p>
        </p:txBody>
      </p:sp>
      <p:pic>
        <p:nvPicPr>
          <p:cNvPr id="16" name="図 10">
            <a:extLst>
              <a:ext uri="{FF2B5EF4-FFF2-40B4-BE49-F238E27FC236}">
                <a16:creationId xmlns:a16="http://schemas.microsoft.com/office/drawing/2014/main" id="{56E7D586-FA03-475D-914C-3A4F57BFEA1F}"/>
              </a:ext>
            </a:extLst>
          </p:cNvPr>
          <p:cNvPicPr>
            <a:picLocks noChangeAspect="1"/>
          </p:cNvPicPr>
          <p:nvPr/>
        </p:nvPicPr>
        <p:blipFill>
          <a:blip r:embed="rId4" cstate="print"/>
          <a:srcRect/>
          <a:stretch>
            <a:fillRect/>
          </a:stretch>
        </p:blipFill>
        <p:spPr bwMode="auto">
          <a:xfrm>
            <a:off x="3379968" y="4035261"/>
            <a:ext cx="2229084" cy="2183922"/>
          </a:xfrm>
          <a:prstGeom prst="rect">
            <a:avLst/>
          </a:prstGeom>
          <a:noFill/>
          <a:ln w="9525">
            <a:noFill/>
            <a:miter lim="800000"/>
            <a:headEnd/>
            <a:tailEnd/>
          </a:ln>
        </p:spPr>
      </p:pic>
      <p:pic>
        <p:nvPicPr>
          <p:cNvPr id="17" name="図 6" descr="温度計（高い）.png">
            <a:extLst>
              <a:ext uri="{FF2B5EF4-FFF2-40B4-BE49-F238E27FC236}">
                <a16:creationId xmlns:a16="http://schemas.microsoft.com/office/drawing/2014/main" id="{FFAD8D89-DBB2-42F4-AA07-51E1BF8010F8}"/>
              </a:ext>
            </a:extLst>
          </p:cNvPr>
          <p:cNvPicPr>
            <a:picLocks noChangeAspect="1"/>
          </p:cNvPicPr>
          <p:nvPr/>
        </p:nvPicPr>
        <p:blipFill>
          <a:blip r:embed="rId5" cstate="print"/>
          <a:srcRect/>
          <a:stretch>
            <a:fillRect/>
          </a:stretch>
        </p:blipFill>
        <p:spPr bwMode="auto">
          <a:xfrm rot="1247234">
            <a:off x="5729106" y="4146077"/>
            <a:ext cx="561773" cy="1147591"/>
          </a:xfrm>
          <a:prstGeom prst="rect">
            <a:avLst/>
          </a:prstGeom>
          <a:noFill/>
          <a:ln w="9525">
            <a:noFill/>
            <a:miter lim="800000"/>
            <a:headEnd/>
            <a:tailEnd/>
          </a:ln>
        </p:spPr>
      </p:pic>
    </p:spTree>
    <p:extLst>
      <p:ext uri="{BB962C8B-B14F-4D97-AF65-F5344CB8AC3E}">
        <p14:creationId xmlns:p14="http://schemas.microsoft.com/office/powerpoint/2010/main" val="776038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dirty="0"/>
              <a:t>電気を作るときに二酸化炭素が出る</a:t>
            </a:r>
          </a:p>
        </p:txBody>
      </p:sp>
      <p:sp>
        <p:nvSpPr>
          <p:cNvPr id="8" name="テキスト ボックス 7">
            <a:extLst>
              <a:ext uri="{FF2B5EF4-FFF2-40B4-BE49-F238E27FC236}">
                <a16:creationId xmlns:a16="http://schemas.microsoft.com/office/drawing/2014/main" id="{BE5D3F99-17E6-4D82-AD1B-C56A0FAC7100}"/>
              </a:ext>
            </a:extLst>
          </p:cNvPr>
          <p:cNvSpPr txBox="1"/>
          <p:nvPr/>
        </p:nvSpPr>
        <p:spPr>
          <a:xfrm>
            <a:off x="3031267" y="373651"/>
            <a:ext cx="571469" cy="313873"/>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つく</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E5D3F99-17E6-4D82-AD1B-C56A0FAC7100}"/>
              </a:ext>
            </a:extLst>
          </p:cNvPr>
          <p:cNvSpPr txBox="1"/>
          <p:nvPr/>
        </p:nvSpPr>
        <p:spPr>
          <a:xfrm>
            <a:off x="1772376" y="34985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でんき</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E5D3F99-17E6-4D82-AD1B-C56A0FAC7100}"/>
              </a:ext>
            </a:extLst>
          </p:cNvPr>
          <p:cNvSpPr txBox="1"/>
          <p:nvPr/>
        </p:nvSpPr>
        <p:spPr>
          <a:xfrm>
            <a:off x="7566691" y="355364"/>
            <a:ext cx="626333"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で</a:t>
            </a:r>
            <a:endParaRPr kumimoji="1" lang="en-US" altLang="ja-JP" sz="14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E5D3F99-17E6-4D82-AD1B-C56A0FAC7100}"/>
              </a:ext>
            </a:extLst>
          </p:cNvPr>
          <p:cNvSpPr txBox="1"/>
          <p:nvPr/>
        </p:nvSpPr>
        <p:spPr>
          <a:xfrm>
            <a:off x="5506243" y="361459"/>
            <a:ext cx="1274064" cy="307777"/>
          </a:xfrm>
          <a:prstGeom prst="rect">
            <a:avLst/>
          </a:prstGeom>
          <a:noFill/>
        </p:spPr>
        <p:txBody>
          <a:bodyPr wrap="square" rtlCol="0">
            <a:spAutoFit/>
          </a:bodyPr>
          <a:lstStyle/>
          <a:p>
            <a:pPr lvl="0" algn="ctr">
              <a:defRPr/>
            </a:pPr>
            <a:r>
              <a:rPr lang="ja-JP" altLang="en-US" sz="1400" dirty="0" err="1">
                <a:latin typeface="Meiryo UI" panose="020B0604030504040204" pitchFamily="50" charset="-128"/>
                <a:ea typeface="Meiryo UI" panose="020B0604030504040204" pitchFamily="50" charset="-128"/>
              </a:rPr>
              <a:t>にさん</a:t>
            </a:r>
            <a:r>
              <a:rPr lang="ja-JP" altLang="en-US" sz="1400" dirty="0">
                <a:latin typeface="Meiryo UI" panose="020B0604030504040204" pitchFamily="50" charset="-128"/>
                <a:ea typeface="Meiryo UI" panose="020B0604030504040204" pitchFamily="50" charset="-128"/>
              </a:rPr>
              <a:t>かたんそ</a:t>
            </a:r>
            <a:endParaRPr kumimoji="1" lang="en-US" altLang="ja-JP" sz="14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DEF387CA-0784-4528-909B-BBA8933C5530}"/>
              </a:ext>
            </a:extLst>
          </p:cNvPr>
          <p:cNvPicPr>
            <a:picLocks noChangeAspect="1"/>
          </p:cNvPicPr>
          <p:nvPr/>
        </p:nvPicPr>
        <p:blipFill>
          <a:blip r:embed="rId3"/>
          <a:stretch>
            <a:fillRect/>
          </a:stretch>
        </p:blipFill>
        <p:spPr>
          <a:xfrm>
            <a:off x="722878" y="1676961"/>
            <a:ext cx="8024159" cy="4546039"/>
          </a:xfrm>
          <a:prstGeom prst="rect">
            <a:avLst/>
          </a:prstGeom>
        </p:spPr>
      </p:pic>
    </p:spTree>
    <p:extLst>
      <p:ext uri="{BB962C8B-B14F-4D97-AF65-F5344CB8AC3E}">
        <p14:creationId xmlns:p14="http://schemas.microsoft.com/office/powerpoint/2010/main" val="28395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75" y="2594021"/>
            <a:ext cx="6181001" cy="3939832"/>
          </a:xfrm>
          <a:prstGeom prst="rect">
            <a:avLst/>
          </a:prstGeom>
        </p:spPr>
      </p:pic>
      <p:sp>
        <p:nvSpPr>
          <p:cNvPr id="7" name="テキスト ボックス 6"/>
          <p:cNvSpPr txBox="1"/>
          <p:nvPr/>
        </p:nvSpPr>
        <p:spPr>
          <a:xfrm>
            <a:off x="308235" y="1860567"/>
            <a:ext cx="6400800" cy="584775"/>
          </a:xfrm>
          <a:prstGeom prst="rect">
            <a:avLst/>
          </a:prstGeom>
          <a:noFill/>
        </p:spPr>
        <p:txBody>
          <a:bodyPr wrap="square" rtlCol="0">
            <a:spAutoFit/>
          </a:bodyPr>
          <a:lstStyle/>
          <a:p>
            <a:pPr algn="ctr"/>
            <a:r>
              <a:rPr kumimoji="1" lang="ja-JP" altLang="en-US" sz="2000" dirty="0">
                <a:latin typeface="Meiryo UI" panose="020B0604030504040204" pitchFamily="50" charset="-128"/>
                <a:ea typeface="Meiryo UI" panose="020B0604030504040204" pitchFamily="50" charset="-128"/>
              </a:rPr>
              <a:t>世界の平均気温の将来予測</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1986</a:t>
            </a:r>
            <a:r>
              <a:rPr kumimoji="1" lang="ja-JP" altLang="en-US" sz="1200" dirty="0">
                <a:latin typeface="Meiryo UI" panose="020B0604030504040204" pitchFamily="50" charset="-128"/>
                <a:ea typeface="Meiryo UI" panose="020B0604030504040204" pitchFamily="50" charset="-128"/>
              </a:rPr>
              <a:t>年から</a:t>
            </a:r>
            <a:r>
              <a:rPr kumimoji="1" lang="en-US" altLang="ja-JP" sz="1200" dirty="0">
                <a:latin typeface="Meiryo UI" panose="020B0604030504040204" pitchFamily="50" charset="-128"/>
                <a:ea typeface="Meiryo UI" panose="020B0604030504040204" pitchFamily="50" charset="-128"/>
              </a:rPr>
              <a:t>2005</a:t>
            </a:r>
            <a:r>
              <a:rPr kumimoji="1" lang="ja-JP" altLang="en-US" sz="1200" dirty="0">
                <a:latin typeface="Meiryo UI" panose="020B0604030504040204" pitchFamily="50" charset="-128"/>
                <a:ea typeface="Meiryo UI" panose="020B0604030504040204" pitchFamily="50" charset="-128"/>
              </a:rPr>
              <a:t>年の</a:t>
            </a:r>
            <a:r>
              <a:rPr kumimoji="1" lang="en-US" altLang="ja-JP" sz="1200" dirty="0">
                <a:latin typeface="Meiryo UI" panose="020B0604030504040204" pitchFamily="50" charset="-128"/>
                <a:ea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rPr>
              <a:t>年の平均からの気温上昇）</a:t>
            </a:r>
          </a:p>
        </p:txBody>
      </p:sp>
      <p:sp>
        <p:nvSpPr>
          <p:cNvPr id="8" name="テキスト ボックス 7"/>
          <p:cNvSpPr txBox="1"/>
          <p:nvPr/>
        </p:nvSpPr>
        <p:spPr>
          <a:xfrm>
            <a:off x="669808" y="6338394"/>
            <a:ext cx="2495550"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IPCC</a:t>
            </a:r>
            <a:r>
              <a:rPr kumimoji="1" lang="ja-JP" altLang="en-US" sz="1050" dirty="0">
                <a:latin typeface="Meiryo UI" panose="020B0604030504040204" pitchFamily="50" charset="-128"/>
                <a:ea typeface="Meiryo UI" panose="020B0604030504040204" pitchFamily="50" charset="-128"/>
              </a:rPr>
              <a:t>第</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次評価報告書を基に作図</a:t>
            </a:r>
          </a:p>
        </p:txBody>
      </p:sp>
      <p:sp>
        <p:nvSpPr>
          <p:cNvPr id="11" name="角丸四角形 10"/>
          <p:cNvSpPr/>
          <p:nvPr/>
        </p:nvSpPr>
        <p:spPr>
          <a:xfrm>
            <a:off x="1112323" y="2588738"/>
            <a:ext cx="2937332" cy="968191"/>
          </a:xfrm>
          <a:prstGeom prst="roundRect">
            <a:avLst/>
          </a:prstGeom>
          <a:solidFill>
            <a:srgbClr val="FFCCCC"/>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163498" y="2841588"/>
            <a:ext cx="2804160" cy="502382"/>
          </a:xfrm>
          <a:prstGeom prst="rect">
            <a:avLst/>
          </a:prstGeom>
          <a:noFill/>
        </p:spPr>
        <p:txBody>
          <a:bodyPr wrap="square" rtlCol="0">
            <a:spAutoFit/>
          </a:bodyPr>
          <a:lstStyle/>
          <a:p>
            <a:pPr>
              <a:lnSpc>
                <a:spcPct val="200000"/>
              </a:lnSpc>
            </a:pPr>
            <a:r>
              <a:rPr kumimoji="1" lang="ja-JP" altLang="en-US" sz="1600" dirty="0">
                <a:latin typeface="Meiryo UI" panose="020B0604030504040204" pitchFamily="50" charset="-128"/>
                <a:ea typeface="Meiryo UI" panose="020B0604030504040204" pitchFamily="50" charset="-128"/>
              </a:rPr>
              <a:t>今くらいの対策を続けた場合</a:t>
            </a:r>
          </a:p>
        </p:txBody>
      </p:sp>
      <p:sp>
        <p:nvSpPr>
          <p:cNvPr id="17" name="角丸四角形 16"/>
          <p:cNvSpPr/>
          <p:nvPr/>
        </p:nvSpPr>
        <p:spPr>
          <a:xfrm>
            <a:off x="1119010" y="3742900"/>
            <a:ext cx="2937332" cy="968191"/>
          </a:xfrm>
          <a:prstGeom prst="roundRect">
            <a:avLst/>
          </a:prstGeom>
          <a:solidFill>
            <a:srgbClr val="CCECFF"/>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165860" y="3953412"/>
            <a:ext cx="2835416" cy="584775"/>
          </a:xfrm>
          <a:prstGeom prst="rect">
            <a:avLst/>
          </a:prstGeom>
          <a:noFill/>
        </p:spPr>
        <p:txBody>
          <a:bodyPr wrap="square" rtlCol="0">
            <a:spAutoFit/>
          </a:bodyPr>
          <a:lstStyle/>
          <a:p>
            <a:pPr>
              <a:lnSpc>
                <a:spcPct val="200000"/>
              </a:lnSpc>
            </a:pPr>
            <a:r>
              <a:rPr kumimoji="1" lang="ja-JP" altLang="en-US" sz="1600" dirty="0">
                <a:latin typeface="Meiryo UI" panose="020B0604030504040204" pitchFamily="50" charset="-128"/>
                <a:ea typeface="Meiryo UI" panose="020B0604030504040204" pitchFamily="50" charset="-128"/>
              </a:rPr>
              <a:t>せいいっぱいの対策を行った場合</a:t>
            </a:r>
            <a:endParaRPr kumimoji="1" lang="en-US" altLang="ja-JP" sz="1600" dirty="0">
              <a:latin typeface="Meiryo UI" panose="020B0604030504040204" pitchFamily="50" charset="-128"/>
              <a:ea typeface="Meiryo UI" panose="020B0604030504040204" pitchFamily="50" charset="-128"/>
            </a:endParaRPr>
          </a:p>
        </p:txBody>
      </p:sp>
      <p:cxnSp>
        <p:nvCxnSpPr>
          <p:cNvPr id="19" name="直線矢印コネクタ 18"/>
          <p:cNvCxnSpPr>
            <a:stCxn id="11" idx="3"/>
          </p:cNvCxnSpPr>
          <p:nvPr/>
        </p:nvCxnSpPr>
        <p:spPr>
          <a:xfrm>
            <a:off x="4049655" y="3072834"/>
            <a:ext cx="1592580" cy="115416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048126" y="4538187"/>
            <a:ext cx="1493453" cy="904525"/>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角丸四角形吹き出し 20"/>
          <p:cNvSpPr/>
          <p:nvPr/>
        </p:nvSpPr>
        <p:spPr>
          <a:xfrm>
            <a:off x="6739515" y="1853727"/>
            <a:ext cx="2191513" cy="2090978"/>
          </a:xfrm>
          <a:prstGeom prst="wedgeRoundRectCallout">
            <a:avLst>
              <a:gd name="adj1" fmla="val -59551"/>
              <a:gd name="adj2" fmla="val 42652"/>
              <a:gd name="adj3" fmla="val 16667"/>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2">
            <a:extLst>
              <a:ext uri="{FF2B5EF4-FFF2-40B4-BE49-F238E27FC236}">
                <a16:creationId xmlns:a16="http://schemas.microsoft.com/office/drawing/2014/main" id="{AC720DD0-E886-4195-8940-336E65E2E5A4}"/>
              </a:ext>
            </a:extLst>
          </p:cNvPr>
          <p:cNvSpPr txBox="1">
            <a:spLocks noChangeArrowheads="1"/>
          </p:cNvSpPr>
          <p:nvPr/>
        </p:nvSpPr>
        <p:spPr bwMode="auto">
          <a:xfrm>
            <a:off x="6626739" y="2078532"/>
            <a:ext cx="2417064" cy="1785104"/>
          </a:xfrm>
          <a:prstGeom prst="rect">
            <a:avLst/>
          </a:prstGeom>
          <a:noFill/>
          <a:ln w="9525">
            <a:noFill/>
            <a:miter lim="800000"/>
            <a:headEnd/>
            <a:tailEnd/>
          </a:ln>
        </p:spPr>
        <p:txBody>
          <a:bodyPr wrap="square">
            <a:spAutoFit/>
          </a:bodyPr>
          <a:lstStyle/>
          <a:p>
            <a:pPr algn="ctr"/>
            <a:r>
              <a:rPr kumimoji="1" lang="ja-JP" altLang="en-US" sz="2400" dirty="0">
                <a:latin typeface="Meiryo UI" panose="020B0604030504040204" pitchFamily="50" charset="-128"/>
                <a:ea typeface="Meiryo UI" panose="020B0604030504040204" pitchFamily="50" charset="-128"/>
              </a:rPr>
              <a:t>このままだと</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4400" b="1" dirty="0">
                <a:latin typeface="Meiryo UI" panose="020B0604030504040204" pitchFamily="50" charset="-128"/>
                <a:ea typeface="Meiryo UI" panose="020B0604030504040204" pitchFamily="50" charset="-128"/>
              </a:rPr>
              <a:t>約</a:t>
            </a:r>
            <a:r>
              <a:rPr kumimoji="1" lang="en-US" altLang="ja-JP" sz="4400" b="1" dirty="0">
                <a:latin typeface="Meiryo UI" panose="020B0604030504040204" pitchFamily="50" charset="-128"/>
                <a:ea typeface="Meiryo UI" panose="020B0604030504040204" pitchFamily="50" charset="-128"/>
              </a:rPr>
              <a:t>4</a:t>
            </a:r>
            <a:r>
              <a:rPr kumimoji="1" lang="ja-JP" altLang="en-US" sz="4400" b="1" dirty="0">
                <a:latin typeface="Meiryo UI" panose="020B0604030504040204" pitchFamily="50" charset="-128"/>
                <a:ea typeface="Meiryo UI" panose="020B0604030504040204" pitchFamily="50" charset="-128"/>
              </a:rPr>
              <a:t>℃</a:t>
            </a:r>
            <a:endParaRPr kumimoji="1" lang="en-US" altLang="ja-JP" sz="4400" b="1"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上昇？</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2081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2100</a:t>
            </a:r>
            <a:r>
              <a:rPr kumimoji="1" lang="ja-JP" altLang="en-US" sz="1400" dirty="0">
                <a:latin typeface="Meiryo UI" panose="020B0604030504040204" pitchFamily="50" charset="-128"/>
                <a:ea typeface="Meiryo UI" panose="020B0604030504040204" pitchFamily="50" charset="-128"/>
              </a:rPr>
              <a:t>年平均）</a:t>
            </a:r>
          </a:p>
        </p:txBody>
      </p:sp>
      <p:sp>
        <p:nvSpPr>
          <p:cNvPr id="22" name="角丸四角形吹き出し 21"/>
          <p:cNvSpPr/>
          <p:nvPr/>
        </p:nvSpPr>
        <p:spPr>
          <a:xfrm>
            <a:off x="6739515" y="4268466"/>
            <a:ext cx="2191513" cy="2090978"/>
          </a:xfrm>
          <a:prstGeom prst="wedgeRoundRectCallout">
            <a:avLst>
              <a:gd name="adj1" fmla="val -59865"/>
              <a:gd name="adj2" fmla="val 9443"/>
              <a:gd name="adj3" fmla="val 16667"/>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
            <a:extLst>
              <a:ext uri="{FF2B5EF4-FFF2-40B4-BE49-F238E27FC236}">
                <a16:creationId xmlns:a16="http://schemas.microsoft.com/office/drawing/2014/main" id="{AC720DD0-E886-4195-8940-336E65E2E5A4}"/>
              </a:ext>
            </a:extLst>
          </p:cNvPr>
          <p:cNvSpPr txBox="1">
            <a:spLocks noChangeArrowheads="1"/>
          </p:cNvSpPr>
          <p:nvPr/>
        </p:nvSpPr>
        <p:spPr bwMode="auto">
          <a:xfrm>
            <a:off x="6626739" y="4352540"/>
            <a:ext cx="2417064" cy="1938992"/>
          </a:xfrm>
          <a:prstGeom prst="rect">
            <a:avLst/>
          </a:prstGeom>
          <a:noFill/>
          <a:ln w="9525">
            <a:noFill/>
            <a:miter lim="800000"/>
            <a:headEnd/>
            <a:tailEnd/>
          </a:ln>
        </p:spPr>
        <p:txBody>
          <a:bodyPr wrap="square">
            <a:spAutoFit/>
          </a:bodyPr>
          <a:lstStyle/>
          <a:p>
            <a:pPr algn="ctr"/>
            <a:r>
              <a:rPr kumimoji="1" lang="ja-JP" altLang="en-US" sz="2400" dirty="0">
                <a:latin typeface="Meiryo UI" panose="020B0604030504040204" pitchFamily="50" charset="-128"/>
                <a:ea typeface="Meiryo UI" panose="020B0604030504040204" pitchFamily="50" charset="-128"/>
              </a:rPr>
              <a:t>最大限の</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対策をしたら</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平均気温を</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安定させられる</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可能性が。</a:t>
            </a:r>
            <a:endParaRPr kumimoji="1" lang="en-US" altLang="ja-JP" sz="2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E5D3F99-17E6-4D82-AD1B-C56A0FAC7100}"/>
              </a:ext>
            </a:extLst>
          </p:cNvPr>
          <p:cNvSpPr txBox="1"/>
          <p:nvPr/>
        </p:nvSpPr>
        <p:spPr>
          <a:xfrm>
            <a:off x="1615834" y="1701280"/>
            <a:ext cx="1298401"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せかい</a:t>
            </a:r>
            <a:endParaRPr kumimoji="1" lang="en-US" altLang="ja-JP" sz="12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E5D3F99-17E6-4D82-AD1B-C56A0FAC7100}"/>
              </a:ext>
            </a:extLst>
          </p:cNvPr>
          <p:cNvSpPr txBox="1"/>
          <p:nvPr/>
        </p:nvSpPr>
        <p:spPr>
          <a:xfrm>
            <a:off x="2586964" y="1675522"/>
            <a:ext cx="1298401"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へい</a:t>
            </a:r>
            <a:r>
              <a:rPr kumimoji="1" lang="ja-JP" altLang="en-US" sz="1200" dirty="0">
                <a:latin typeface="Meiryo UI" panose="020B0604030504040204" pitchFamily="50" charset="-128"/>
                <a:ea typeface="Meiryo UI" panose="020B0604030504040204" pitchFamily="50" charset="-128"/>
              </a:rPr>
              <a:t>きんきおん</a:t>
            </a:r>
            <a:endParaRPr kumimoji="1"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E5D3F99-17E6-4D82-AD1B-C56A0FAC7100}"/>
              </a:ext>
            </a:extLst>
          </p:cNvPr>
          <p:cNvSpPr txBox="1"/>
          <p:nvPr/>
        </p:nvSpPr>
        <p:spPr>
          <a:xfrm>
            <a:off x="3795212" y="1679739"/>
            <a:ext cx="1298401"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しょうらいよそく</a:t>
            </a:r>
            <a:endParaRPr kumimoji="1" lang="en-US" altLang="ja-JP" sz="12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BE5D3F99-17E6-4D82-AD1B-C56A0FAC7100}"/>
              </a:ext>
            </a:extLst>
          </p:cNvPr>
          <p:cNvSpPr txBox="1"/>
          <p:nvPr/>
        </p:nvSpPr>
        <p:spPr>
          <a:xfrm>
            <a:off x="1055744" y="2857636"/>
            <a:ext cx="624486" cy="261610"/>
          </a:xfrm>
          <a:prstGeom prst="rect">
            <a:avLst/>
          </a:prstGeom>
          <a:noFill/>
        </p:spPr>
        <p:txBody>
          <a:bodyPr wrap="square" rtlCol="0">
            <a:spAutoFit/>
          </a:bodyPr>
          <a:lstStyle/>
          <a:p>
            <a:pPr lvl="0" algn="ctr">
              <a:defRPr/>
            </a:pPr>
            <a:r>
              <a:rPr kumimoji="1" lang="ja-JP" altLang="en-US" sz="1100" dirty="0">
                <a:latin typeface="Meiryo UI" panose="020B0604030504040204" pitchFamily="50" charset="-128"/>
                <a:ea typeface="Meiryo UI" panose="020B0604030504040204" pitchFamily="50" charset="-128"/>
              </a:rPr>
              <a:t>いま</a:t>
            </a:r>
            <a:endParaRPr kumimoji="1" lang="en-US" altLang="ja-JP" sz="11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BE5D3F99-17E6-4D82-AD1B-C56A0FAC7100}"/>
              </a:ext>
            </a:extLst>
          </p:cNvPr>
          <p:cNvSpPr txBox="1"/>
          <p:nvPr/>
        </p:nvSpPr>
        <p:spPr>
          <a:xfrm>
            <a:off x="1846997" y="2844757"/>
            <a:ext cx="714209" cy="261610"/>
          </a:xfrm>
          <a:prstGeom prst="rect">
            <a:avLst/>
          </a:prstGeom>
          <a:noFill/>
        </p:spPr>
        <p:txBody>
          <a:bodyPr wrap="square" rtlCol="0">
            <a:spAutoFit/>
          </a:bodyPr>
          <a:lstStyle/>
          <a:p>
            <a:pPr lvl="0" algn="ctr">
              <a:defRPr/>
            </a:pPr>
            <a:r>
              <a:rPr kumimoji="1" lang="ja-JP" altLang="en-US" sz="1100" dirty="0" err="1">
                <a:latin typeface="Meiryo UI" panose="020B0604030504040204" pitchFamily="50" charset="-128"/>
                <a:ea typeface="Meiryo UI" panose="020B0604030504040204" pitchFamily="50" charset="-128"/>
              </a:rPr>
              <a:t>たい</a:t>
            </a:r>
            <a:r>
              <a:rPr kumimoji="1" lang="ja-JP" altLang="en-US" sz="1100" dirty="0">
                <a:latin typeface="Meiryo UI" panose="020B0604030504040204" pitchFamily="50" charset="-128"/>
                <a:ea typeface="Meiryo UI" panose="020B0604030504040204" pitchFamily="50" charset="-128"/>
              </a:rPr>
              <a:t>さく</a:t>
            </a:r>
            <a:endParaRPr kumimoji="1" lang="en-US" altLang="ja-JP" sz="11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E5D3F99-17E6-4D82-AD1B-C56A0FAC7100}"/>
              </a:ext>
            </a:extLst>
          </p:cNvPr>
          <p:cNvSpPr txBox="1"/>
          <p:nvPr/>
        </p:nvSpPr>
        <p:spPr>
          <a:xfrm>
            <a:off x="2264682" y="2843156"/>
            <a:ext cx="845787" cy="261610"/>
          </a:xfrm>
          <a:prstGeom prst="rect">
            <a:avLst/>
          </a:prstGeom>
          <a:noFill/>
        </p:spPr>
        <p:txBody>
          <a:bodyPr wrap="square" rtlCol="0">
            <a:spAutoFit/>
          </a:bodyPr>
          <a:lstStyle/>
          <a:p>
            <a:pPr lvl="0" algn="ctr">
              <a:defRPr/>
            </a:pPr>
            <a:r>
              <a:rPr kumimoji="1" lang="ja-JP" altLang="en-US" sz="1100" dirty="0" err="1">
                <a:latin typeface="Meiryo UI" panose="020B0604030504040204" pitchFamily="50" charset="-128"/>
                <a:ea typeface="Meiryo UI" panose="020B0604030504040204" pitchFamily="50" charset="-128"/>
              </a:rPr>
              <a:t>つづ</a:t>
            </a:r>
            <a:endParaRPr kumimoji="1" lang="en-US" altLang="ja-JP" sz="11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BE5D3F99-17E6-4D82-AD1B-C56A0FAC7100}"/>
              </a:ext>
            </a:extLst>
          </p:cNvPr>
          <p:cNvSpPr txBox="1"/>
          <p:nvPr/>
        </p:nvSpPr>
        <p:spPr>
          <a:xfrm>
            <a:off x="7081961" y="3034772"/>
            <a:ext cx="1298401" cy="246221"/>
          </a:xfrm>
          <a:prstGeom prst="rect">
            <a:avLst/>
          </a:prstGeom>
          <a:noFill/>
        </p:spPr>
        <p:txBody>
          <a:bodyPr wrap="square" rtlCol="0">
            <a:spAutoFit/>
          </a:bodyPr>
          <a:lstStyle/>
          <a:p>
            <a:pPr lvl="0" algn="ctr">
              <a:defRPr/>
            </a:pPr>
            <a:r>
              <a:rPr kumimoji="1" lang="ja-JP" altLang="en-US" sz="1000" dirty="0">
                <a:latin typeface="Meiryo UI" panose="020B0604030504040204" pitchFamily="50" charset="-128"/>
                <a:ea typeface="Meiryo UI" panose="020B0604030504040204" pitchFamily="50" charset="-128"/>
              </a:rPr>
              <a:t>じょうしょう</a:t>
            </a:r>
            <a:endParaRPr kumimoji="1" lang="en-US" altLang="ja-JP" sz="10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E5D3F99-17E6-4D82-AD1B-C56A0FAC7100}"/>
              </a:ext>
            </a:extLst>
          </p:cNvPr>
          <p:cNvSpPr txBox="1"/>
          <p:nvPr/>
        </p:nvSpPr>
        <p:spPr>
          <a:xfrm>
            <a:off x="2244097" y="3950195"/>
            <a:ext cx="714209" cy="261610"/>
          </a:xfrm>
          <a:prstGeom prst="rect">
            <a:avLst/>
          </a:prstGeom>
          <a:noFill/>
        </p:spPr>
        <p:txBody>
          <a:bodyPr wrap="square" rtlCol="0">
            <a:spAutoFit/>
          </a:bodyPr>
          <a:lstStyle/>
          <a:p>
            <a:pPr lvl="0" algn="ctr">
              <a:defRPr/>
            </a:pPr>
            <a:r>
              <a:rPr kumimoji="1" lang="ja-JP" altLang="en-US" sz="1100" dirty="0" err="1">
                <a:latin typeface="Meiryo UI" panose="020B0604030504040204" pitchFamily="50" charset="-128"/>
                <a:ea typeface="Meiryo UI" panose="020B0604030504040204" pitchFamily="50" charset="-128"/>
              </a:rPr>
              <a:t>たい</a:t>
            </a:r>
            <a:r>
              <a:rPr kumimoji="1" lang="ja-JP" altLang="en-US" sz="1100" dirty="0">
                <a:latin typeface="Meiryo UI" panose="020B0604030504040204" pitchFamily="50" charset="-128"/>
                <a:ea typeface="Meiryo UI" panose="020B0604030504040204" pitchFamily="50" charset="-128"/>
              </a:rPr>
              <a:t>さく</a:t>
            </a:r>
            <a:endParaRPr kumimoji="1" lang="en-US" altLang="ja-JP" sz="11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E5D3F99-17E6-4D82-AD1B-C56A0FAC7100}"/>
              </a:ext>
            </a:extLst>
          </p:cNvPr>
          <p:cNvSpPr txBox="1"/>
          <p:nvPr/>
        </p:nvSpPr>
        <p:spPr>
          <a:xfrm>
            <a:off x="2705591" y="3948048"/>
            <a:ext cx="714209" cy="261610"/>
          </a:xfrm>
          <a:prstGeom prst="rect">
            <a:avLst/>
          </a:prstGeom>
          <a:noFill/>
        </p:spPr>
        <p:txBody>
          <a:bodyPr wrap="square" rtlCol="0">
            <a:spAutoFit/>
          </a:bodyPr>
          <a:lstStyle/>
          <a:p>
            <a:pPr lvl="0" algn="ctr">
              <a:defRPr/>
            </a:pPr>
            <a:r>
              <a:rPr kumimoji="1" lang="ja-JP" altLang="en-US" sz="1100" dirty="0" err="1">
                <a:latin typeface="Meiryo UI" panose="020B0604030504040204" pitchFamily="50" charset="-128"/>
                <a:ea typeface="Meiryo UI" panose="020B0604030504040204" pitchFamily="50" charset="-128"/>
              </a:rPr>
              <a:t>おこな</a:t>
            </a:r>
            <a:endParaRPr kumimoji="1" lang="en-US" altLang="ja-JP" sz="11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BE5D3F99-17E6-4D82-AD1B-C56A0FAC7100}"/>
              </a:ext>
            </a:extLst>
          </p:cNvPr>
          <p:cNvSpPr txBox="1"/>
          <p:nvPr/>
        </p:nvSpPr>
        <p:spPr>
          <a:xfrm>
            <a:off x="2976546" y="3955478"/>
            <a:ext cx="1298401" cy="261610"/>
          </a:xfrm>
          <a:prstGeom prst="rect">
            <a:avLst/>
          </a:prstGeom>
          <a:noFill/>
        </p:spPr>
        <p:txBody>
          <a:bodyPr wrap="square" rtlCol="0">
            <a:spAutoFit/>
          </a:bodyPr>
          <a:lstStyle/>
          <a:p>
            <a:pPr lvl="0" algn="ctr">
              <a:defRPr/>
            </a:pPr>
            <a:r>
              <a:rPr kumimoji="1" lang="ja-JP" altLang="en-US" sz="1100" dirty="0">
                <a:latin typeface="Meiryo UI" panose="020B0604030504040204" pitchFamily="50" charset="-128"/>
                <a:ea typeface="Meiryo UI" panose="020B0604030504040204" pitchFamily="50" charset="-128"/>
              </a:rPr>
              <a:t>ばあい</a:t>
            </a:r>
            <a:endParaRPr kumimoji="1" lang="en-US" altLang="ja-JP" sz="11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E5D3F99-17E6-4D82-AD1B-C56A0FAC7100}"/>
              </a:ext>
            </a:extLst>
          </p:cNvPr>
          <p:cNvSpPr txBox="1"/>
          <p:nvPr/>
        </p:nvSpPr>
        <p:spPr>
          <a:xfrm>
            <a:off x="2649170" y="2848043"/>
            <a:ext cx="1298401" cy="261610"/>
          </a:xfrm>
          <a:prstGeom prst="rect">
            <a:avLst/>
          </a:prstGeom>
          <a:noFill/>
        </p:spPr>
        <p:txBody>
          <a:bodyPr wrap="square" rtlCol="0">
            <a:spAutoFit/>
          </a:bodyPr>
          <a:lstStyle/>
          <a:p>
            <a:pPr lvl="0" algn="ctr">
              <a:defRPr/>
            </a:pPr>
            <a:r>
              <a:rPr kumimoji="1" lang="ja-JP" altLang="en-US" sz="1100" dirty="0">
                <a:latin typeface="Meiryo UI" panose="020B0604030504040204" pitchFamily="50" charset="-128"/>
                <a:ea typeface="Meiryo UI" panose="020B0604030504040204" pitchFamily="50" charset="-128"/>
              </a:rPr>
              <a:t>ばあい</a:t>
            </a:r>
            <a:endParaRPr kumimoji="1" lang="en-US" altLang="ja-JP" sz="11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BE5D3F99-17E6-4D82-AD1B-C56A0FAC7100}"/>
              </a:ext>
            </a:extLst>
          </p:cNvPr>
          <p:cNvSpPr txBox="1"/>
          <p:nvPr/>
        </p:nvSpPr>
        <p:spPr>
          <a:xfrm>
            <a:off x="6632213" y="2385026"/>
            <a:ext cx="1298401" cy="246221"/>
          </a:xfrm>
          <a:prstGeom prst="rect">
            <a:avLst/>
          </a:prstGeom>
          <a:noFill/>
        </p:spPr>
        <p:txBody>
          <a:bodyPr wrap="square" rtlCol="0">
            <a:spAutoFit/>
          </a:bodyPr>
          <a:lstStyle/>
          <a:p>
            <a:pPr lvl="0" algn="ctr">
              <a:defRPr/>
            </a:pPr>
            <a:r>
              <a:rPr kumimoji="1" lang="ja-JP" altLang="en-US" sz="1000" dirty="0">
                <a:latin typeface="Meiryo UI" panose="020B0604030504040204" pitchFamily="50" charset="-128"/>
                <a:ea typeface="Meiryo UI" panose="020B0604030504040204" pitchFamily="50" charset="-128"/>
              </a:rPr>
              <a:t>やく</a:t>
            </a:r>
            <a:endParaRPr kumimoji="1" lang="en-US" altLang="ja-JP" sz="10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BE5D3F99-17E6-4D82-AD1B-C56A0FAC7100}"/>
              </a:ext>
            </a:extLst>
          </p:cNvPr>
          <p:cNvSpPr txBox="1"/>
          <p:nvPr/>
        </p:nvSpPr>
        <p:spPr>
          <a:xfrm>
            <a:off x="7080375" y="4254648"/>
            <a:ext cx="1298401" cy="246221"/>
          </a:xfrm>
          <a:prstGeom prst="rect">
            <a:avLst/>
          </a:prstGeom>
          <a:noFill/>
        </p:spPr>
        <p:txBody>
          <a:bodyPr wrap="square" rtlCol="0">
            <a:spAutoFit/>
          </a:bodyPr>
          <a:lstStyle/>
          <a:p>
            <a:pPr lvl="0" algn="ctr">
              <a:defRPr/>
            </a:pPr>
            <a:r>
              <a:rPr kumimoji="1" lang="ja-JP" altLang="en-US" sz="1000" dirty="0">
                <a:latin typeface="Meiryo UI" panose="020B0604030504040204" pitchFamily="50" charset="-128"/>
                <a:ea typeface="Meiryo UI" panose="020B0604030504040204" pitchFamily="50" charset="-128"/>
              </a:rPr>
              <a:t>さいだいげん</a:t>
            </a:r>
            <a:endParaRPr kumimoji="1" lang="en-US" altLang="ja-JP" sz="10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ja-JP" altLang="en-US" dirty="0"/>
              <a:t>これからどれだけ気温が上がる？</a:t>
            </a:r>
          </a:p>
        </p:txBody>
      </p:sp>
      <p:sp>
        <p:nvSpPr>
          <p:cNvPr id="38" name="テキスト ボックス 37">
            <a:extLst>
              <a:ext uri="{FF2B5EF4-FFF2-40B4-BE49-F238E27FC236}">
                <a16:creationId xmlns:a16="http://schemas.microsoft.com/office/drawing/2014/main" id="{BE5D3F99-17E6-4D82-AD1B-C56A0FAC7100}"/>
              </a:ext>
            </a:extLst>
          </p:cNvPr>
          <p:cNvSpPr txBox="1"/>
          <p:nvPr/>
        </p:nvSpPr>
        <p:spPr>
          <a:xfrm>
            <a:off x="5061235" y="355363"/>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きおん</a:t>
            </a:r>
            <a:endParaRPr kumimoji="1" lang="en-US" altLang="ja-JP" sz="14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BE5D3F99-17E6-4D82-AD1B-C56A0FAC7100}"/>
              </a:ext>
            </a:extLst>
          </p:cNvPr>
          <p:cNvSpPr txBox="1"/>
          <p:nvPr/>
        </p:nvSpPr>
        <p:spPr>
          <a:xfrm>
            <a:off x="6195091" y="355363"/>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あ</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799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これからどれだけ気温が上がる？</a:t>
            </a:r>
          </a:p>
        </p:txBody>
      </p:sp>
      <p:pic>
        <p:nvPicPr>
          <p:cNvPr id="3"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760" y="1697609"/>
            <a:ext cx="7413481" cy="461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51C865D0-91DA-429A-8853-60B8C0DD730B}"/>
              </a:ext>
            </a:extLst>
          </p:cNvPr>
          <p:cNvSpPr txBox="1"/>
          <p:nvPr/>
        </p:nvSpPr>
        <p:spPr>
          <a:xfrm>
            <a:off x="6927484" y="6309360"/>
            <a:ext cx="1819553" cy="253916"/>
          </a:xfrm>
          <a:prstGeom prst="rect">
            <a:avLst/>
          </a:prstGeom>
          <a:noFill/>
        </p:spPr>
        <p:txBody>
          <a:bodyPr wrap="square" rtlCol="0">
            <a:spAutoFit/>
          </a:bodyPr>
          <a:lstStyle/>
          <a:p>
            <a:pPr algn="r"/>
            <a:r>
              <a:rPr kumimoji="1" lang="en-US" altLang="ja-JP" sz="1050" dirty="0" err="1">
                <a:latin typeface="Meiryo UI" panose="020B0604030504040204" pitchFamily="50" charset="-128"/>
                <a:ea typeface="Meiryo UI" panose="020B0604030504040204" pitchFamily="50" charset="-128"/>
              </a:rPr>
              <a:t>Youtube</a:t>
            </a:r>
            <a:r>
              <a:rPr kumimoji="1" lang="ja-JP" altLang="en-US" sz="1050" dirty="0">
                <a:latin typeface="Meiryo UI" panose="020B0604030504040204" pitchFamily="50" charset="-128"/>
                <a:ea typeface="Meiryo UI" panose="020B0604030504040204" pitchFamily="50" charset="-128"/>
              </a:rPr>
              <a:t>環境省チャンネルより</a:t>
            </a:r>
          </a:p>
        </p:txBody>
      </p:sp>
      <p:sp>
        <p:nvSpPr>
          <p:cNvPr id="5" name="テキスト ボックス 4">
            <a:extLst>
              <a:ext uri="{FF2B5EF4-FFF2-40B4-BE49-F238E27FC236}">
                <a16:creationId xmlns:a16="http://schemas.microsoft.com/office/drawing/2014/main" id="{BE5D3F99-17E6-4D82-AD1B-C56A0FAC7100}"/>
              </a:ext>
            </a:extLst>
          </p:cNvPr>
          <p:cNvSpPr txBox="1"/>
          <p:nvPr/>
        </p:nvSpPr>
        <p:spPr>
          <a:xfrm>
            <a:off x="5061235" y="355363"/>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きおん</a:t>
            </a:r>
            <a:endParaRPr kumimoji="1"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E5D3F99-17E6-4D82-AD1B-C56A0FAC7100}"/>
              </a:ext>
            </a:extLst>
          </p:cNvPr>
          <p:cNvSpPr txBox="1"/>
          <p:nvPr/>
        </p:nvSpPr>
        <p:spPr>
          <a:xfrm>
            <a:off x="6195091" y="355363"/>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あ</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737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3715E87-5C5B-4C67-967B-8D18A1174AA5}"/>
              </a:ext>
            </a:extLst>
          </p:cNvPr>
          <p:cNvSpPr/>
          <p:nvPr/>
        </p:nvSpPr>
        <p:spPr>
          <a:xfrm>
            <a:off x="1151944" y="3696770"/>
            <a:ext cx="800219" cy="568874"/>
          </a:xfrm>
          <a:prstGeom prst="rect">
            <a:avLst/>
          </a:prstGeom>
        </p:spPr>
        <p:txBody>
          <a:bodyPr wrap="none">
            <a:spAutoFit/>
          </a:bodyPr>
          <a:lstStyle/>
          <a:p>
            <a:pPr marL="279400" indent="-279400" algn="ctr">
              <a:lnSpc>
                <a:spcPct val="150000"/>
              </a:lnSpc>
            </a:pPr>
            <a:r>
              <a:rPr lang="ja-JP" altLang="en-US" sz="2400" dirty="0">
                <a:latin typeface="Meiryo UI" panose="020B0604030504040204" pitchFamily="50" charset="-128"/>
                <a:ea typeface="Meiryo UI" panose="020B0604030504040204" pitchFamily="50" charset="-128"/>
                <a:cs typeface="A-OTF 新ゴ Pro B"/>
              </a:rPr>
              <a:t>乾燥</a:t>
            </a:r>
            <a:endParaRPr lang="en-US" altLang="ja-JP" sz="2400" dirty="0">
              <a:latin typeface="Meiryo UI" panose="020B0604030504040204" pitchFamily="50" charset="-128"/>
              <a:ea typeface="Meiryo UI" panose="020B0604030504040204" pitchFamily="50" charset="-128"/>
              <a:cs typeface="A-OTF 新ゴ Pro B"/>
            </a:endParaRPr>
          </a:p>
        </p:txBody>
      </p:sp>
      <p:sp>
        <p:nvSpPr>
          <p:cNvPr id="25" name="正方形/長方形 24">
            <a:extLst>
              <a:ext uri="{FF2B5EF4-FFF2-40B4-BE49-F238E27FC236}">
                <a16:creationId xmlns:a16="http://schemas.microsoft.com/office/drawing/2014/main" id="{C4C35EF7-170F-45E9-A4C5-FB0A65BD6B9C}"/>
              </a:ext>
            </a:extLst>
          </p:cNvPr>
          <p:cNvSpPr/>
          <p:nvPr/>
        </p:nvSpPr>
        <p:spPr>
          <a:xfrm>
            <a:off x="6824586" y="5341741"/>
            <a:ext cx="1415772" cy="646331"/>
          </a:xfrm>
          <a:prstGeom prst="rect">
            <a:avLst/>
          </a:prstGeom>
        </p:spPr>
        <p:txBody>
          <a:bodyPr wrap="none">
            <a:spAutoFit/>
          </a:bodyPr>
          <a:lstStyle/>
          <a:p>
            <a:pPr marL="279400" indent="-279400">
              <a:lnSpc>
                <a:spcPct val="150000"/>
              </a:lnSpc>
            </a:pPr>
            <a:r>
              <a:rPr lang="ja-JP" altLang="en-US" sz="2400" dirty="0">
                <a:latin typeface="Meiryo UI" panose="020B0604030504040204" pitchFamily="50" charset="-128"/>
                <a:ea typeface="Meiryo UI" panose="020B0604030504040204" pitchFamily="50" charset="-128"/>
                <a:cs typeface="A-OTF 新ゴ Pro B"/>
              </a:rPr>
              <a:t>食糧不足</a:t>
            </a:r>
            <a:endParaRPr lang="en-US" altLang="ja-JP" sz="2400" dirty="0">
              <a:latin typeface="Meiryo UI" panose="020B0604030504040204" pitchFamily="50" charset="-128"/>
              <a:ea typeface="Meiryo UI" panose="020B0604030504040204" pitchFamily="50" charset="-128"/>
              <a:cs typeface="A-OTF 新ゴ Pro B"/>
            </a:endParaRPr>
          </a:p>
        </p:txBody>
      </p:sp>
      <p:sp>
        <p:nvSpPr>
          <p:cNvPr id="7" name="テキスト ボックス 6"/>
          <p:cNvSpPr txBox="1"/>
          <p:nvPr/>
        </p:nvSpPr>
        <p:spPr>
          <a:xfrm>
            <a:off x="983533" y="6177475"/>
            <a:ext cx="1073480" cy="461665"/>
          </a:xfrm>
          <a:prstGeom prst="rect">
            <a:avLst/>
          </a:prstGeom>
          <a:noFill/>
        </p:spPr>
        <p:txBody>
          <a:bodyPr wrap="square" rtlCol="0">
            <a:spAutoFit/>
          </a:bodyPr>
          <a:lstStyle/>
          <a:p>
            <a:pPr algn="ctr"/>
            <a:r>
              <a:rPr lang="ja-JP" altLang="en-US" sz="2400" dirty="0">
                <a:latin typeface="Meiryo UI" panose="020B0604030504040204" pitchFamily="50" charset="-128"/>
                <a:ea typeface="Meiryo UI" panose="020B0604030504040204" pitchFamily="50" charset="-128"/>
                <a:cs typeface="A-OTF 新ゴ Pro B"/>
              </a:rPr>
              <a:t>大雨</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960" y="1880106"/>
            <a:ext cx="2438189" cy="1903612"/>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962" y="4269610"/>
            <a:ext cx="2381279" cy="1857571"/>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9979" y="1871130"/>
            <a:ext cx="2412281" cy="1890548"/>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4700" y="4017313"/>
            <a:ext cx="2286000" cy="2286000"/>
          </a:xfrm>
          <a:prstGeom prst="rect">
            <a:avLst/>
          </a:prstGeom>
        </p:spPr>
      </p:pic>
      <p:sp>
        <p:nvSpPr>
          <p:cNvPr id="18" name="正方形/長方形 17">
            <a:extLst>
              <a:ext uri="{FF2B5EF4-FFF2-40B4-BE49-F238E27FC236}">
                <a16:creationId xmlns:a16="http://schemas.microsoft.com/office/drawing/2014/main" id="{B3715E87-5C5B-4C67-967B-8D18A1174AA5}"/>
              </a:ext>
            </a:extLst>
          </p:cNvPr>
          <p:cNvSpPr/>
          <p:nvPr/>
        </p:nvSpPr>
        <p:spPr>
          <a:xfrm>
            <a:off x="3966007" y="3659720"/>
            <a:ext cx="800220" cy="568874"/>
          </a:xfrm>
          <a:prstGeom prst="rect">
            <a:avLst/>
          </a:prstGeom>
        </p:spPr>
        <p:txBody>
          <a:bodyPr wrap="none">
            <a:spAutoFit/>
          </a:bodyPr>
          <a:lstStyle/>
          <a:p>
            <a:pPr marL="279400" indent="-279400" algn="ctr">
              <a:lnSpc>
                <a:spcPct val="150000"/>
              </a:lnSpc>
            </a:pPr>
            <a:r>
              <a:rPr lang="ja-JP" altLang="en-US" sz="2400" dirty="0">
                <a:latin typeface="Meiryo UI" panose="020B0604030504040204" pitchFamily="50" charset="-128"/>
                <a:ea typeface="Meiryo UI" panose="020B0604030504040204" pitchFamily="50" charset="-128"/>
                <a:cs typeface="A-OTF 新ゴ Pro B"/>
              </a:rPr>
              <a:t>猛暑</a:t>
            </a:r>
            <a:endParaRPr lang="en-US" altLang="ja-JP" sz="2400" dirty="0">
              <a:latin typeface="Meiryo UI" panose="020B0604030504040204" pitchFamily="50" charset="-128"/>
              <a:ea typeface="Meiryo UI" panose="020B0604030504040204" pitchFamily="50" charset="-128"/>
              <a:cs typeface="A-OTF 新ゴ Pro B"/>
            </a:endParaRPr>
          </a:p>
        </p:txBody>
      </p:sp>
      <p:sp>
        <p:nvSpPr>
          <p:cNvPr id="20" name="正方形/長方形 19">
            <a:extLst>
              <a:ext uri="{FF2B5EF4-FFF2-40B4-BE49-F238E27FC236}">
                <a16:creationId xmlns:a16="http://schemas.microsoft.com/office/drawing/2014/main" id="{B3715E87-5C5B-4C67-967B-8D18A1174AA5}"/>
              </a:ext>
            </a:extLst>
          </p:cNvPr>
          <p:cNvSpPr/>
          <p:nvPr/>
        </p:nvSpPr>
        <p:spPr>
          <a:xfrm>
            <a:off x="3154653" y="6026709"/>
            <a:ext cx="2642070" cy="646331"/>
          </a:xfrm>
          <a:prstGeom prst="rect">
            <a:avLst/>
          </a:prstGeom>
        </p:spPr>
        <p:txBody>
          <a:bodyPr wrap="none">
            <a:spAutoFit/>
          </a:bodyPr>
          <a:lstStyle/>
          <a:p>
            <a:pPr marL="279400" indent="-279400" algn="ctr">
              <a:lnSpc>
                <a:spcPct val="150000"/>
              </a:lnSpc>
            </a:pPr>
            <a:r>
              <a:rPr lang="ja-JP" altLang="en-US" sz="2400" dirty="0">
                <a:latin typeface="Meiryo UI" panose="020B0604030504040204" pitchFamily="50" charset="-128"/>
                <a:ea typeface="Meiryo UI" panose="020B0604030504040204" pitchFamily="50" charset="-128"/>
                <a:cs typeface="A-OTF 新ゴ Pro B"/>
              </a:rPr>
              <a:t>熱中症・熱帯病など</a:t>
            </a:r>
            <a:endParaRPr lang="en-US" altLang="ja-JP" sz="2400" dirty="0">
              <a:latin typeface="Meiryo UI" panose="020B0604030504040204" pitchFamily="50" charset="-128"/>
              <a:ea typeface="Meiryo UI" panose="020B0604030504040204" pitchFamily="50" charset="-128"/>
              <a:cs typeface="A-OTF 新ゴ Pro B"/>
            </a:endParaRPr>
          </a:p>
        </p:txBody>
      </p:sp>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3946" y="2558823"/>
            <a:ext cx="2950974" cy="2950974"/>
          </a:xfrm>
          <a:prstGeom prst="rect">
            <a:avLst/>
          </a:prstGeom>
        </p:spPr>
      </p:pic>
      <p:sp>
        <p:nvSpPr>
          <p:cNvPr id="15" name="テキスト ボックス 14">
            <a:extLst>
              <a:ext uri="{FF2B5EF4-FFF2-40B4-BE49-F238E27FC236}">
                <a16:creationId xmlns:a16="http://schemas.microsoft.com/office/drawing/2014/main" id="{BE5D3F99-17E6-4D82-AD1B-C56A0FAC7100}"/>
              </a:ext>
            </a:extLst>
          </p:cNvPr>
          <p:cNvSpPr txBox="1"/>
          <p:nvPr/>
        </p:nvSpPr>
        <p:spPr>
          <a:xfrm>
            <a:off x="6595219" y="6498955"/>
            <a:ext cx="2289701"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出典：環境省「地球温暖化パネル」</a:t>
            </a:r>
            <a:endParaRPr kumimoji="1" lang="en-US" altLang="ja-JP" sz="105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E5D3F99-17E6-4D82-AD1B-C56A0FAC7100}"/>
              </a:ext>
            </a:extLst>
          </p:cNvPr>
          <p:cNvSpPr txBox="1"/>
          <p:nvPr/>
        </p:nvSpPr>
        <p:spPr>
          <a:xfrm>
            <a:off x="1139641" y="3645575"/>
            <a:ext cx="824824"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かんそう</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5D3F99-17E6-4D82-AD1B-C56A0FAC7100}"/>
              </a:ext>
            </a:extLst>
          </p:cNvPr>
          <p:cNvSpPr txBox="1"/>
          <p:nvPr/>
        </p:nvSpPr>
        <p:spPr>
          <a:xfrm>
            <a:off x="1059234" y="6034238"/>
            <a:ext cx="896103"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おおあめ</a:t>
            </a:r>
            <a:endParaRPr kumimoji="1"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E5D3F99-17E6-4D82-AD1B-C56A0FAC7100}"/>
              </a:ext>
            </a:extLst>
          </p:cNvPr>
          <p:cNvSpPr txBox="1"/>
          <p:nvPr/>
        </p:nvSpPr>
        <p:spPr>
          <a:xfrm>
            <a:off x="3605890" y="3624465"/>
            <a:ext cx="1468938"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もうし</a:t>
            </a:r>
            <a:r>
              <a:rPr kumimoji="1" lang="ja-JP" altLang="en-US" sz="1200" dirty="0" err="1">
                <a:latin typeface="Meiryo UI" panose="020B0604030504040204" pitchFamily="50" charset="-128"/>
                <a:ea typeface="Meiryo UI" panose="020B0604030504040204" pitchFamily="50" charset="-128"/>
              </a:rPr>
              <a:t>ょ</a:t>
            </a:r>
            <a:endParaRPr kumimoji="1" lang="en-US" altLang="ja-JP" sz="12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BE5D3F99-17E6-4D82-AD1B-C56A0FAC7100}"/>
              </a:ext>
            </a:extLst>
          </p:cNvPr>
          <p:cNvSpPr txBox="1"/>
          <p:nvPr/>
        </p:nvSpPr>
        <p:spPr>
          <a:xfrm>
            <a:off x="3024430" y="5984254"/>
            <a:ext cx="1368983" cy="281068"/>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ねっちゅうしょう</a:t>
            </a:r>
            <a:endParaRPr kumimoji="1" lang="en-US" altLang="ja-JP"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E5D3F99-17E6-4D82-AD1B-C56A0FAC7100}"/>
              </a:ext>
            </a:extLst>
          </p:cNvPr>
          <p:cNvSpPr txBox="1"/>
          <p:nvPr/>
        </p:nvSpPr>
        <p:spPr>
          <a:xfrm>
            <a:off x="4120737" y="5979099"/>
            <a:ext cx="1288211" cy="275525"/>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ねった</a:t>
            </a:r>
            <a:r>
              <a:rPr kumimoji="1" lang="ja-JP" altLang="en-US" sz="1200" dirty="0" err="1">
                <a:latin typeface="Meiryo UI" panose="020B0604030504040204" pitchFamily="50" charset="-128"/>
                <a:ea typeface="Meiryo UI" panose="020B0604030504040204" pitchFamily="50" charset="-128"/>
              </a:rPr>
              <a:t>いびょう</a:t>
            </a:r>
            <a:endParaRPr kumimoji="1" lang="en-US" altLang="ja-JP" sz="12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E5D3F99-17E6-4D82-AD1B-C56A0FAC7100}"/>
              </a:ext>
            </a:extLst>
          </p:cNvPr>
          <p:cNvSpPr txBox="1"/>
          <p:nvPr/>
        </p:nvSpPr>
        <p:spPr>
          <a:xfrm>
            <a:off x="6530305" y="5271435"/>
            <a:ext cx="1802323"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しょくりょ</a:t>
            </a:r>
            <a:r>
              <a:rPr kumimoji="1" lang="ja-JP" altLang="en-US" sz="1200" dirty="0">
                <a:latin typeface="Meiryo UI" panose="020B0604030504040204" pitchFamily="50" charset="-128"/>
                <a:ea typeface="Meiryo UI" panose="020B0604030504040204" pitchFamily="50" charset="-128"/>
              </a:rPr>
              <a:t>うぶそく</a:t>
            </a:r>
            <a:endParaRPr kumimoji="1" lang="en-US" altLang="ja-JP" sz="1200" dirty="0">
              <a:latin typeface="Meiryo UI" panose="020B0604030504040204" pitchFamily="50" charset="-128"/>
              <a:ea typeface="Meiryo UI" panose="020B0604030504040204" pitchFamily="50" charset="-128"/>
            </a:endParaRPr>
          </a:p>
        </p:txBody>
      </p:sp>
      <p:sp>
        <p:nvSpPr>
          <p:cNvPr id="6" name="タイトル 5"/>
          <p:cNvSpPr>
            <a:spLocks noGrp="1"/>
          </p:cNvSpPr>
          <p:nvPr>
            <p:ph type="ctrTitle"/>
          </p:nvPr>
        </p:nvSpPr>
        <p:spPr/>
        <p:txBody>
          <a:bodyPr>
            <a:normAutofit/>
          </a:bodyPr>
          <a:lstStyle/>
          <a:p>
            <a:r>
              <a:rPr kumimoji="1" lang="ja-JP" altLang="en-US" sz="3500" dirty="0"/>
              <a:t>気温が上がると、どんなことが起こる？</a:t>
            </a:r>
          </a:p>
        </p:txBody>
      </p:sp>
      <p:sp>
        <p:nvSpPr>
          <p:cNvPr id="26" name="テキスト ボックス 25">
            <a:extLst>
              <a:ext uri="{FF2B5EF4-FFF2-40B4-BE49-F238E27FC236}">
                <a16:creationId xmlns:a16="http://schemas.microsoft.com/office/drawing/2014/main" id="{BE5D3F99-17E6-4D82-AD1B-C56A0FAC7100}"/>
              </a:ext>
            </a:extLst>
          </p:cNvPr>
          <p:cNvSpPr txBox="1"/>
          <p:nvPr/>
        </p:nvSpPr>
        <p:spPr>
          <a:xfrm>
            <a:off x="1641379" y="355363"/>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きおん</a:t>
            </a:r>
            <a:endParaRPr kumimoji="1" lang="en-US" altLang="ja-JP"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E5D3F99-17E6-4D82-AD1B-C56A0FAC7100}"/>
              </a:ext>
            </a:extLst>
          </p:cNvPr>
          <p:cNvSpPr txBox="1"/>
          <p:nvPr/>
        </p:nvSpPr>
        <p:spPr>
          <a:xfrm>
            <a:off x="2775235" y="355363"/>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あ</a:t>
            </a:r>
            <a:endParaRPr kumimoji="1" lang="en-US" altLang="ja-JP"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BE5D3F99-17E6-4D82-AD1B-C56A0FAC7100}"/>
              </a:ext>
            </a:extLst>
          </p:cNvPr>
          <p:cNvSpPr txBox="1"/>
          <p:nvPr/>
        </p:nvSpPr>
        <p:spPr>
          <a:xfrm>
            <a:off x="6780307" y="355363"/>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お</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6398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439EF64-504C-43E2-BFA2-CBB9059E6538}"/>
              </a:ext>
            </a:extLst>
          </p:cNvPr>
          <p:cNvSpPr txBox="1">
            <a:spLocks noChangeArrowheads="1"/>
          </p:cNvSpPr>
          <p:nvPr/>
        </p:nvSpPr>
        <p:spPr bwMode="auto">
          <a:xfrm>
            <a:off x="1552883" y="3900455"/>
            <a:ext cx="4806542" cy="646331"/>
          </a:xfrm>
          <a:prstGeom prst="rect">
            <a:avLst/>
          </a:prstGeom>
          <a:noFill/>
          <a:ln w="9525">
            <a:noFill/>
            <a:miter lim="800000"/>
            <a:headEnd/>
            <a:tailEnd/>
          </a:ln>
        </p:spPr>
        <p:txBody>
          <a:bodyPr wrap="square">
            <a:spAutoFit/>
          </a:bodyPr>
          <a:lstStyle/>
          <a:p>
            <a:r>
              <a:rPr kumimoji="1" lang="ja-JP" altLang="en-US" sz="3600" dirty="0">
                <a:solidFill>
                  <a:srgbClr val="C00000"/>
                </a:solidFill>
                <a:latin typeface="Meiryo UI" panose="020B0604030504040204" pitchFamily="50" charset="-128"/>
                <a:ea typeface="Meiryo UI" panose="020B0604030504040204" pitchFamily="50" charset="-128"/>
              </a:rPr>
              <a:t>■</a:t>
            </a:r>
            <a:r>
              <a:rPr kumimoji="1" lang="en-US" altLang="ja-JP" sz="3600" dirty="0">
                <a:latin typeface="Meiryo UI" panose="020B0604030504040204" pitchFamily="50" charset="-128"/>
                <a:ea typeface="Meiryo UI" panose="020B0604030504040204" pitchFamily="50" charset="-128"/>
              </a:rPr>
              <a:t>1</a:t>
            </a:r>
            <a:r>
              <a:rPr kumimoji="1" lang="ja-JP" altLang="en-US" sz="3600" dirty="0">
                <a:latin typeface="Meiryo UI" panose="020B0604030504040204" pitchFamily="50" charset="-128"/>
                <a:ea typeface="Meiryo UI" panose="020B0604030504040204" pitchFamily="50" charset="-128"/>
              </a:rPr>
              <a:t>　</a:t>
            </a:r>
            <a:r>
              <a:rPr kumimoji="1" lang="en-US" altLang="ja-JP" sz="3600" dirty="0">
                <a:latin typeface="Meiryo UI" panose="020B0604030504040204" pitchFamily="50" charset="-128"/>
                <a:ea typeface="Meiryo UI" panose="020B0604030504040204" pitchFamily="50" charset="-128"/>
              </a:rPr>
              <a:t>10%</a:t>
            </a:r>
            <a:r>
              <a:rPr kumimoji="1" lang="ja-JP" altLang="en-US" sz="3600" dirty="0">
                <a:latin typeface="Meiryo UI" panose="020B0604030504040204" pitchFamily="50" charset="-128"/>
                <a:ea typeface="Meiryo UI" panose="020B0604030504040204" pitchFamily="50" charset="-128"/>
              </a:rPr>
              <a:t>減らす</a:t>
            </a:r>
            <a:endParaRPr kumimoji="1" lang="en-US" altLang="ja-JP" sz="36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C8F9123-8876-4C88-A63B-8364BBC52263}"/>
              </a:ext>
            </a:extLst>
          </p:cNvPr>
          <p:cNvSpPr txBox="1">
            <a:spLocks noChangeArrowheads="1"/>
          </p:cNvSpPr>
          <p:nvPr/>
        </p:nvSpPr>
        <p:spPr bwMode="auto">
          <a:xfrm>
            <a:off x="1552882" y="4848196"/>
            <a:ext cx="6630997" cy="1200329"/>
          </a:xfrm>
          <a:prstGeom prst="rect">
            <a:avLst/>
          </a:prstGeom>
          <a:noFill/>
          <a:ln w="9525">
            <a:noFill/>
            <a:miter lim="800000"/>
            <a:headEnd/>
            <a:tailEnd/>
          </a:ln>
        </p:spPr>
        <p:txBody>
          <a:bodyPr wrap="square">
            <a:spAutoFit/>
          </a:bodyPr>
          <a:lstStyle/>
          <a:p>
            <a:r>
              <a:rPr kumimoji="1" lang="ja-JP" altLang="en-US" sz="3600" dirty="0">
                <a:solidFill>
                  <a:schemeClr val="accent5">
                    <a:lumMod val="75000"/>
                  </a:schemeClr>
                </a:solidFill>
                <a:latin typeface="Meiryo UI" panose="020B0604030504040204" pitchFamily="50" charset="-128"/>
                <a:ea typeface="Meiryo UI" panose="020B0604030504040204" pitchFamily="50" charset="-128"/>
              </a:rPr>
              <a:t>■</a:t>
            </a:r>
            <a:r>
              <a:rPr kumimoji="1" lang="en-US" altLang="ja-JP" sz="3600" dirty="0">
                <a:latin typeface="Meiryo UI" panose="020B0604030504040204" pitchFamily="50" charset="-128"/>
                <a:ea typeface="Meiryo UI" panose="020B0604030504040204" pitchFamily="50" charset="-128"/>
              </a:rPr>
              <a:t>2</a:t>
            </a:r>
            <a:r>
              <a:rPr kumimoji="1" lang="ja-JP" altLang="en-US" sz="3600" dirty="0">
                <a:latin typeface="Meiryo UI" panose="020B0604030504040204" pitchFamily="50" charset="-128"/>
                <a:ea typeface="Meiryo UI" panose="020B0604030504040204" pitchFamily="50" charset="-128"/>
              </a:rPr>
              <a:t>　</a:t>
            </a:r>
            <a:r>
              <a:rPr kumimoji="1" lang="en-US" altLang="ja-JP" sz="3600" dirty="0">
                <a:latin typeface="Meiryo UI" panose="020B0604030504040204" pitchFamily="50" charset="-128"/>
                <a:ea typeface="Meiryo UI" panose="020B0604030504040204" pitchFamily="50" charset="-128"/>
              </a:rPr>
              <a:t>50%</a:t>
            </a:r>
            <a:r>
              <a:rPr kumimoji="1" lang="ja-JP" altLang="en-US" sz="3600" dirty="0">
                <a:latin typeface="Meiryo UI" panose="020B0604030504040204" pitchFamily="50" charset="-128"/>
                <a:ea typeface="Meiryo UI" panose="020B0604030504040204" pitchFamily="50" charset="-128"/>
              </a:rPr>
              <a:t>減らす</a:t>
            </a:r>
            <a:r>
              <a:rPr kumimoji="1" lang="ja-JP" altLang="en-US" sz="2400" dirty="0">
                <a:latin typeface="Meiryo UI" panose="020B0604030504040204" pitchFamily="50" charset="-128"/>
                <a:ea typeface="Meiryo UI" panose="020B0604030504040204" pitchFamily="50" charset="-128"/>
              </a:rPr>
              <a:t>（出す量を半分にする）</a:t>
            </a:r>
            <a:endParaRPr kumimoji="1" lang="en-US" altLang="ja-JP" sz="2400" dirty="0">
              <a:latin typeface="Meiryo UI" panose="020B0604030504040204" pitchFamily="50" charset="-128"/>
              <a:ea typeface="Meiryo UI" panose="020B0604030504040204" pitchFamily="50" charset="-128"/>
            </a:endParaRPr>
          </a:p>
          <a:p>
            <a:endParaRPr kumimoji="1" lang="en-US" altLang="ja-JP" sz="3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A7186849-575D-4A9F-89CF-95EFA5CD0DF2}"/>
              </a:ext>
            </a:extLst>
          </p:cNvPr>
          <p:cNvSpPr txBox="1">
            <a:spLocks noChangeArrowheads="1"/>
          </p:cNvSpPr>
          <p:nvPr/>
        </p:nvSpPr>
        <p:spPr bwMode="auto">
          <a:xfrm>
            <a:off x="1552883" y="5768505"/>
            <a:ext cx="6731581" cy="646331"/>
          </a:xfrm>
          <a:prstGeom prst="rect">
            <a:avLst/>
          </a:prstGeom>
          <a:noFill/>
          <a:ln w="9525">
            <a:noFill/>
            <a:miter lim="800000"/>
            <a:headEnd/>
            <a:tailEnd/>
          </a:ln>
        </p:spPr>
        <p:txBody>
          <a:bodyPr wrap="square">
            <a:spAutoFit/>
          </a:bodyPr>
          <a:lstStyle/>
          <a:p>
            <a:r>
              <a:rPr lang="ja-JP" altLang="en-US" sz="3600" dirty="0">
                <a:solidFill>
                  <a:schemeClr val="accent4">
                    <a:lumMod val="60000"/>
                    <a:lumOff val="40000"/>
                  </a:schemeClr>
                </a:solidFill>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　</a:t>
            </a:r>
            <a:r>
              <a:rPr kumimoji="1" lang="en-US" altLang="ja-JP" sz="3600" dirty="0">
                <a:latin typeface="Meiryo UI" panose="020B0604030504040204" pitchFamily="50" charset="-128"/>
                <a:ea typeface="Meiryo UI" panose="020B0604030504040204" pitchFamily="50" charset="-128"/>
              </a:rPr>
              <a:t>100</a:t>
            </a:r>
            <a:r>
              <a:rPr kumimoji="1" lang="ja-JP" altLang="en-US" sz="3600" dirty="0">
                <a:latin typeface="Meiryo UI" panose="020B0604030504040204" pitchFamily="50" charset="-128"/>
                <a:ea typeface="Meiryo UI" panose="020B0604030504040204" pitchFamily="50" charset="-128"/>
              </a:rPr>
              <a:t>％減らす</a:t>
            </a:r>
            <a:r>
              <a:rPr kumimoji="1" lang="ja-JP" altLang="en-US" sz="2400" dirty="0">
                <a:latin typeface="Meiryo UI" panose="020B0604030504040204" pitchFamily="50" charset="-128"/>
                <a:ea typeface="Meiryo UI" panose="020B0604030504040204" pitchFamily="50" charset="-128"/>
              </a:rPr>
              <a:t>（出す量をゼロにする）</a:t>
            </a:r>
            <a:endParaRPr kumimoji="1" lang="en-US" altLang="ja-JP" sz="2400" dirty="0">
              <a:latin typeface="Meiryo UI" panose="020B0604030504040204" pitchFamily="50" charset="-128"/>
              <a:ea typeface="Meiryo UI" panose="020B0604030504040204" pitchFamily="50" charset="-128"/>
            </a:endParaRPr>
          </a:p>
        </p:txBody>
      </p:sp>
      <p:sp>
        <p:nvSpPr>
          <p:cNvPr id="11" name="テキスト ボックス 6"/>
          <p:cNvSpPr txBox="1">
            <a:spLocks noChangeArrowheads="1"/>
          </p:cNvSpPr>
          <p:nvPr/>
        </p:nvSpPr>
        <p:spPr bwMode="auto">
          <a:xfrm>
            <a:off x="339985" y="1984072"/>
            <a:ext cx="8346815" cy="1384995"/>
          </a:xfrm>
          <a:prstGeom prst="rect">
            <a:avLst/>
          </a:prstGeom>
          <a:noFill/>
          <a:ln w="9525">
            <a:noFill/>
            <a:miter lim="800000"/>
            <a:headEnd/>
            <a:tailEnd/>
          </a:ln>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5pPr>
            <a:lvl6pPr marL="2286000" algn="l" defTabSz="914400" rtl="0" eaLnBrk="1" latinLnBrk="0" hangingPunct="1">
              <a:defRPr kern="1200">
                <a:solidFill>
                  <a:schemeClr val="tx1"/>
                </a:solidFill>
                <a:latin typeface="Arial" pitchFamily="34" charset="0"/>
                <a:ea typeface="ＭＳ Ｐゴシック" pitchFamily="50" charset="-128"/>
                <a:cs typeface="+mn-cs"/>
              </a:defRPr>
            </a:lvl6pPr>
            <a:lvl7pPr marL="2743200" algn="l" defTabSz="914400" rtl="0" eaLnBrk="1" latinLnBrk="0" hangingPunct="1">
              <a:defRPr kern="1200">
                <a:solidFill>
                  <a:schemeClr val="tx1"/>
                </a:solidFill>
                <a:latin typeface="Arial" pitchFamily="34" charset="0"/>
                <a:ea typeface="ＭＳ Ｐゴシック" pitchFamily="50" charset="-128"/>
                <a:cs typeface="+mn-cs"/>
              </a:defRPr>
            </a:lvl7pPr>
            <a:lvl8pPr marL="3200400" algn="l" defTabSz="914400" rtl="0" eaLnBrk="1" latinLnBrk="0" hangingPunct="1">
              <a:defRPr kern="1200">
                <a:solidFill>
                  <a:schemeClr val="tx1"/>
                </a:solidFill>
                <a:latin typeface="Arial" pitchFamily="34" charset="0"/>
                <a:ea typeface="ＭＳ Ｐゴシック" pitchFamily="50" charset="-128"/>
                <a:cs typeface="+mn-cs"/>
              </a:defRPr>
            </a:lvl8pPr>
            <a:lvl9pPr marL="3657600" algn="l" defTabSz="914400" rtl="0" eaLnBrk="1" latinLnBrk="0" hangingPunct="1">
              <a:defRPr kern="1200">
                <a:solidFill>
                  <a:schemeClr val="tx1"/>
                </a:solidFill>
                <a:latin typeface="Arial" pitchFamily="34" charset="0"/>
                <a:ea typeface="ＭＳ Ｐゴシック" pitchFamily="50" charset="-128"/>
                <a:cs typeface="+mn-cs"/>
              </a:defRPr>
            </a:lvl9pPr>
          </a:lstStyle>
          <a:p>
            <a:pPr>
              <a:lnSpc>
                <a:spcPct val="150000"/>
              </a:lnSpc>
            </a:pPr>
            <a:r>
              <a:rPr kumimoji="1" lang="ja-JP" altLang="en-US" sz="2800" dirty="0">
                <a:latin typeface="Meiryo UI" panose="020B0604030504040204" pitchFamily="50" charset="-128"/>
                <a:ea typeface="Meiryo UI" panose="020B0604030504040204" pitchFamily="50" charset="-128"/>
              </a:rPr>
              <a:t>気温上昇を止めるためには、温室効果ガス（主に二酸化炭素）を出す量を、今よりどれだけ減らせばいい？</a:t>
            </a:r>
            <a:endParaRPr kumimoji="1" lang="en-US" altLang="ja-JP" sz="28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E5D3F99-17E6-4D82-AD1B-C56A0FAC7100}"/>
              </a:ext>
            </a:extLst>
          </p:cNvPr>
          <p:cNvSpPr txBox="1"/>
          <p:nvPr/>
        </p:nvSpPr>
        <p:spPr>
          <a:xfrm>
            <a:off x="402749" y="1933427"/>
            <a:ext cx="160635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きおんじょうしょう</a:t>
            </a:r>
            <a:endParaRPr kumimoji="1" lang="en-US" altLang="ja-JP" sz="14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E5D3F99-17E6-4D82-AD1B-C56A0FAC7100}"/>
              </a:ext>
            </a:extLst>
          </p:cNvPr>
          <p:cNvSpPr txBox="1"/>
          <p:nvPr/>
        </p:nvSpPr>
        <p:spPr>
          <a:xfrm>
            <a:off x="1830435" y="195316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と</a:t>
            </a:r>
            <a:endParaRPr kumimoji="1" lang="en-US" altLang="ja-JP" sz="1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E5D3F99-17E6-4D82-AD1B-C56A0FAC7100}"/>
              </a:ext>
            </a:extLst>
          </p:cNvPr>
          <p:cNvSpPr txBox="1"/>
          <p:nvPr/>
        </p:nvSpPr>
        <p:spPr>
          <a:xfrm>
            <a:off x="4400968" y="1940287"/>
            <a:ext cx="1227042"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おんし</a:t>
            </a:r>
            <a:r>
              <a:rPr kumimoji="1" lang="ja-JP" altLang="en-US" sz="1400" dirty="0">
                <a:latin typeface="Meiryo UI" panose="020B0604030504040204" pitchFamily="50" charset="-128"/>
                <a:ea typeface="Meiryo UI" panose="020B0604030504040204" pitchFamily="50" charset="-128"/>
              </a:rPr>
              <a:t>つこうか</a:t>
            </a:r>
            <a:endParaRPr kumimoji="1" lang="en-US" altLang="ja-JP" sz="1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E5D3F99-17E6-4D82-AD1B-C56A0FAC7100}"/>
              </a:ext>
            </a:extLst>
          </p:cNvPr>
          <p:cNvSpPr txBox="1"/>
          <p:nvPr/>
        </p:nvSpPr>
        <p:spPr>
          <a:xfrm>
            <a:off x="6462457" y="1951391"/>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おも</a:t>
            </a:r>
            <a:endParaRPr kumimoji="1"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E5D3F99-17E6-4D82-AD1B-C56A0FAC7100}"/>
              </a:ext>
            </a:extLst>
          </p:cNvPr>
          <p:cNvSpPr txBox="1"/>
          <p:nvPr/>
        </p:nvSpPr>
        <p:spPr>
          <a:xfrm>
            <a:off x="7429129" y="1933678"/>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にさんか</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E5D3F99-17E6-4D82-AD1B-C56A0FAC7100}"/>
              </a:ext>
            </a:extLst>
          </p:cNvPr>
          <p:cNvSpPr txBox="1"/>
          <p:nvPr/>
        </p:nvSpPr>
        <p:spPr>
          <a:xfrm>
            <a:off x="314227" y="2592128"/>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たん</a:t>
            </a:r>
            <a:r>
              <a:rPr kumimoji="1" lang="ja-JP" altLang="en-US" sz="1400" dirty="0" err="1">
                <a:latin typeface="Meiryo UI" panose="020B0604030504040204" pitchFamily="50" charset="-128"/>
                <a:ea typeface="Meiryo UI" panose="020B0604030504040204" pitchFamily="50" charset="-128"/>
              </a:rPr>
              <a:t>そ</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5D3F99-17E6-4D82-AD1B-C56A0FAC7100}"/>
              </a:ext>
            </a:extLst>
          </p:cNvPr>
          <p:cNvSpPr txBox="1"/>
          <p:nvPr/>
        </p:nvSpPr>
        <p:spPr>
          <a:xfrm>
            <a:off x="1462729" y="260125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だ</a:t>
            </a:r>
            <a:endParaRPr kumimoji="1" lang="en-US" altLang="ja-JP"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5D3F99-17E6-4D82-AD1B-C56A0FAC7100}"/>
              </a:ext>
            </a:extLst>
          </p:cNvPr>
          <p:cNvSpPr txBox="1"/>
          <p:nvPr/>
        </p:nvSpPr>
        <p:spPr>
          <a:xfrm>
            <a:off x="2136397" y="260125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E5D3F99-17E6-4D82-AD1B-C56A0FAC7100}"/>
              </a:ext>
            </a:extLst>
          </p:cNvPr>
          <p:cNvSpPr txBox="1"/>
          <p:nvPr/>
        </p:nvSpPr>
        <p:spPr>
          <a:xfrm>
            <a:off x="2980729" y="260417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いま</a:t>
            </a:r>
            <a:endParaRPr kumimoji="1" lang="en-US" altLang="ja-JP" sz="14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BE5D3F99-17E6-4D82-AD1B-C56A0FAC7100}"/>
              </a:ext>
            </a:extLst>
          </p:cNvPr>
          <p:cNvSpPr txBox="1"/>
          <p:nvPr/>
        </p:nvSpPr>
        <p:spPr>
          <a:xfrm>
            <a:off x="4939258" y="262556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へ</a:t>
            </a:r>
            <a:endParaRPr kumimoji="1"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E5D3F99-17E6-4D82-AD1B-C56A0FAC7100}"/>
              </a:ext>
            </a:extLst>
          </p:cNvPr>
          <p:cNvSpPr txBox="1"/>
          <p:nvPr/>
        </p:nvSpPr>
        <p:spPr>
          <a:xfrm>
            <a:off x="3481320" y="3760630"/>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へ</a:t>
            </a:r>
            <a:endParaRPr kumimoji="1" lang="en-US" altLang="ja-JP" sz="14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E5D3F99-17E6-4D82-AD1B-C56A0FAC7100}"/>
              </a:ext>
            </a:extLst>
          </p:cNvPr>
          <p:cNvSpPr txBox="1"/>
          <p:nvPr/>
        </p:nvSpPr>
        <p:spPr>
          <a:xfrm>
            <a:off x="3487395" y="4720065"/>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へ</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E5D3F99-17E6-4D82-AD1B-C56A0FAC7100}"/>
              </a:ext>
            </a:extLst>
          </p:cNvPr>
          <p:cNvSpPr txBox="1"/>
          <p:nvPr/>
        </p:nvSpPr>
        <p:spPr>
          <a:xfrm>
            <a:off x="3765134" y="5640374"/>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へ</a:t>
            </a:r>
            <a:endParaRPr kumimoji="1" lang="en-US" altLang="ja-JP" sz="14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E5D3F99-17E6-4D82-AD1B-C56A0FAC7100}"/>
              </a:ext>
            </a:extLst>
          </p:cNvPr>
          <p:cNvSpPr txBox="1"/>
          <p:nvPr/>
        </p:nvSpPr>
        <p:spPr>
          <a:xfrm>
            <a:off x="4875404" y="483597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だ</a:t>
            </a:r>
            <a:endParaRPr kumimoji="1" lang="en-US" altLang="ja-JP"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E5D3F99-17E6-4D82-AD1B-C56A0FAC7100}"/>
              </a:ext>
            </a:extLst>
          </p:cNvPr>
          <p:cNvSpPr txBox="1"/>
          <p:nvPr/>
        </p:nvSpPr>
        <p:spPr>
          <a:xfrm>
            <a:off x="5127418" y="575562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だ</a:t>
            </a:r>
            <a:endParaRPr kumimoji="1" lang="en-US" altLang="ja-JP" sz="14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BE5D3F99-17E6-4D82-AD1B-C56A0FAC7100}"/>
              </a:ext>
            </a:extLst>
          </p:cNvPr>
          <p:cNvSpPr txBox="1"/>
          <p:nvPr/>
        </p:nvSpPr>
        <p:spPr>
          <a:xfrm>
            <a:off x="5434787" y="4836145"/>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BE5D3F99-17E6-4D82-AD1B-C56A0FAC7100}"/>
              </a:ext>
            </a:extLst>
          </p:cNvPr>
          <p:cNvSpPr txBox="1"/>
          <p:nvPr/>
        </p:nvSpPr>
        <p:spPr>
          <a:xfrm>
            <a:off x="5711691" y="575445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E5D3F99-17E6-4D82-AD1B-C56A0FAC7100}"/>
              </a:ext>
            </a:extLst>
          </p:cNvPr>
          <p:cNvSpPr txBox="1"/>
          <p:nvPr/>
        </p:nvSpPr>
        <p:spPr>
          <a:xfrm>
            <a:off x="6114959" y="4826935"/>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はんぶん</a:t>
            </a:r>
            <a:endParaRPr kumimoji="1" lang="en-US" altLang="ja-JP" sz="14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pPr algn="l"/>
            <a:r>
              <a:rPr kumimoji="1" lang="en-US" altLang="ja-JP" dirty="0"/>
              <a:t>【</a:t>
            </a:r>
            <a:r>
              <a:rPr kumimoji="1" lang="ja-JP" altLang="en-US" dirty="0"/>
              <a:t>クイズ</a:t>
            </a:r>
            <a:r>
              <a:rPr kumimoji="1" lang="en-US" altLang="ja-JP" dirty="0"/>
              <a:t>】</a:t>
            </a:r>
            <a:br>
              <a:rPr kumimoji="1" lang="en-US" altLang="ja-JP" dirty="0"/>
            </a:br>
            <a:r>
              <a:rPr kumimoji="1" lang="ja-JP" altLang="en-US" dirty="0"/>
              <a:t>どれだけ減らせば温暖化を防げる？</a:t>
            </a:r>
          </a:p>
        </p:txBody>
      </p:sp>
      <p:sp>
        <p:nvSpPr>
          <p:cNvPr id="31" name="テキスト ボックス 30">
            <a:extLst>
              <a:ext uri="{FF2B5EF4-FFF2-40B4-BE49-F238E27FC236}">
                <a16:creationId xmlns:a16="http://schemas.microsoft.com/office/drawing/2014/main" id="{BE5D3F99-17E6-4D82-AD1B-C56A0FAC7100}"/>
              </a:ext>
            </a:extLst>
          </p:cNvPr>
          <p:cNvSpPr txBox="1"/>
          <p:nvPr/>
        </p:nvSpPr>
        <p:spPr>
          <a:xfrm>
            <a:off x="4951507" y="593107"/>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E5D3F99-17E6-4D82-AD1B-C56A0FAC7100}"/>
              </a:ext>
            </a:extLst>
          </p:cNvPr>
          <p:cNvSpPr txBox="1"/>
          <p:nvPr/>
        </p:nvSpPr>
        <p:spPr>
          <a:xfrm>
            <a:off x="2903251" y="593107"/>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へ</a:t>
            </a:r>
            <a:endParaRPr kumimoji="1" lang="en-US" altLang="ja-JP" sz="14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E5D3F99-17E6-4D82-AD1B-C56A0FAC7100}"/>
              </a:ext>
            </a:extLst>
          </p:cNvPr>
          <p:cNvSpPr txBox="1"/>
          <p:nvPr/>
        </p:nvSpPr>
        <p:spPr>
          <a:xfrm>
            <a:off x="6219475" y="599203"/>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ふせ</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7831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A7186849-575D-4A9F-89CF-95EFA5CD0DF2}"/>
              </a:ext>
            </a:extLst>
          </p:cNvPr>
          <p:cNvSpPr txBox="1">
            <a:spLocks noChangeArrowheads="1"/>
          </p:cNvSpPr>
          <p:nvPr/>
        </p:nvSpPr>
        <p:spPr bwMode="auto">
          <a:xfrm>
            <a:off x="1552883" y="5768505"/>
            <a:ext cx="6731581" cy="646331"/>
          </a:xfrm>
          <a:prstGeom prst="rect">
            <a:avLst/>
          </a:prstGeom>
          <a:noFill/>
          <a:ln w="9525">
            <a:noFill/>
            <a:miter lim="800000"/>
            <a:headEnd/>
            <a:tailEnd/>
          </a:ln>
        </p:spPr>
        <p:txBody>
          <a:bodyPr wrap="square">
            <a:spAutoFit/>
          </a:bodyPr>
          <a:lstStyle/>
          <a:p>
            <a:r>
              <a:rPr lang="ja-JP" altLang="en-US" sz="3600" dirty="0">
                <a:solidFill>
                  <a:schemeClr val="accent4">
                    <a:lumMod val="60000"/>
                    <a:lumOff val="40000"/>
                  </a:schemeClr>
                </a:solidFill>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　</a:t>
            </a:r>
            <a:r>
              <a:rPr kumimoji="1" lang="en-US" altLang="ja-JP" sz="3600" dirty="0">
                <a:latin typeface="Meiryo UI" panose="020B0604030504040204" pitchFamily="50" charset="-128"/>
                <a:ea typeface="Meiryo UI" panose="020B0604030504040204" pitchFamily="50" charset="-128"/>
              </a:rPr>
              <a:t>100</a:t>
            </a:r>
            <a:r>
              <a:rPr kumimoji="1" lang="ja-JP" altLang="en-US" sz="3600" dirty="0">
                <a:latin typeface="Meiryo UI" panose="020B0604030504040204" pitchFamily="50" charset="-128"/>
                <a:ea typeface="Meiryo UI" panose="020B0604030504040204" pitchFamily="50" charset="-128"/>
              </a:rPr>
              <a:t>％減らす</a:t>
            </a:r>
            <a:r>
              <a:rPr kumimoji="1" lang="ja-JP" altLang="en-US" sz="2400" dirty="0">
                <a:latin typeface="Meiryo UI" panose="020B0604030504040204" pitchFamily="50" charset="-128"/>
                <a:ea typeface="Meiryo UI" panose="020B0604030504040204" pitchFamily="50" charset="-128"/>
              </a:rPr>
              <a:t>（出す量をゼロにする）</a:t>
            </a:r>
            <a:endParaRPr kumimoji="1" lang="en-US" altLang="ja-JP" sz="2400" dirty="0">
              <a:latin typeface="Meiryo UI" panose="020B0604030504040204" pitchFamily="50" charset="-128"/>
              <a:ea typeface="Meiryo UI" panose="020B0604030504040204" pitchFamily="50" charset="-128"/>
            </a:endParaRPr>
          </a:p>
        </p:txBody>
      </p:sp>
      <p:sp>
        <p:nvSpPr>
          <p:cNvPr id="11" name="テキスト ボックス 6"/>
          <p:cNvSpPr txBox="1">
            <a:spLocks noChangeArrowheads="1"/>
          </p:cNvSpPr>
          <p:nvPr/>
        </p:nvSpPr>
        <p:spPr bwMode="auto">
          <a:xfrm>
            <a:off x="339985" y="1984072"/>
            <a:ext cx="8346815" cy="1384995"/>
          </a:xfrm>
          <a:prstGeom prst="rect">
            <a:avLst/>
          </a:prstGeom>
          <a:noFill/>
          <a:ln w="9525">
            <a:noFill/>
            <a:miter lim="800000"/>
            <a:headEnd/>
            <a:tailEnd/>
          </a:ln>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5pPr>
            <a:lvl6pPr marL="2286000" algn="l" defTabSz="914400" rtl="0" eaLnBrk="1" latinLnBrk="0" hangingPunct="1">
              <a:defRPr kern="1200">
                <a:solidFill>
                  <a:schemeClr val="tx1"/>
                </a:solidFill>
                <a:latin typeface="Arial" pitchFamily="34" charset="0"/>
                <a:ea typeface="ＭＳ Ｐゴシック" pitchFamily="50" charset="-128"/>
                <a:cs typeface="+mn-cs"/>
              </a:defRPr>
            </a:lvl6pPr>
            <a:lvl7pPr marL="2743200" algn="l" defTabSz="914400" rtl="0" eaLnBrk="1" latinLnBrk="0" hangingPunct="1">
              <a:defRPr kern="1200">
                <a:solidFill>
                  <a:schemeClr val="tx1"/>
                </a:solidFill>
                <a:latin typeface="Arial" pitchFamily="34" charset="0"/>
                <a:ea typeface="ＭＳ Ｐゴシック" pitchFamily="50" charset="-128"/>
                <a:cs typeface="+mn-cs"/>
              </a:defRPr>
            </a:lvl7pPr>
            <a:lvl8pPr marL="3200400" algn="l" defTabSz="914400" rtl="0" eaLnBrk="1" latinLnBrk="0" hangingPunct="1">
              <a:defRPr kern="1200">
                <a:solidFill>
                  <a:schemeClr val="tx1"/>
                </a:solidFill>
                <a:latin typeface="Arial" pitchFamily="34" charset="0"/>
                <a:ea typeface="ＭＳ Ｐゴシック" pitchFamily="50" charset="-128"/>
                <a:cs typeface="+mn-cs"/>
              </a:defRPr>
            </a:lvl8pPr>
            <a:lvl9pPr marL="3657600" algn="l" defTabSz="914400" rtl="0" eaLnBrk="1" latinLnBrk="0" hangingPunct="1">
              <a:defRPr kern="1200">
                <a:solidFill>
                  <a:schemeClr val="tx1"/>
                </a:solidFill>
                <a:latin typeface="Arial" pitchFamily="34" charset="0"/>
                <a:ea typeface="ＭＳ Ｐゴシック" pitchFamily="50" charset="-128"/>
                <a:cs typeface="+mn-cs"/>
              </a:defRPr>
            </a:lvl9pPr>
          </a:lstStyle>
          <a:p>
            <a:pPr>
              <a:lnSpc>
                <a:spcPct val="150000"/>
              </a:lnSpc>
            </a:pPr>
            <a:r>
              <a:rPr kumimoji="1" lang="ja-JP" altLang="en-US" sz="2800" dirty="0">
                <a:latin typeface="Meiryo UI" panose="020B0604030504040204" pitchFamily="50" charset="-128"/>
                <a:ea typeface="Meiryo UI" panose="020B0604030504040204" pitchFamily="50" charset="-128"/>
              </a:rPr>
              <a:t>気温上昇を止めるためには、温室効果ガス（主に二酸化炭素）を出す量を、今よりどれだけ減らせばいい？</a:t>
            </a:r>
            <a:endParaRPr kumimoji="1" lang="en-US" altLang="ja-JP" sz="28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E5D3F99-17E6-4D82-AD1B-C56A0FAC7100}"/>
              </a:ext>
            </a:extLst>
          </p:cNvPr>
          <p:cNvSpPr txBox="1"/>
          <p:nvPr/>
        </p:nvSpPr>
        <p:spPr>
          <a:xfrm>
            <a:off x="402749" y="1933427"/>
            <a:ext cx="160635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きおんじょうしょう</a:t>
            </a:r>
            <a:endParaRPr kumimoji="1" lang="en-US" altLang="ja-JP" sz="14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E5D3F99-17E6-4D82-AD1B-C56A0FAC7100}"/>
              </a:ext>
            </a:extLst>
          </p:cNvPr>
          <p:cNvSpPr txBox="1"/>
          <p:nvPr/>
        </p:nvSpPr>
        <p:spPr>
          <a:xfrm>
            <a:off x="1830435" y="195316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と</a:t>
            </a:r>
            <a:endParaRPr kumimoji="1" lang="en-US" altLang="ja-JP" sz="1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E5D3F99-17E6-4D82-AD1B-C56A0FAC7100}"/>
              </a:ext>
            </a:extLst>
          </p:cNvPr>
          <p:cNvSpPr txBox="1"/>
          <p:nvPr/>
        </p:nvSpPr>
        <p:spPr>
          <a:xfrm>
            <a:off x="4400968" y="1940287"/>
            <a:ext cx="1227042"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おんし</a:t>
            </a:r>
            <a:r>
              <a:rPr kumimoji="1" lang="ja-JP" altLang="en-US" sz="1400" dirty="0">
                <a:latin typeface="Meiryo UI" panose="020B0604030504040204" pitchFamily="50" charset="-128"/>
                <a:ea typeface="Meiryo UI" panose="020B0604030504040204" pitchFamily="50" charset="-128"/>
              </a:rPr>
              <a:t>つこうか</a:t>
            </a:r>
            <a:endParaRPr kumimoji="1" lang="en-US" altLang="ja-JP" sz="1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E5D3F99-17E6-4D82-AD1B-C56A0FAC7100}"/>
              </a:ext>
            </a:extLst>
          </p:cNvPr>
          <p:cNvSpPr txBox="1"/>
          <p:nvPr/>
        </p:nvSpPr>
        <p:spPr>
          <a:xfrm>
            <a:off x="6462457" y="1951391"/>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おも</a:t>
            </a:r>
            <a:endParaRPr kumimoji="1"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E5D3F99-17E6-4D82-AD1B-C56A0FAC7100}"/>
              </a:ext>
            </a:extLst>
          </p:cNvPr>
          <p:cNvSpPr txBox="1"/>
          <p:nvPr/>
        </p:nvSpPr>
        <p:spPr>
          <a:xfrm>
            <a:off x="7429129" y="1933678"/>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にさんか</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E5D3F99-17E6-4D82-AD1B-C56A0FAC7100}"/>
              </a:ext>
            </a:extLst>
          </p:cNvPr>
          <p:cNvSpPr txBox="1"/>
          <p:nvPr/>
        </p:nvSpPr>
        <p:spPr>
          <a:xfrm>
            <a:off x="314227" y="2592128"/>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たん</a:t>
            </a:r>
            <a:r>
              <a:rPr kumimoji="1" lang="ja-JP" altLang="en-US" sz="1400" dirty="0" err="1">
                <a:latin typeface="Meiryo UI" panose="020B0604030504040204" pitchFamily="50" charset="-128"/>
                <a:ea typeface="Meiryo UI" panose="020B0604030504040204" pitchFamily="50" charset="-128"/>
              </a:rPr>
              <a:t>そ</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5D3F99-17E6-4D82-AD1B-C56A0FAC7100}"/>
              </a:ext>
            </a:extLst>
          </p:cNvPr>
          <p:cNvSpPr txBox="1"/>
          <p:nvPr/>
        </p:nvSpPr>
        <p:spPr>
          <a:xfrm>
            <a:off x="1462729" y="260125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だ</a:t>
            </a:r>
            <a:endParaRPr kumimoji="1" lang="en-US" altLang="ja-JP"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5D3F99-17E6-4D82-AD1B-C56A0FAC7100}"/>
              </a:ext>
            </a:extLst>
          </p:cNvPr>
          <p:cNvSpPr txBox="1"/>
          <p:nvPr/>
        </p:nvSpPr>
        <p:spPr>
          <a:xfrm>
            <a:off x="2136397" y="260125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E5D3F99-17E6-4D82-AD1B-C56A0FAC7100}"/>
              </a:ext>
            </a:extLst>
          </p:cNvPr>
          <p:cNvSpPr txBox="1"/>
          <p:nvPr/>
        </p:nvSpPr>
        <p:spPr>
          <a:xfrm>
            <a:off x="2980729" y="260417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いま</a:t>
            </a:r>
            <a:endParaRPr kumimoji="1" lang="en-US" altLang="ja-JP" sz="14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BE5D3F99-17E6-4D82-AD1B-C56A0FAC7100}"/>
              </a:ext>
            </a:extLst>
          </p:cNvPr>
          <p:cNvSpPr txBox="1"/>
          <p:nvPr/>
        </p:nvSpPr>
        <p:spPr>
          <a:xfrm>
            <a:off x="4939258" y="262556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へ</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E5D3F99-17E6-4D82-AD1B-C56A0FAC7100}"/>
              </a:ext>
            </a:extLst>
          </p:cNvPr>
          <p:cNvSpPr txBox="1"/>
          <p:nvPr/>
        </p:nvSpPr>
        <p:spPr>
          <a:xfrm>
            <a:off x="3765134" y="5640374"/>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へ</a:t>
            </a:r>
            <a:endParaRPr kumimoji="1" lang="en-US" altLang="ja-JP"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E5D3F99-17E6-4D82-AD1B-C56A0FAC7100}"/>
              </a:ext>
            </a:extLst>
          </p:cNvPr>
          <p:cNvSpPr txBox="1"/>
          <p:nvPr/>
        </p:nvSpPr>
        <p:spPr>
          <a:xfrm>
            <a:off x="5127418" y="575562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だ</a:t>
            </a:r>
            <a:endParaRPr kumimoji="1" lang="en-US" altLang="ja-JP"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BE5D3F99-17E6-4D82-AD1B-C56A0FAC7100}"/>
              </a:ext>
            </a:extLst>
          </p:cNvPr>
          <p:cNvSpPr txBox="1"/>
          <p:nvPr/>
        </p:nvSpPr>
        <p:spPr>
          <a:xfrm>
            <a:off x="5711691" y="575445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pPr algn="l"/>
            <a:r>
              <a:rPr kumimoji="1" lang="en-US" altLang="ja-JP" dirty="0"/>
              <a:t>【</a:t>
            </a:r>
            <a:r>
              <a:rPr lang="ja-JP" altLang="en-US" dirty="0"/>
              <a:t>こたえ</a:t>
            </a:r>
            <a:r>
              <a:rPr kumimoji="1" lang="en-US" altLang="ja-JP" dirty="0"/>
              <a:t>】</a:t>
            </a:r>
            <a:br>
              <a:rPr kumimoji="1" lang="en-US" altLang="ja-JP" dirty="0"/>
            </a:br>
            <a:r>
              <a:rPr kumimoji="1" lang="ja-JP" altLang="en-US" dirty="0"/>
              <a:t>どれだけ減らせば温暖化を防げる？</a:t>
            </a:r>
          </a:p>
        </p:txBody>
      </p:sp>
      <p:sp>
        <p:nvSpPr>
          <p:cNvPr id="31" name="テキスト ボックス 30">
            <a:extLst>
              <a:ext uri="{FF2B5EF4-FFF2-40B4-BE49-F238E27FC236}">
                <a16:creationId xmlns:a16="http://schemas.microsoft.com/office/drawing/2014/main" id="{BE5D3F99-17E6-4D82-AD1B-C56A0FAC7100}"/>
              </a:ext>
            </a:extLst>
          </p:cNvPr>
          <p:cNvSpPr txBox="1"/>
          <p:nvPr/>
        </p:nvSpPr>
        <p:spPr>
          <a:xfrm>
            <a:off x="4951507" y="593107"/>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E5D3F99-17E6-4D82-AD1B-C56A0FAC7100}"/>
              </a:ext>
            </a:extLst>
          </p:cNvPr>
          <p:cNvSpPr txBox="1"/>
          <p:nvPr/>
        </p:nvSpPr>
        <p:spPr>
          <a:xfrm>
            <a:off x="2903251" y="593107"/>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へ</a:t>
            </a:r>
            <a:endParaRPr kumimoji="1" lang="en-US" altLang="ja-JP" sz="14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E5D3F99-17E6-4D82-AD1B-C56A0FAC7100}"/>
              </a:ext>
            </a:extLst>
          </p:cNvPr>
          <p:cNvSpPr txBox="1"/>
          <p:nvPr/>
        </p:nvSpPr>
        <p:spPr>
          <a:xfrm>
            <a:off x="6219475" y="599203"/>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ふせ</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8795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58" y="2960458"/>
            <a:ext cx="5224546" cy="3548134"/>
          </a:xfrm>
          <a:prstGeom prst="rect">
            <a:avLst/>
          </a:prstGeom>
        </p:spPr>
      </p:pic>
      <p:sp>
        <p:nvSpPr>
          <p:cNvPr id="8" name="テキスト ボックス 7"/>
          <p:cNvSpPr txBox="1"/>
          <p:nvPr/>
        </p:nvSpPr>
        <p:spPr>
          <a:xfrm>
            <a:off x="5489722" y="3026868"/>
            <a:ext cx="3264408" cy="707886"/>
          </a:xfrm>
          <a:prstGeom prst="rect">
            <a:avLst/>
          </a:prstGeom>
          <a:solidFill>
            <a:srgbClr val="FFCCCC"/>
          </a:solidFill>
        </p:spPr>
        <p:txBody>
          <a:bodyPr wrap="square" rtlCol="0">
            <a:spAutoFit/>
          </a:bodyPr>
          <a:lstStyle/>
          <a:p>
            <a:r>
              <a:rPr kumimoji="1" lang="en-US" altLang="ja-JP" sz="2000" dirty="0">
                <a:latin typeface="Meiryo UI" panose="020B0604030504040204" pitchFamily="50" charset="-128"/>
                <a:ea typeface="Meiryo UI" panose="020B0604030504040204" pitchFamily="50" charset="-128"/>
              </a:rPr>
              <a:t>CO</a:t>
            </a:r>
            <a:r>
              <a:rPr kumimoji="1" lang="en-US" altLang="ja-JP" sz="14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総排出量 約</a:t>
            </a:r>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兆トンで</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気温</a:t>
            </a:r>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上昇</a:t>
            </a:r>
          </a:p>
        </p:txBody>
      </p:sp>
      <p:sp>
        <p:nvSpPr>
          <p:cNvPr id="11" name="テキスト ボックス 10"/>
          <p:cNvSpPr txBox="1"/>
          <p:nvPr/>
        </p:nvSpPr>
        <p:spPr>
          <a:xfrm>
            <a:off x="389870" y="1917217"/>
            <a:ext cx="8077474" cy="1077218"/>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温室効果ガス（主に二酸化炭素）を出す量を</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4000" b="1" dirty="0">
                <a:solidFill>
                  <a:srgbClr val="C00000"/>
                </a:solidFill>
                <a:latin typeface="Meiryo UI" panose="020B0604030504040204" pitchFamily="50" charset="-128"/>
                <a:ea typeface="Meiryo UI" panose="020B0604030504040204" pitchFamily="50" charset="-128"/>
              </a:rPr>
              <a:t>「ゼロ」 </a:t>
            </a:r>
            <a:r>
              <a:rPr kumimoji="1" lang="ja-JP" altLang="en-US" sz="2400" dirty="0">
                <a:latin typeface="Meiryo UI" panose="020B0604030504040204" pitchFamily="50" charset="-128"/>
                <a:ea typeface="Meiryo UI" panose="020B0604030504040204" pitchFamily="50" charset="-128"/>
              </a:rPr>
              <a:t>にしなければ、温暖化を防げない！</a:t>
            </a:r>
          </a:p>
        </p:txBody>
      </p:sp>
      <p:sp>
        <p:nvSpPr>
          <p:cNvPr id="15" name="テキスト ボックス 14"/>
          <p:cNvSpPr txBox="1"/>
          <p:nvPr/>
        </p:nvSpPr>
        <p:spPr>
          <a:xfrm>
            <a:off x="5480578" y="3840676"/>
            <a:ext cx="3264408" cy="400110"/>
          </a:xfrm>
          <a:prstGeom prst="rect">
            <a:avLst/>
          </a:prstGeom>
          <a:solidFill>
            <a:srgbClr val="FFCCCC"/>
          </a:solid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すでに約</a:t>
            </a:r>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兆トン出してしまった</a:t>
            </a:r>
            <a:endParaRPr kumimoji="1" lang="en-US" altLang="ja-JP" sz="20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489722" y="4350593"/>
            <a:ext cx="3264408" cy="1015663"/>
          </a:xfrm>
          <a:prstGeom prst="rect">
            <a:avLst/>
          </a:prstGeom>
          <a:solidFill>
            <a:srgbClr val="FFCCCC"/>
          </a:solid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このまま出し続けると、</a:t>
            </a:r>
            <a:endParaRPr kumimoji="1" lang="en-US" altLang="ja-JP" sz="2000" dirty="0">
              <a:latin typeface="Meiryo UI" panose="020B0604030504040204" pitchFamily="50" charset="-128"/>
              <a:ea typeface="Meiryo UI" panose="020B0604030504040204" pitchFamily="50" charset="-128"/>
            </a:endParaRPr>
          </a:p>
          <a:p>
            <a:r>
              <a:rPr kumimoji="1" lang="en-US" altLang="ja-JP" sz="2000" dirty="0">
                <a:latin typeface="Meiryo UI" panose="020B0604030504040204" pitchFamily="50" charset="-128"/>
                <a:ea typeface="Meiryo UI" panose="020B0604030504040204" pitchFamily="50" charset="-128"/>
              </a:rPr>
              <a:t>2040</a:t>
            </a:r>
            <a:r>
              <a:rPr kumimoji="1" lang="ja-JP" altLang="en-US" sz="2000" dirty="0">
                <a:latin typeface="Meiryo UI" panose="020B0604030504040204" pitchFamily="50" charset="-128"/>
                <a:ea typeface="Meiryo UI" panose="020B0604030504040204" pitchFamily="50" charset="-128"/>
              </a:rPr>
              <a:t>年頃に約</a:t>
            </a:r>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兆トンになる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℃上昇してしまう）</a:t>
            </a:r>
            <a:endParaRPr kumimoji="1" lang="en-US" altLang="ja-JP" sz="20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142417" y="6023189"/>
            <a:ext cx="220179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IPCC</a:t>
            </a:r>
            <a:r>
              <a:rPr kumimoji="1" lang="ja-JP" altLang="en-US" sz="1050" dirty="0">
                <a:latin typeface="Meiryo UI" panose="020B0604030504040204" pitchFamily="50" charset="-128"/>
                <a:ea typeface="Meiryo UI" panose="020B0604030504040204" pitchFamily="50" charset="-128"/>
              </a:rPr>
              <a:t>第</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次評価報告書</a:t>
            </a:r>
            <a:endParaRPr kumimoji="1" lang="en-US" altLang="ja-JP" sz="1050" dirty="0">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を基に作成</a:t>
            </a:r>
            <a:endParaRPr kumimoji="1" lang="en-US" altLang="ja-JP" sz="105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480578" y="5476063"/>
            <a:ext cx="3264408" cy="707886"/>
          </a:xfrm>
          <a:prstGeom prst="rect">
            <a:avLst/>
          </a:prstGeom>
          <a:solidFill>
            <a:srgbClr val="FFCCCC"/>
          </a:solid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一刻も早く、出す量を</a:t>
            </a:r>
            <a:r>
              <a:rPr kumimoji="1" lang="ja-JP" altLang="en-US" sz="2000" b="1" dirty="0">
                <a:solidFill>
                  <a:srgbClr val="C00000"/>
                </a:solidFill>
                <a:latin typeface="Meiryo UI" panose="020B0604030504040204" pitchFamily="50" charset="-128"/>
                <a:ea typeface="Meiryo UI" panose="020B0604030504040204" pitchFamily="50" charset="-128"/>
              </a:rPr>
              <a:t>「ゼロ」</a:t>
            </a:r>
            <a:endParaRPr kumimoji="1" lang="en-US" altLang="ja-JP" sz="2000" b="1" dirty="0">
              <a:solidFill>
                <a:srgbClr val="C00000"/>
              </a:solidFill>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にしないと間に合わない！</a:t>
            </a:r>
            <a:endParaRPr kumimoji="1" lang="en-US" altLang="ja-JP" sz="20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normAutofit fontScale="90000"/>
          </a:bodyPr>
          <a:lstStyle/>
          <a:p>
            <a:r>
              <a:rPr kumimoji="1" lang="ja-JP" altLang="en-US" dirty="0"/>
              <a:t>どれぐらい気温が上がるかは、</a:t>
            </a:r>
            <a:br>
              <a:rPr kumimoji="1" lang="en-US" altLang="ja-JP" dirty="0"/>
            </a:br>
            <a:r>
              <a:rPr kumimoji="1" lang="ja-JP" altLang="en-US" dirty="0"/>
              <a:t>人間が出す二酸化炭素などの量による</a:t>
            </a:r>
          </a:p>
        </p:txBody>
      </p:sp>
    </p:spTree>
    <p:extLst>
      <p:ext uri="{BB962C8B-B14F-4D97-AF65-F5344CB8AC3E}">
        <p14:creationId xmlns:p14="http://schemas.microsoft.com/office/powerpoint/2010/main" val="373840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54" y="2156460"/>
            <a:ext cx="6095683" cy="4063789"/>
          </a:xfrm>
          <a:prstGeom prst="rect">
            <a:avLst/>
          </a:prstGeom>
        </p:spPr>
      </p:pic>
      <p:sp>
        <p:nvSpPr>
          <p:cNvPr id="5" name="角丸四角形吹き出し 4"/>
          <p:cNvSpPr/>
          <p:nvPr/>
        </p:nvSpPr>
        <p:spPr>
          <a:xfrm>
            <a:off x="6827521" y="4278376"/>
            <a:ext cx="2080260" cy="2121916"/>
          </a:xfrm>
          <a:prstGeom prst="wedgeRoundRectCallout">
            <a:avLst>
              <a:gd name="adj1" fmla="val -68260"/>
              <a:gd name="adj2" fmla="val -20969"/>
              <a:gd name="adj3" fmla="val 16667"/>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061180" y="4423156"/>
            <a:ext cx="1612942" cy="1938992"/>
          </a:xfrm>
          <a:prstGeom prst="rect">
            <a:avLst/>
          </a:prstGeom>
          <a:noFill/>
        </p:spPr>
        <p:txBody>
          <a:bodyPr wrap="none" rtlCol="0">
            <a:spAutoFit/>
          </a:bodyPr>
          <a:lstStyle/>
          <a:p>
            <a:pPr algn="ctr">
              <a:lnSpc>
                <a:spcPct val="150000"/>
              </a:lnSpc>
              <a:buClr>
                <a:srgbClr val="000000"/>
              </a:buClr>
              <a:buSzPct val="100000"/>
            </a:pPr>
            <a:r>
              <a:rPr lang="ja-JP" altLang="en-US" sz="2000" dirty="0">
                <a:latin typeface="Meiryo UI" panose="020B0604030504040204" pitchFamily="50" charset="-128"/>
                <a:ea typeface="Meiryo UI" panose="020B0604030504040204" pitchFamily="50" charset="-128"/>
              </a:rPr>
              <a:t>温室効果ガス</a:t>
            </a:r>
            <a:endParaRPr lang="en-US" altLang="ja-JP" sz="2000" dirty="0">
              <a:latin typeface="Meiryo UI" panose="020B0604030504040204" pitchFamily="50" charset="-128"/>
              <a:ea typeface="Meiryo UI" panose="020B0604030504040204" pitchFamily="50" charset="-128"/>
            </a:endParaRPr>
          </a:p>
          <a:p>
            <a:pPr algn="ctr">
              <a:lnSpc>
                <a:spcPct val="150000"/>
              </a:lnSpc>
              <a:buClr>
                <a:srgbClr val="000000"/>
              </a:buClr>
              <a:buSzPct val="100000"/>
            </a:pPr>
            <a:r>
              <a:rPr lang="ja-JP" altLang="en-US" sz="2000" dirty="0">
                <a:latin typeface="Meiryo UI" panose="020B0604030504040204" pitchFamily="50" charset="-128"/>
                <a:ea typeface="Meiryo UI" panose="020B0604030504040204" pitchFamily="50" charset="-128"/>
              </a:rPr>
              <a:t>排出量を</a:t>
            </a:r>
            <a:endParaRPr lang="en-US" altLang="ja-JP" sz="2000" dirty="0">
              <a:latin typeface="Meiryo UI" panose="020B0604030504040204" pitchFamily="50" charset="-128"/>
              <a:ea typeface="Meiryo UI" panose="020B0604030504040204" pitchFamily="50" charset="-128"/>
            </a:endParaRPr>
          </a:p>
          <a:p>
            <a:pPr algn="ctr">
              <a:lnSpc>
                <a:spcPct val="150000"/>
              </a:lnSpc>
              <a:buClr>
                <a:srgbClr val="000000"/>
              </a:buClr>
              <a:buSzPct val="100000"/>
            </a:pPr>
            <a:r>
              <a:rPr lang="ja-JP" altLang="en-US" sz="2000" dirty="0">
                <a:latin typeface="Meiryo UI" panose="020B0604030504040204" pitchFamily="50" charset="-128"/>
                <a:ea typeface="Meiryo UI" panose="020B0604030504040204" pitchFamily="50" charset="-128"/>
              </a:rPr>
              <a:t>実質ゼロに</a:t>
            </a:r>
            <a:endParaRPr lang="en-US" altLang="ja-JP" sz="2000" dirty="0">
              <a:latin typeface="Meiryo UI" panose="020B0604030504040204" pitchFamily="50" charset="-128"/>
              <a:ea typeface="Meiryo UI" panose="020B0604030504040204" pitchFamily="50" charset="-128"/>
            </a:endParaRPr>
          </a:p>
          <a:p>
            <a:pPr algn="ctr">
              <a:lnSpc>
                <a:spcPct val="150000"/>
              </a:lnSpc>
              <a:buClr>
                <a:srgbClr val="000000"/>
              </a:buClr>
              <a:buSzPct val="100000"/>
            </a:pPr>
            <a:r>
              <a:rPr lang="ja-JP" altLang="en-US" sz="2000" dirty="0">
                <a:latin typeface="Meiryo UI" panose="020B0604030504040204" pitchFamily="50" charset="-128"/>
                <a:ea typeface="Meiryo UI" panose="020B0604030504040204" pitchFamily="50" charset="-128"/>
              </a:rPr>
              <a:t>しよう！</a:t>
            </a:r>
          </a:p>
        </p:txBody>
      </p:sp>
      <p:sp>
        <p:nvSpPr>
          <p:cNvPr id="8" name="テキスト ボックス 7"/>
          <p:cNvSpPr txBox="1"/>
          <p:nvPr/>
        </p:nvSpPr>
        <p:spPr>
          <a:xfrm>
            <a:off x="6677683" y="1996440"/>
            <a:ext cx="2324100" cy="2169825"/>
          </a:xfrm>
          <a:prstGeom prst="rect">
            <a:avLst/>
          </a:prstGeom>
          <a:noFill/>
        </p:spPr>
        <p:txBody>
          <a:bodyPr wrap="square" rtlCol="0">
            <a:spAutoFit/>
          </a:bodyPr>
          <a:lstStyle/>
          <a:p>
            <a:pPr algn="ctr">
              <a:lnSpc>
                <a:spcPct val="150000"/>
              </a:lnSpc>
            </a:pPr>
            <a:r>
              <a:rPr kumimoji="1" lang="en-US" altLang="ja-JP" dirty="0">
                <a:latin typeface="Meiryo UI" panose="020B0604030504040204" pitchFamily="50" charset="-128"/>
                <a:ea typeface="Meiryo UI" panose="020B0604030504040204" pitchFamily="50" charset="-128"/>
              </a:rPr>
              <a:t>2015</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12</a:t>
            </a:r>
            <a:r>
              <a:rPr kumimoji="1" lang="ja-JP" altLang="en-US" dirty="0">
                <a:latin typeface="Meiryo UI" panose="020B0604030504040204" pitchFamily="50" charset="-128"/>
                <a:ea typeface="Meiryo UI" panose="020B0604030504040204" pitchFamily="50" charset="-128"/>
              </a:rPr>
              <a:t>月</a:t>
            </a:r>
            <a:endParaRPr kumimoji="1" lang="en-US" altLang="ja-JP" dirty="0">
              <a:latin typeface="Meiryo UI" panose="020B0604030504040204" pitchFamily="50" charset="-128"/>
              <a:ea typeface="Meiryo UI" panose="020B0604030504040204" pitchFamily="50" charset="-128"/>
            </a:endParaRPr>
          </a:p>
          <a:p>
            <a:pPr algn="ctr">
              <a:lnSpc>
                <a:spcPct val="150000"/>
              </a:lnSpc>
            </a:pPr>
            <a:r>
              <a:rPr kumimoji="1" lang="ja-JP" altLang="en-US" dirty="0">
                <a:latin typeface="Meiryo UI" panose="020B0604030504040204" pitchFamily="50" charset="-128"/>
                <a:ea typeface="Meiryo UI" panose="020B0604030504040204" pitchFamily="50" charset="-128"/>
              </a:rPr>
              <a:t>世界中の国が参加し</a:t>
            </a:r>
            <a:endParaRPr kumimoji="1" lang="en-US" altLang="ja-JP" dirty="0">
              <a:latin typeface="Meiryo UI" panose="020B0604030504040204" pitchFamily="50" charset="-128"/>
              <a:ea typeface="Meiryo UI" panose="020B0604030504040204" pitchFamily="50" charset="-128"/>
            </a:endParaRPr>
          </a:p>
          <a:p>
            <a:pPr algn="ctr">
              <a:lnSpc>
                <a:spcPct val="150000"/>
              </a:lnSpc>
            </a:pPr>
            <a:r>
              <a:rPr kumimoji="1" lang="ja-JP" altLang="en-US" dirty="0">
                <a:latin typeface="Meiryo UI" panose="020B0604030504040204" pitchFamily="50" charset="-128"/>
                <a:ea typeface="Meiryo UI" panose="020B0604030504040204" pitchFamily="50" charset="-128"/>
              </a:rPr>
              <a:t>フランス・パリで決まった</a:t>
            </a:r>
            <a:endParaRPr kumimoji="1" lang="en-US" altLang="ja-JP" dirty="0">
              <a:latin typeface="Meiryo UI" panose="020B0604030504040204" pitchFamily="50" charset="-128"/>
              <a:ea typeface="Meiryo UI" panose="020B0604030504040204" pitchFamily="50" charset="-128"/>
            </a:endParaRPr>
          </a:p>
          <a:p>
            <a:pPr algn="ctr">
              <a:lnSpc>
                <a:spcPct val="150000"/>
              </a:lnSpc>
            </a:pPr>
            <a:r>
              <a:rPr kumimoji="1" lang="ja-JP" altLang="en-US" dirty="0">
                <a:latin typeface="Meiryo UI" panose="020B0604030504040204" pitchFamily="50" charset="-128"/>
                <a:ea typeface="Meiryo UI" panose="020B0604030504040204" pitchFamily="50" charset="-128"/>
              </a:rPr>
              <a:t>温暖化防止の</a:t>
            </a:r>
            <a:endParaRPr kumimoji="1" lang="en-US" altLang="ja-JP" dirty="0">
              <a:latin typeface="Meiryo UI" panose="020B0604030504040204" pitchFamily="50" charset="-128"/>
              <a:ea typeface="Meiryo UI" panose="020B0604030504040204" pitchFamily="50" charset="-128"/>
            </a:endParaRPr>
          </a:p>
          <a:p>
            <a:pPr algn="ctr">
              <a:lnSpc>
                <a:spcPct val="150000"/>
              </a:lnSpc>
            </a:pPr>
            <a:r>
              <a:rPr kumimoji="1" lang="ja-JP" altLang="en-US" dirty="0">
                <a:latin typeface="Meiryo UI" panose="020B0604030504040204" pitchFamily="50" charset="-128"/>
                <a:ea typeface="Meiryo UI" panose="020B0604030504040204" pitchFamily="50" charset="-128"/>
              </a:rPr>
              <a:t>国際的ルール</a:t>
            </a:r>
          </a:p>
        </p:txBody>
      </p:sp>
      <p:sp>
        <p:nvSpPr>
          <p:cNvPr id="9" name="テキスト ボックス 8">
            <a:extLst>
              <a:ext uri="{FF2B5EF4-FFF2-40B4-BE49-F238E27FC236}">
                <a16:creationId xmlns:a16="http://schemas.microsoft.com/office/drawing/2014/main" id="{BE5D3F99-17E6-4D82-AD1B-C56A0FAC7100}"/>
              </a:ext>
            </a:extLst>
          </p:cNvPr>
          <p:cNvSpPr txBox="1"/>
          <p:nvPr/>
        </p:nvSpPr>
        <p:spPr>
          <a:xfrm>
            <a:off x="1719360" y="6214543"/>
            <a:ext cx="4926138" cy="253916"/>
          </a:xfrm>
          <a:prstGeom prst="rect">
            <a:avLst/>
          </a:prstGeom>
          <a:noFill/>
        </p:spPr>
        <p:txBody>
          <a:bodyPr wrap="square" rtlCol="0">
            <a:spAutoFit/>
          </a:bodyPr>
          <a:lstStyle/>
          <a:p>
            <a:pPr lvl="0">
              <a:defRPr/>
            </a:pPr>
            <a:r>
              <a:rPr kumimoji="1" lang="en-US" altLang="ja-JP" sz="1050" dirty="0">
                <a:latin typeface="Meiryo UI" panose="020B0604030504040204" pitchFamily="50" charset="-128"/>
                <a:ea typeface="Meiryo UI" panose="020B0604030504040204" pitchFamily="50" charset="-128"/>
              </a:rPr>
              <a:t>Photo by IISD/Kiara Worth(enb.iisd.org/climate/cop21/</a:t>
            </a:r>
            <a:r>
              <a:rPr kumimoji="1" lang="en-US" altLang="ja-JP" sz="1050" dirty="0" err="1">
                <a:latin typeface="Meiryo UI" panose="020B0604030504040204" pitchFamily="50" charset="-128"/>
                <a:ea typeface="Meiryo UI" panose="020B0604030504040204" pitchFamily="50" charset="-128"/>
              </a:rPr>
              <a:t>enb</a:t>
            </a:r>
            <a:r>
              <a:rPr kumimoji="1" lang="en-US" altLang="ja-JP" sz="1050" dirty="0">
                <a:latin typeface="Meiryo UI" panose="020B0604030504040204" pitchFamily="50" charset="-128"/>
                <a:ea typeface="Meiryo UI" panose="020B0604030504040204" pitchFamily="50" charset="-128"/>
              </a:rPr>
              <a:t>/12dec.html)</a:t>
            </a:r>
          </a:p>
        </p:txBody>
      </p:sp>
      <p:sp>
        <p:nvSpPr>
          <p:cNvPr id="11" name="テキスト ボックス 10">
            <a:extLst>
              <a:ext uri="{FF2B5EF4-FFF2-40B4-BE49-F238E27FC236}">
                <a16:creationId xmlns:a16="http://schemas.microsoft.com/office/drawing/2014/main" id="{BE5D3F99-17E6-4D82-AD1B-C56A0FAC7100}"/>
              </a:ext>
            </a:extLst>
          </p:cNvPr>
          <p:cNvSpPr txBox="1"/>
          <p:nvPr/>
        </p:nvSpPr>
        <p:spPr>
          <a:xfrm>
            <a:off x="6753773" y="2331255"/>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せかいじゅう</a:t>
            </a:r>
            <a:endParaRPr kumimoji="1" lang="en-US" altLang="ja-JP" sz="12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7382691" y="2341986"/>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くに</a:t>
            </a:r>
            <a:endParaRPr kumimoji="1" lang="en-US" altLang="ja-JP"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E5D3F99-17E6-4D82-AD1B-C56A0FAC7100}"/>
              </a:ext>
            </a:extLst>
          </p:cNvPr>
          <p:cNvSpPr txBox="1"/>
          <p:nvPr/>
        </p:nvSpPr>
        <p:spPr>
          <a:xfrm>
            <a:off x="7922898" y="2323969"/>
            <a:ext cx="949667"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さんか</a:t>
            </a:r>
            <a:endParaRPr kumimoji="1" lang="en-US" altLang="ja-JP" sz="1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E5D3F99-17E6-4D82-AD1B-C56A0FAC7100}"/>
              </a:ext>
            </a:extLst>
          </p:cNvPr>
          <p:cNvSpPr txBox="1"/>
          <p:nvPr/>
        </p:nvSpPr>
        <p:spPr>
          <a:xfrm>
            <a:off x="7769059" y="2765932"/>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き</a:t>
            </a:r>
            <a:endParaRPr kumimoji="1"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E5D3F99-17E6-4D82-AD1B-C56A0FAC7100}"/>
              </a:ext>
            </a:extLst>
          </p:cNvPr>
          <p:cNvSpPr txBox="1"/>
          <p:nvPr/>
        </p:nvSpPr>
        <p:spPr>
          <a:xfrm>
            <a:off x="7086938" y="3157645"/>
            <a:ext cx="1271178"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おんだんかぼうし</a:t>
            </a:r>
            <a:endParaRPr kumimoji="1"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E5D3F99-17E6-4D82-AD1B-C56A0FAC7100}"/>
              </a:ext>
            </a:extLst>
          </p:cNvPr>
          <p:cNvSpPr txBox="1"/>
          <p:nvPr/>
        </p:nvSpPr>
        <p:spPr>
          <a:xfrm>
            <a:off x="7090312" y="3574971"/>
            <a:ext cx="949667"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こくさいて</a:t>
            </a:r>
            <a:r>
              <a:rPr kumimoji="1" lang="ja-JP" altLang="en-US" sz="1200" dirty="0">
                <a:latin typeface="Meiryo UI" panose="020B0604030504040204" pitchFamily="50" charset="-128"/>
                <a:ea typeface="Meiryo UI" panose="020B0604030504040204" pitchFamily="50" charset="-128"/>
              </a:rPr>
              <a:t>き</a:t>
            </a:r>
            <a:endParaRPr kumimoji="1" lang="en-US" altLang="ja-JP" sz="12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E5D3F99-17E6-4D82-AD1B-C56A0FAC7100}"/>
              </a:ext>
            </a:extLst>
          </p:cNvPr>
          <p:cNvSpPr txBox="1"/>
          <p:nvPr/>
        </p:nvSpPr>
        <p:spPr>
          <a:xfrm>
            <a:off x="6983906" y="4349701"/>
            <a:ext cx="1245420"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おんし</a:t>
            </a:r>
            <a:r>
              <a:rPr kumimoji="1" lang="ja-JP" altLang="en-US" sz="1200" dirty="0">
                <a:latin typeface="Meiryo UI" panose="020B0604030504040204" pitchFamily="50" charset="-128"/>
                <a:ea typeface="Meiryo UI" panose="020B0604030504040204" pitchFamily="50" charset="-128"/>
              </a:rPr>
              <a:t>つこうか</a:t>
            </a:r>
            <a:endParaRPr kumimoji="1" lang="en-US" altLang="ja-JP" sz="12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E5D3F99-17E6-4D82-AD1B-C56A0FAC7100}"/>
              </a:ext>
            </a:extLst>
          </p:cNvPr>
          <p:cNvSpPr txBox="1"/>
          <p:nvPr/>
        </p:nvSpPr>
        <p:spPr>
          <a:xfrm>
            <a:off x="7088765" y="4825031"/>
            <a:ext cx="1379293"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はいしゅつりょう</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5D3F99-17E6-4D82-AD1B-C56A0FAC7100}"/>
              </a:ext>
            </a:extLst>
          </p:cNvPr>
          <p:cNvSpPr txBox="1"/>
          <p:nvPr/>
        </p:nvSpPr>
        <p:spPr>
          <a:xfrm>
            <a:off x="7086938" y="5271578"/>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じっしつ</a:t>
            </a:r>
            <a:endParaRPr kumimoji="1" lang="en-US" altLang="ja-JP" sz="1200" dirty="0">
              <a:latin typeface="Meiryo UI" panose="020B0604030504040204" pitchFamily="50" charset="-128"/>
              <a:ea typeface="Meiryo UI" panose="020B0604030504040204" pitchFamily="50" charset="-128"/>
            </a:endParaRPr>
          </a:p>
        </p:txBody>
      </p:sp>
      <p:sp>
        <p:nvSpPr>
          <p:cNvPr id="20" name="タイトル 19"/>
          <p:cNvSpPr>
            <a:spLocks noGrp="1"/>
          </p:cNvSpPr>
          <p:nvPr>
            <p:ph type="ctrTitle"/>
          </p:nvPr>
        </p:nvSpPr>
        <p:spPr/>
        <p:txBody>
          <a:bodyPr/>
          <a:lstStyle/>
          <a:p>
            <a:r>
              <a:rPr kumimoji="1" lang="ja-JP" altLang="en-US" dirty="0"/>
              <a:t>世界の約束「パリ協定」</a:t>
            </a:r>
          </a:p>
        </p:txBody>
      </p:sp>
      <p:sp>
        <p:nvSpPr>
          <p:cNvPr id="21" name="テキスト ボックス 20">
            <a:extLst>
              <a:ext uri="{FF2B5EF4-FFF2-40B4-BE49-F238E27FC236}">
                <a16:creationId xmlns:a16="http://schemas.microsoft.com/office/drawing/2014/main" id="{BE5D3F99-17E6-4D82-AD1B-C56A0FAC7100}"/>
              </a:ext>
            </a:extLst>
          </p:cNvPr>
          <p:cNvSpPr txBox="1"/>
          <p:nvPr/>
        </p:nvSpPr>
        <p:spPr>
          <a:xfrm>
            <a:off x="4274851" y="337075"/>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やくそく</a:t>
            </a:r>
            <a:endParaRPr kumimoji="1" lang="en-US" altLang="ja-JP" sz="14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BE5D3F99-17E6-4D82-AD1B-C56A0FAC7100}"/>
              </a:ext>
            </a:extLst>
          </p:cNvPr>
          <p:cNvSpPr txBox="1"/>
          <p:nvPr/>
        </p:nvSpPr>
        <p:spPr>
          <a:xfrm>
            <a:off x="2958115" y="337075"/>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せかい</a:t>
            </a:r>
            <a:endParaRPr kumimoji="1"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E5D3F99-17E6-4D82-AD1B-C56A0FAC7100}"/>
              </a:ext>
            </a:extLst>
          </p:cNvPr>
          <p:cNvSpPr txBox="1"/>
          <p:nvPr/>
        </p:nvSpPr>
        <p:spPr>
          <a:xfrm>
            <a:off x="6182899" y="343171"/>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きょうてい</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8605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実質「ゼロ」ってどうするの？</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31" y="1596964"/>
            <a:ext cx="5476342" cy="3700937"/>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3691" y="1356365"/>
            <a:ext cx="3185664" cy="2083820"/>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3690" y="3439938"/>
            <a:ext cx="3069838" cy="2064750"/>
          </a:xfrm>
          <a:prstGeom prst="rect">
            <a:avLst/>
          </a:prstGeom>
        </p:spPr>
      </p:pic>
      <p:sp>
        <p:nvSpPr>
          <p:cNvPr id="6" name="テキスト ボックス 5">
            <a:extLst>
              <a:ext uri="{FF2B5EF4-FFF2-40B4-BE49-F238E27FC236}">
                <a16:creationId xmlns:a16="http://schemas.microsoft.com/office/drawing/2014/main" id="{BE5D3F99-17E6-4D82-AD1B-C56A0FAC7100}"/>
              </a:ext>
            </a:extLst>
          </p:cNvPr>
          <p:cNvSpPr txBox="1"/>
          <p:nvPr/>
        </p:nvSpPr>
        <p:spPr>
          <a:xfrm>
            <a:off x="2574067" y="373651"/>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じっしつ</a:t>
            </a:r>
            <a:endParaRPr kumimoji="1" lang="en-US" altLang="ja-JP"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144108" y="5805761"/>
            <a:ext cx="5817012" cy="1015663"/>
          </a:xfrm>
          <a:prstGeom prst="rect">
            <a:avLst/>
          </a:prstGeom>
          <a:noFill/>
        </p:spPr>
        <p:txBody>
          <a:bodyPr wrap="square" rtlCol="0">
            <a:spAutoFit/>
          </a:bodyPr>
          <a:lstStyle/>
          <a:p>
            <a:pPr>
              <a:lnSpc>
                <a:spcPct val="150000"/>
              </a:lnSpc>
            </a:pPr>
            <a:r>
              <a:rPr lang="ja-JP" altLang="en-US" sz="2000" b="1" dirty="0">
                <a:solidFill>
                  <a:srgbClr val="C00000"/>
                </a:solidFill>
                <a:latin typeface="Meiryo UI" panose="020B0604030504040204" pitchFamily="50" charset="-128"/>
                <a:ea typeface="Meiryo UI" panose="020B0604030504040204" pitchFamily="50" charset="-128"/>
              </a:rPr>
              <a:t>・</a:t>
            </a:r>
            <a:r>
              <a:rPr kumimoji="1" lang="ja-JP" altLang="en-US" sz="2000" b="1" dirty="0">
                <a:solidFill>
                  <a:srgbClr val="C00000"/>
                </a:solidFill>
                <a:latin typeface="Meiryo UI" panose="020B0604030504040204" pitchFamily="50" charset="-128"/>
                <a:ea typeface="Meiryo UI" panose="020B0604030504040204" pitchFamily="50" charset="-128"/>
              </a:rPr>
              <a:t>太陽・風・水・地熱　</a:t>
            </a:r>
            <a:r>
              <a:rPr kumimoji="1" lang="ja-JP" altLang="en-US" sz="1400" dirty="0">
                <a:latin typeface="Meiryo UI" panose="020B0604030504040204" pitchFamily="50" charset="-128"/>
                <a:ea typeface="Meiryo UI" panose="020B0604030504040204" pitchFamily="50" charset="-128"/>
              </a:rPr>
              <a:t>エネルギーをつくるとき二酸化炭素がほぼ出ない</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rgbClr val="C00000"/>
                </a:solidFill>
                <a:latin typeface="Meiryo UI" panose="020B0604030504040204" pitchFamily="50" charset="-128"/>
                <a:ea typeface="Meiryo UI" panose="020B0604030504040204" pitchFamily="50" charset="-128"/>
              </a:rPr>
              <a:t>・木</a:t>
            </a:r>
            <a:r>
              <a:rPr kumimoji="1" lang="ja-JP" altLang="en-US" sz="20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「燃やすとき出る量」と「成長するとき吸収する量」がほぼ同じ</a:t>
            </a:r>
          </a:p>
        </p:txBody>
      </p:sp>
      <p:sp>
        <p:nvSpPr>
          <p:cNvPr id="8" name="正方形/長方形 7"/>
          <p:cNvSpPr/>
          <p:nvPr/>
        </p:nvSpPr>
        <p:spPr>
          <a:xfrm>
            <a:off x="829180" y="5869323"/>
            <a:ext cx="2292615" cy="911403"/>
          </a:xfrm>
          <a:prstGeom prst="rect">
            <a:avLst/>
          </a:prstGeom>
          <a:solidFill>
            <a:schemeClr val="accent1">
              <a:lumMod val="20000"/>
              <a:lumOff val="80000"/>
            </a:schemeClr>
          </a:solidFill>
        </p:spPr>
        <p:txBody>
          <a:bodyPr wrap="none">
            <a:spAutoFit/>
          </a:bodyPr>
          <a:lstStyle/>
          <a:p>
            <a:pPr>
              <a:lnSpc>
                <a:spcPct val="150000"/>
              </a:lnSpc>
            </a:pPr>
            <a:r>
              <a:rPr lang="ja-JP" altLang="en-US" sz="2000" b="1" dirty="0">
                <a:latin typeface="Meiryo UI" panose="020B0604030504040204" pitchFamily="50" charset="-128"/>
                <a:ea typeface="Meiryo UI" panose="020B0604030504040204" pitchFamily="50" charset="-128"/>
              </a:rPr>
              <a:t>再生可能エネルギー</a:t>
            </a:r>
            <a:endParaRPr lang="en-US" altLang="ja-JP" sz="2000" b="1" dirty="0">
              <a:latin typeface="Meiryo UI" panose="020B0604030504040204" pitchFamily="50" charset="-128"/>
              <a:ea typeface="Meiryo UI" panose="020B0604030504040204" pitchFamily="50" charset="-128"/>
            </a:endParaRPr>
          </a:p>
          <a:p>
            <a:pPr>
              <a:lnSpc>
                <a:spcPct val="150000"/>
              </a:lnSpc>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自然エネルギー</a:t>
            </a:r>
            <a:r>
              <a:rPr lang="en-US" altLang="ja-JP" dirty="0">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id="{BE5D3F99-17E6-4D82-AD1B-C56A0FAC7100}"/>
              </a:ext>
            </a:extLst>
          </p:cNvPr>
          <p:cNvSpPr txBox="1"/>
          <p:nvPr/>
        </p:nvSpPr>
        <p:spPr>
          <a:xfrm>
            <a:off x="708082" y="5805761"/>
            <a:ext cx="1395421"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さいせいかのう</a:t>
            </a:r>
            <a:endParaRPr kumimoji="1"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E5D3F99-17E6-4D82-AD1B-C56A0FAC7100}"/>
              </a:ext>
            </a:extLst>
          </p:cNvPr>
          <p:cNvSpPr txBox="1"/>
          <p:nvPr/>
        </p:nvSpPr>
        <p:spPr>
          <a:xfrm>
            <a:off x="806867" y="6241388"/>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しぜん</a:t>
            </a:r>
            <a:endParaRPr kumimoji="1" lang="en-US" altLang="ja-JP"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E5D3F99-17E6-4D82-AD1B-C56A0FAC7100}"/>
              </a:ext>
            </a:extLst>
          </p:cNvPr>
          <p:cNvSpPr txBox="1"/>
          <p:nvPr/>
        </p:nvSpPr>
        <p:spPr>
          <a:xfrm>
            <a:off x="3025619" y="6232407"/>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き</a:t>
            </a:r>
            <a:endParaRPr kumimoji="1" lang="en-US" altLang="ja-JP" sz="12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3172745" y="5741239"/>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たいよう</a:t>
            </a:r>
            <a:endParaRPr kumimoji="1" lang="en-US" altLang="ja-JP"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E5D3F99-17E6-4D82-AD1B-C56A0FAC7100}"/>
              </a:ext>
            </a:extLst>
          </p:cNvPr>
          <p:cNvSpPr txBox="1"/>
          <p:nvPr/>
        </p:nvSpPr>
        <p:spPr>
          <a:xfrm>
            <a:off x="3657136" y="5741239"/>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かぜ</a:t>
            </a:r>
            <a:endParaRPr kumimoji="1" lang="en-US" altLang="ja-JP" sz="1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E5D3F99-17E6-4D82-AD1B-C56A0FAC7100}"/>
              </a:ext>
            </a:extLst>
          </p:cNvPr>
          <p:cNvSpPr txBox="1"/>
          <p:nvPr/>
        </p:nvSpPr>
        <p:spPr>
          <a:xfrm>
            <a:off x="4070215" y="5740174"/>
            <a:ext cx="94966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みず</a:t>
            </a:r>
            <a:endParaRPr kumimoji="1"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E5D3F99-17E6-4D82-AD1B-C56A0FAC7100}"/>
              </a:ext>
            </a:extLst>
          </p:cNvPr>
          <p:cNvSpPr txBox="1"/>
          <p:nvPr/>
        </p:nvSpPr>
        <p:spPr>
          <a:xfrm>
            <a:off x="4606803" y="5719849"/>
            <a:ext cx="949667"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ちねつ</a:t>
            </a:r>
            <a:endParaRPr kumimoji="1"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9429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80DAFC-8FC0-4ECC-B750-D014665B3BD4}"/>
              </a:ext>
            </a:extLst>
          </p:cNvPr>
          <p:cNvSpPr>
            <a:spLocks noGrp="1"/>
          </p:cNvSpPr>
          <p:nvPr>
            <p:ph type="ctrTitle"/>
          </p:nvPr>
        </p:nvSpPr>
        <p:spPr/>
        <p:txBody>
          <a:bodyPr/>
          <a:lstStyle/>
          <a:p>
            <a:r>
              <a:rPr kumimoji="1" lang="ja-JP" altLang="en-US" dirty="0"/>
              <a:t>京都府は「排出実質ゼロ」を宣言</a:t>
            </a:r>
          </a:p>
        </p:txBody>
      </p:sp>
      <p:pic>
        <p:nvPicPr>
          <p:cNvPr id="4" name="図 3" descr="タイムライン が含まれている画像&#10;&#10;自動的に生成された説明">
            <a:extLst>
              <a:ext uri="{FF2B5EF4-FFF2-40B4-BE49-F238E27FC236}">
                <a16:creationId xmlns:a16="http://schemas.microsoft.com/office/drawing/2014/main" id="{654FD878-F117-4AC9-B593-D3E4502B4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461" y="1541476"/>
            <a:ext cx="5199077" cy="5199077"/>
          </a:xfrm>
          <a:prstGeom prst="rect">
            <a:avLst/>
          </a:prstGeom>
        </p:spPr>
      </p:pic>
      <p:sp>
        <p:nvSpPr>
          <p:cNvPr id="3" name="テキスト ボックス 2">
            <a:extLst>
              <a:ext uri="{FF2B5EF4-FFF2-40B4-BE49-F238E27FC236}">
                <a16:creationId xmlns:a16="http://schemas.microsoft.com/office/drawing/2014/main" id="{F0150762-5F0F-1F2F-DBD7-44DA49539E60}"/>
              </a:ext>
            </a:extLst>
          </p:cNvPr>
          <p:cNvSpPr txBox="1"/>
          <p:nvPr/>
        </p:nvSpPr>
        <p:spPr>
          <a:xfrm>
            <a:off x="2327799" y="337075"/>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きょうとふ</a:t>
            </a:r>
            <a:endParaRPr kumimoji="1" lang="en-US" altLang="ja-JP"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4F5F8107-BC81-0E8E-DA62-992A736E5E37}"/>
              </a:ext>
            </a:extLst>
          </p:cNvPr>
          <p:cNvSpPr txBox="1"/>
          <p:nvPr/>
        </p:nvSpPr>
        <p:spPr>
          <a:xfrm>
            <a:off x="3970168" y="337075"/>
            <a:ext cx="1933481"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はいしゅつ　　　じっしつ</a:t>
            </a:r>
            <a:endParaRPr kumimoji="1"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1D3CEF13-D449-725A-3526-604B985B80A3}"/>
              </a:ext>
            </a:extLst>
          </p:cNvPr>
          <p:cNvSpPr txBox="1"/>
          <p:nvPr/>
        </p:nvSpPr>
        <p:spPr>
          <a:xfrm>
            <a:off x="7201652" y="337075"/>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せんげん</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028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lang="en-US" altLang="ja-JP" dirty="0"/>
              <a:t>【</a:t>
            </a:r>
            <a:r>
              <a:rPr lang="ja-JP" altLang="en-US" dirty="0"/>
              <a:t>クイズ</a:t>
            </a:r>
            <a:r>
              <a:rPr lang="en-US" altLang="ja-JP" dirty="0"/>
              <a:t>】 </a:t>
            </a:r>
            <a:r>
              <a:rPr lang="ja-JP" altLang="en-US" dirty="0"/>
              <a:t>地球温暖化って何？</a:t>
            </a:r>
            <a:endParaRPr kumimoji="1" lang="ja-JP" altLang="en-US" dirty="0"/>
          </a:p>
        </p:txBody>
      </p:sp>
      <p:grpSp>
        <p:nvGrpSpPr>
          <p:cNvPr id="13" name="グループ化 12"/>
          <p:cNvGrpSpPr/>
          <p:nvPr/>
        </p:nvGrpSpPr>
        <p:grpSpPr>
          <a:xfrm>
            <a:off x="786137" y="1923606"/>
            <a:ext cx="4456669" cy="752641"/>
            <a:chOff x="786137" y="1923606"/>
            <a:chExt cx="4456669" cy="752641"/>
          </a:xfrm>
        </p:grpSpPr>
        <p:sp>
          <p:nvSpPr>
            <p:cNvPr id="3" name="正方形/長方形 2">
              <a:extLst>
                <a:ext uri="{FF2B5EF4-FFF2-40B4-BE49-F238E27FC236}">
                  <a16:creationId xmlns:a16="http://schemas.microsoft.com/office/drawing/2014/main" id="{2A6F15D4-5E5A-4573-B4BB-C80512EEE48A}"/>
                </a:ext>
              </a:extLst>
            </p:cNvPr>
            <p:cNvSpPr/>
            <p:nvPr/>
          </p:nvSpPr>
          <p:spPr>
            <a:xfrm>
              <a:off x="786137" y="2091472"/>
              <a:ext cx="4456669" cy="584775"/>
            </a:xfrm>
            <a:prstGeom prst="rect">
              <a:avLst/>
            </a:prstGeom>
          </p:spPr>
          <p:txBody>
            <a:bodyPr wrap="none">
              <a:spAutoFit/>
            </a:bodyPr>
            <a:lstStyle/>
            <a:p>
              <a:r>
                <a:rPr kumimoji="1" lang="ja-JP" altLang="en-US" sz="3200" dirty="0">
                  <a:latin typeface="Meiryo UI" panose="020B0604030504040204" pitchFamily="50" charset="-128"/>
                  <a:ea typeface="Meiryo UI" panose="020B0604030504040204" pitchFamily="50" charset="-128"/>
                </a:rPr>
                <a:t>地球温暖化のことを、私は</a:t>
              </a:r>
            </a:p>
          </p:txBody>
        </p:sp>
        <p:sp>
          <p:nvSpPr>
            <p:cNvPr id="7" name="テキスト ボックス 6">
              <a:extLst>
                <a:ext uri="{FF2B5EF4-FFF2-40B4-BE49-F238E27FC236}">
                  <a16:creationId xmlns:a16="http://schemas.microsoft.com/office/drawing/2014/main" id="{BE5D3F99-17E6-4D82-AD1B-C56A0FAC7100}"/>
                </a:ext>
              </a:extLst>
            </p:cNvPr>
            <p:cNvSpPr txBox="1"/>
            <p:nvPr/>
          </p:nvSpPr>
          <p:spPr>
            <a:xfrm>
              <a:off x="1803923" y="1929117"/>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E5D3F99-17E6-4D82-AD1B-C56A0FAC7100}"/>
                </a:ext>
              </a:extLst>
            </p:cNvPr>
            <p:cNvSpPr txBox="1"/>
            <p:nvPr/>
          </p:nvSpPr>
          <p:spPr>
            <a:xfrm>
              <a:off x="819352" y="192360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ちきゅう</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E5D3F99-17E6-4D82-AD1B-C56A0FAC7100}"/>
                </a:ext>
              </a:extLst>
            </p:cNvPr>
            <p:cNvSpPr txBox="1"/>
            <p:nvPr/>
          </p:nvSpPr>
          <p:spPr>
            <a:xfrm>
              <a:off x="4074892" y="1933314"/>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わたし</a:t>
              </a:r>
              <a:endParaRPr kumimoji="1" lang="en-US" altLang="ja-JP" sz="1400" dirty="0">
                <a:latin typeface="Meiryo UI" panose="020B0604030504040204" pitchFamily="50" charset="-128"/>
                <a:ea typeface="Meiryo UI" panose="020B0604030504040204" pitchFamily="50" charset="-128"/>
              </a:endParaRPr>
            </a:p>
          </p:txBody>
        </p:sp>
      </p:grpSp>
      <p:grpSp>
        <p:nvGrpSpPr>
          <p:cNvPr id="14" name="グループ化 13"/>
          <p:cNvGrpSpPr/>
          <p:nvPr/>
        </p:nvGrpSpPr>
        <p:grpSpPr>
          <a:xfrm>
            <a:off x="2659925" y="3043973"/>
            <a:ext cx="4806542" cy="792525"/>
            <a:chOff x="2659925" y="3043973"/>
            <a:chExt cx="4806542" cy="792525"/>
          </a:xfrm>
        </p:grpSpPr>
        <p:sp>
          <p:nvSpPr>
            <p:cNvPr id="4" name="テキスト ボックス 3">
              <a:extLst>
                <a:ext uri="{FF2B5EF4-FFF2-40B4-BE49-F238E27FC236}">
                  <a16:creationId xmlns:a16="http://schemas.microsoft.com/office/drawing/2014/main" id="{5439EF64-504C-43E2-BFA2-CBB9059E6538}"/>
                </a:ext>
              </a:extLst>
            </p:cNvPr>
            <p:cNvSpPr txBox="1">
              <a:spLocks noChangeArrowheads="1"/>
            </p:cNvSpPr>
            <p:nvPr/>
          </p:nvSpPr>
          <p:spPr bwMode="auto">
            <a:xfrm>
              <a:off x="2659925" y="3190167"/>
              <a:ext cx="4806542" cy="646331"/>
            </a:xfrm>
            <a:prstGeom prst="rect">
              <a:avLst/>
            </a:prstGeom>
            <a:noFill/>
            <a:ln w="9525">
              <a:noFill/>
              <a:miter lim="800000"/>
              <a:headEnd/>
              <a:tailEnd/>
            </a:ln>
          </p:spPr>
          <p:txBody>
            <a:bodyPr wrap="square">
              <a:spAutoFit/>
            </a:bodyPr>
            <a:lstStyle/>
            <a:p>
              <a:r>
                <a:rPr kumimoji="1" lang="ja-JP" altLang="en-US" sz="3600" dirty="0">
                  <a:solidFill>
                    <a:srgbClr val="C00000"/>
                  </a:solidFill>
                  <a:latin typeface="Meiryo UI" panose="020B0604030504040204" pitchFamily="50" charset="-128"/>
                  <a:ea typeface="Meiryo UI" panose="020B0604030504040204" pitchFamily="50" charset="-128"/>
                </a:rPr>
                <a:t>■</a:t>
              </a:r>
              <a:r>
                <a:rPr kumimoji="1" lang="en-US" altLang="ja-JP" sz="3600" dirty="0">
                  <a:latin typeface="Meiryo UI" panose="020B0604030504040204" pitchFamily="50" charset="-128"/>
                  <a:ea typeface="Meiryo UI" panose="020B0604030504040204" pitchFamily="50" charset="-128"/>
                </a:rPr>
                <a:t>1</a:t>
              </a:r>
              <a:r>
                <a:rPr kumimoji="1" lang="ja-JP" altLang="en-US" sz="3600" dirty="0">
                  <a:latin typeface="Meiryo UI" panose="020B0604030504040204" pitchFamily="50" charset="-128"/>
                  <a:ea typeface="Meiryo UI" panose="020B0604030504040204" pitchFamily="50" charset="-128"/>
                </a:rPr>
                <a:t>　よく知っている！</a:t>
              </a:r>
              <a:endParaRPr kumimoji="1" lang="en-US" altLang="ja-JP" sz="3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E5D3F99-17E6-4D82-AD1B-C56A0FAC7100}"/>
                </a:ext>
              </a:extLst>
            </p:cNvPr>
            <p:cNvSpPr txBox="1"/>
            <p:nvPr/>
          </p:nvSpPr>
          <p:spPr>
            <a:xfrm>
              <a:off x="4114434" y="304397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し</a:t>
              </a:r>
              <a:endParaRPr kumimoji="1" lang="en-US" altLang="ja-JP" sz="1400" dirty="0">
                <a:latin typeface="Meiryo UI" panose="020B0604030504040204" pitchFamily="50" charset="-128"/>
                <a:ea typeface="Meiryo UI" panose="020B0604030504040204" pitchFamily="50" charset="-128"/>
              </a:endParaRPr>
            </a:p>
          </p:txBody>
        </p:sp>
      </p:grpSp>
      <p:grpSp>
        <p:nvGrpSpPr>
          <p:cNvPr id="15" name="グループ化 14"/>
          <p:cNvGrpSpPr/>
          <p:nvPr/>
        </p:nvGrpSpPr>
        <p:grpSpPr>
          <a:xfrm>
            <a:off x="2659925" y="4124361"/>
            <a:ext cx="5457372" cy="797038"/>
            <a:chOff x="2659925" y="4124361"/>
            <a:chExt cx="5457372" cy="797038"/>
          </a:xfrm>
        </p:grpSpPr>
        <p:sp>
          <p:nvSpPr>
            <p:cNvPr id="5" name="テキスト ボックス 4">
              <a:extLst>
                <a:ext uri="{FF2B5EF4-FFF2-40B4-BE49-F238E27FC236}">
                  <a16:creationId xmlns:a16="http://schemas.microsoft.com/office/drawing/2014/main" id="{BC8F9123-8876-4C88-A63B-8364BBC52263}"/>
                </a:ext>
              </a:extLst>
            </p:cNvPr>
            <p:cNvSpPr txBox="1">
              <a:spLocks noChangeArrowheads="1"/>
            </p:cNvSpPr>
            <p:nvPr/>
          </p:nvSpPr>
          <p:spPr bwMode="auto">
            <a:xfrm>
              <a:off x="2659925" y="4275068"/>
              <a:ext cx="5457372" cy="646331"/>
            </a:xfrm>
            <a:prstGeom prst="rect">
              <a:avLst/>
            </a:prstGeom>
            <a:noFill/>
            <a:ln w="9525">
              <a:noFill/>
              <a:miter lim="800000"/>
              <a:headEnd/>
              <a:tailEnd/>
            </a:ln>
          </p:spPr>
          <p:txBody>
            <a:bodyPr wrap="square">
              <a:spAutoFit/>
            </a:bodyPr>
            <a:lstStyle/>
            <a:p>
              <a:r>
                <a:rPr kumimoji="1" lang="ja-JP" altLang="en-US" sz="3600" dirty="0">
                  <a:solidFill>
                    <a:schemeClr val="accent5">
                      <a:lumMod val="75000"/>
                    </a:schemeClr>
                  </a:solidFill>
                  <a:latin typeface="Meiryo UI" panose="020B0604030504040204" pitchFamily="50" charset="-128"/>
                  <a:ea typeface="Meiryo UI" panose="020B0604030504040204" pitchFamily="50" charset="-128"/>
                </a:rPr>
                <a:t>■</a:t>
              </a:r>
              <a:r>
                <a:rPr kumimoji="1" lang="en-US" altLang="ja-JP" sz="3600" dirty="0">
                  <a:latin typeface="Meiryo UI" panose="020B0604030504040204" pitchFamily="50" charset="-128"/>
                  <a:ea typeface="Meiryo UI" panose="020B0604030504040204" pitchFamily="50" charset="-128"/>
                </a:rPr>
                <a:t>2</a:t>
              </a:r>
              <a:r>
                <a:rPr kumimoji="1" lang="ja-JP" altLang="en-US" sz="3600" dirty="0">
                  <a:latin typeface="Meiryo UI" panose="020B0604030504040204" pitchFamily="50" charset="-128"/>
                  <a:ea typeface="Meiryo UI" panose="020B0604030504040204" pitchFamily="50" charset="-128"/>
                </a:rPr>
                <a:t>　知らない！</a:t>
              </a:r>
              <a:endParaRPr kumimoji="1" lang="en-US" altLang="ja-JP" sz="36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E5D3F99-17E6-4D82-AD1B-C56A0FAC7100}"/>
                </a:ext>
              </a:extLst>
            </p:cNvPr>
            <p:cNvSpPr txBox="1"/>
            <p:nvPr/>
          </p:nvSpPr>
          <p:spPr>
            <a:xfrm>
              <a:off x="3545618" y="4124361"/>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し</a:t>
              </a:r>
              <a:endParaRPr kumimoji="1" lang="en-US" altLang="ja-JP" sz="1400" dirty="0">
                <a:latin typeface="Meiryo UI" panose="020B0604030504040204" pitchFamily="50" charset="-128"/>
                <a:ea typeface="Meiryo UI" panose="020B0604030504040204" pitchFamily="50" charset="-128"/>
              </a:endParaRPr>
            </a:p>
          </p:txBody>
        </p:sp>
      </p:grpSp>
      <p:grpSp>
        <p:nvGrpSpPr>
          <p:cNvPr id="16" name="グループ化 15"/>
          <p:cNvGrpSpPr/>
          <p:nvPr/>
        </p:nvGrpSpPr>
        <p:grpSpPr>
          <a:xfrm>
            <a:off x="2659925" y="5224143"/>
            <a:ext cx="5595257" cy="782157"/>
            <a:chOff x="2659925" y="5224143"/>
            <a:chExt cx="5595257" cy="782157"/>
          </a:xfrm>
        </p:grpSpPr>
        <p:sp>
          <p:nvSpPr>
            <p:cNvPr id="6" name="テキスト ボックス 5">
              <a:extLst>
                <a:ext uri="{FF2B5EF4-FFF2-40B4-BE49-F238E27FC236}">
                  <a16:creationId xmlns:a16="http://schemas.microsoft.com/office/drawing/2014/main" id="{A7186849-575D-4A9F-89CF-95EFA5CD0DF2}"/>
                </a:ext>
              </a:extLst>
            </p:cNvPr>
            <p:cNvSpPr txBox="1">
              <a:spLocks noChangeArrowheads="1"/>
            </p:cNvSpPr>
            <p:nvPr/>
          </p:nvSpPr>
          <p:spPr bwMode="auto">
            <a:xfrm>
              <a:off x="2659925" y="5359969"/>
              <a:ext cx="5595257" cy="646331"/>
            </a:xfrm>
            <a:prstGeom prst="rect">
              <a:avLst/>
            </a:prstGeom>
            <a:noFill/>
            <a:ln w="9525">
              <a:noFill/>
              <a:miter lim="800000"/>
              <a:headEnd/>
              <a:tailEnd/>
            </a:ln>
          </p:spPr>
          <p:txBody>
            <a:bodyPr wrap="square">
              <a:spAutoFit/>
            </a:bodyPr>
            <a:lstStyle/>
            <a:p>
              <a:r>
                <a:rPr lang="ja-JP" altLang="en-US" sz="3600" dirty="0">
                  <a:solidFill>
                    <a:schemeClr val="accent4">
                      <a:lumMod val="60000"/>
                      <a:lumOff val="40000"/>
                    </a:schemeClr>
                  </a:solidFill>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　</a:t>
              </a:r>
              <a:r>
                <a:rPr kumimoji="1" lang="ja-JP" altLang="en-US" sz="3600" dirty="0">
                  <a:latin typeface="Meiryo UI" panose="020B0604030504040204" pitchFamily="50" charset="-128"/>
                  <a:ea typeface="Meiryo UI" panose="020B0604030504040204" pitchFamily="50" charset="-128"/>
                </a:rPr>
                <a:t>聞いたことはある！</a:t>
              </a:r>
              <a:endParaRPr kumimoji="1" lang="en-US" altLang="ja-JP" sz="36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3535564" y="522414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き</a:t>
              </a:r>
              <a:endParaRPr kumimoji="1" lang="en-US" altLang="ja-JP" sz="1400" dirty="0">
                <a:latin typeface="Meiryo UI" panose="020B0604030504040204" pitchFamily="50" charset="-128"/>
                <a:ea typeface="Meiryo UI" panose="020B0604030504040204" pitchFamily="50" charset="-128"/>
              </a:endParaRPr>
            </a:p>
          </p:txBody>
        </p:sp>
      </p:grpSp>
      <p:sp>
        <p:nvSpPr>
          <p:cNvPr id="17" name="テキスト ボックス 16">
            <a:extLst>
              <a:ext uri="{FF2B5EF4-FFF2-40B4-BE49-F238E27FC236}">
                <a16:creationId xmlns:a16="http://schemas.microsoft.com/office/drawing/2014/main" id="{BE5D3F99-17E6-4D82-AD1B-C56A0FAC7100}"/>
              </a:ext>
            </a:extLst>
          </p:cNvPr>
          <p:cNvSpPr txBox="1"/>
          <p:nvPr/>
        </p:nvSpPr>
        <p:spPr>
          <a:xfrm>
            <a:off x="5134387" y="35536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E5D3F99-17E6-4D82-AD1B-C56A0FAC7100}"/>
              </a:ext>
            </a:extLst>
          </p:cNvPr>
          <p:cNvSpPr txBox="1"/>
          <p:nvPr/>
        </p:nvSpPr>
        <p:spPr>
          <a:xfrm>
            <a:off x="4149816" y="34985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ちきゅう</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5D3F99-17E6-4D82-AD1B-C56A0FAC7100}"/>
              </a:ext>
            </a:extLst>
          </p:cNvPr>
          <p:cNvSpPr txBox="1"/>
          <p:nvPr/>
        </p:nvSpPr>
        <p:spPr>
          <a:xfrm>
            <a:off x="6825092" y="34985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なに</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0894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石油や石炭を使わない未来を描こう</a:t>
            </a:r>
          </a:p>
        </p:txBody>
      </p:sp>
      <p:pic>
        <p:nvPicPr>
          <p:cNvPr id="3" name="図 4"/>
          <p:cNvPicPr>
            <a:picLocks noChangeAspect="1" noChangeArrowheads="1"/>
          </p:cNvPicPr>
          <p:nvPr/>
        </p:nvPicPr>
        <p:blipFill>
          <a:blip r:embed="rId3">
            <a:extLst>
              <a:ext uri="{28A0092B-C50C-407E-A947-70E740481C1C}">
                <a14:useLocalDpi xmlns:a14="http://schemas.microsoft.com/office/drawing/2010/main" val="0"/>
              </a:ext>
            </a:extLst>
          </a:blip>
          <a:srcRect t="17296"/>
          <a:stretch>
            <a:fillRect/>
          </a:stretch>
        </p:blipFill>
        <p:spPr bwMode="auto">
          <a:xfrm>
            <a:off x="623315" y="1566888"/>
            <a:ext cx="7912419" cy="477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BE5D3F99-17E6-4D82-AD1B-C56A0FAC7100}"/>
              </a:ext>
            </a:extLst>
          </p:cNvPr>
          <p:cNvSpPr txBox="1"/>
          <p:nvPr/>
        </p:nvSpPr>
        <p:spPr>
          <a:xfrm>
            <a:off x="4183411" y="337075"/>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つか</a:t>
            </a:r>
            <a:endParaRPr kumimoji="1" lang="en-US" altLang="ja-JP"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E5D3F99-17E6-4D82-AD1B-C56A0FAC7100}"/>
              </a:ext>
            </a:extLst>
          </p:cNvPr>
          <p:cNvSpPr txBox="1"/>
          <p:nvPr/>
        </p:nvSpPr>
        <p:spPr>
          <a:xfrm>
            <a:off x="1769395" y="337075"/>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せきゆ</a:t>
            </a:r>
            <a:endParaRPr kumimoji="1"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E5D3F99-17E6-4D82-AD1B-C56A0FAC7100}"/>
              </a:ext>
            </a:extLst>
          </p:cNvPr>
          <p:cNvSpPr txBox="1"/>
          <p:nvPr/>
        </p:nvSpPr>
        <p:spPr>
          <a:xfrm>
            <a:off x="5981731" y="343171"/>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みらい</a:t>
            </a:r>
            <a:endParaRPr kumimoji="1" lang="en-US" altLang="ja-JP" sz="1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BE5D3F99-17E6-4D82-AD1B-C56A0FAC7100}"/>
              </a:ext>
            </a:extLst>
          </p:cNvPr>
          <p:cNvSpPr txBox="1"/>
          <p:nvPr/>
        </p:nvSpPr>
        <p:spPr>
          <a:xfrm>
            <a:off x="3110515" y="343171"/>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せきたん</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E5D3F99-17E6-4D82-AD1B-C56A0FAC7100}"/>
              </a:ext>
            </a:extLst>
          </p:cNvPr>
          <p:cNvSpPr txBox="1"/>
          <p:nvPr/>
        </p:nvSpPr>
        <p:spPr>
          <a:xfrm>
            <a:off x="7085353" y="337075"/>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えが</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337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6908" y="1889764"/>
            <a:ext cx="1413029" cy="91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368716" y="2116750"/>
            <a:ext cx="2371344"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クール・チョイス</a:t>
            </a:r>
            <a:endParaRPr kumimoji="1" lang="ja-JP" altLang="en-US" sz="20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870" y="2920359"/>
            <a:ext cx="2001394" cy="1328425"/>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870" y="4697206"/>
            <a:ext cx="2001394" cy="1333429"/>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3813" y="2927880"/>
            <a:ext cx="1968871" cy="1311760"/>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3813" y="4697207"/>
            <a:ext cx="1743867" cy="1307900"/>
          </a:xfrm>
          <a:prstGeom prst="rect">
            <a:avLst/>
          </a:prstGeom>
        </p:spPr>
      </p:pic>
      <p:sp>
        <p:nvSpPr>
          <p:cNvPr id="12" name="テキスト ボックス 11"/>
          <p:cNvSpPr txBox="1"/>
          <p:nvPr/>
        </p:nvSpPr>
        <p:spPr>
          <a:xfrm>
            <a:off x="389870" y="4342626"/>
            <a:ext cx="222531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再生可能エネルギーの家</a:t>
            </a:r>
          </a:p>
        </p:txBody>
      </p:sp>
      <p:sp>
        <p:nvSpPr>
          <p:cNvPr id="15" name="テキスト ボックス 14"/>
          <p:cNvSpPr txBox="1"/>
          <p:nvPr/>
        </p:nvSpPr>
        <p:spPr>
          <a:xfrm>
            <a:off x="2462373" y="4342626"/>
            <a:ext cx="222531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省エネタイプの電気製品</a:t>
            </a:r>
          </a:p>
        </p:txBody>
      </p:sp>
      <p:sp>
        <p:nvSpPr>
          <p:cNvPr id="16" name="テキスト ボックス 15"/>
          <p:cNvSpPr txBox="1"/>
          <p:nvPr/>
        </p:nvSpPr>
        <p:spPr>
          <a:xfrm>
            <a:off x="323630" y="6165515"/>
            <a:ext cx="222531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リサイクルで作られた文房具</a:t>
            </a:r>
          </a:p>
        </p:txBody>
      </p:sp>
      <p:sp>
        <p:nvSpPr>
          <p:cNvPr id="17" name="テキスト ボックス 16"/>
          <p:cNvSpPr txBox="1"/>
          <p:nvPr/>
        </p:nvSpPr>
        <p:spPr>
          <a:xfrm>
            <a:off x="2489804" y="6165515"/>
            <a:ext cx="240582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二酸化炭素を出さない乗り物</a:t>
            </a:r>
          </a:p>
        </p:txBody>
      </p:sp>
      <p:pic>
        <p:nvPicPr>
          <p:cNvPr id="18" name="図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8989" y="2802394"/>
            <a:ext cx="2282917" cy="3225195"/>
          </a:xfrm>
          <a:prstGeom prst="rect">
            <a:avLst/>
          </a:prstGeom>
        </p:spPr>
      </p:pic>
      <p:pic>
        <p:nvPicPr>
          <p:cNvPr id="19" name="図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5970" y="2802394"/>
            <a:ext cx="2270189" cy="3207214"/>
          </a:xfrm>
          <a:prstGeom prst="rect">
            <a:avLst/>
          </a:prstGeom>
        </p:spPr>
      </p:pic>
      <p:sp>
        <p:nvSpPr>
          <p:cNvPr id="20" name="テキスト ボックス 19"/>
          <p:cNvSpPr txBox="1"/>
          <p:nvPr/>
        </p:nvSpPr>
        <p:spPr>
          <a:xfrm>
            <a:off x="4064502" y="2041091"/>
            <a:ext cx="4965192" cy="52322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温暖化を止めるために </a:t>
            </a:r>
            <a:r>
              <a:rPr kumimoji="1" lang="ja-JP" altLang="en-US" sz="2800" b="1" dirty="0">
                <a:solidFill>
                  <a:srgbClr val="00B0F0"/>
                </a:solidFill>
                <a:latin typeface="Meiryo UI" panose="020B0604030504040204" pitchFamily="50" charset="-128"/>
                <a:ea typeface="Meiryo UI" panose="020B0604030504040204" pitchFamily="50" charset="-128"/>
              </a:rPr>
              <a:t>「かしこく選ぶ」</a:t>
            </a:r>
            <a:endParaRPr kumimoji="1" lang="ja-JP" altLang="en-US" sz="2800" dirty="0">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40723" y="5969243"/>
            <a:ext cx="1725740" cy="710113"/>
          </a:xfrm>
          <a:prstGeom prst="rect">
            <a:avLst/>
          </a:prstGeom>
        </p:spPr>
      </p:pic>
      <p:pic>
        <p:nvPicPr>
          <p:cNvPr id="23" name="図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95784" y="5960099"/>
            <a:ext cx="1799491" cy="710113"/>
          </a:xfrm>
          <a:prstGeom prst="rect">
            <a:avLst/>
          </a:prstGeom>
        </p:spPr>
      </p:pic>
      <p:sp>
        <p:nvSpPr>
          <p:cNvPr id="24" name="テキスト ボックス 23">
            <a:extLst>
              <a:ext uri="{FF2B5EF4-FFF2-40B4-BE49-F238E27FC236}">
                <a16:creationId xmlns:a16="http://schemas.microsoft.com/office/drawing/2014/main" id="{BE5D3F99-17E6-4D82-AD1B-C56A0FAC7100}"/>
              </a:ext>
            </a:extLst>
          </p:cNvPr>
          <p:cNvSpPr txBox="1"/>
          <p:nvPr/>
        </p:nvSpPr>
        <p:spPr>
          <a:xfrm>
            <a:off x="3935646" y="1992212"/>
            <a:ext cx="1174075"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おんだんか</a:t>
            </a:r>
            <a:endParaRPr kumimoji="1" lang="en-US" altLang="ja-JP" sz="12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E5D3F99-17E6-4D82-AD1B-C56A0FAC7100}"/>
              </a:ext>
            </a:extLst>
          </p:cNvPr>
          <p:cNvSpPr txBox="1"/>
          <p:nvPr/>
        </p:nvSpPr>
        <p:spPr>
          <a:xfrm>
            <a:off x="4638660" y="2004507"/>
            <a:ext cx="1174075"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と</a:t>
            </a:r>
            <a:endParaRPr kumimoji="1" lang="en-US" altLang="ja-JP" sz="12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E5D3F99-17E6-4D82-AD1B-C56A0FAC7100}"/>
              </a:ext>
            </a:extLst>
          </p:cNvPr>
          <p:cNvSpPr txBox="1"/>
          <p:nvPr/>
        </p:nvSpPr>
        <p:spPr>
          <a:xfrm>
            <a:off x="7248535" y="1928349"/>
            <a:ext cx="1174075"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えら</a:t>
            </a:r>
            <a:endParaRPr kumimoji="1" lang="en-US" altLang="ja-JP" sz="1200" dirty="0">
              <a:latin typeface="Meiryo UI" panose="020B0604030504040204" pitchFamily="50" charset="-128"/>
              <a:ea typeface="Meiryo UI" panose="020B0604030504040204" pitchFamily="50" charset="-128"/>
            </a:endParaRPr>
          </a:p>
        </p:txBody>
      </p:sp>
      <p:sp>
        <p:nvSpPr>
          <p:cNvPr id="8" name="タイトル 7"/>
          <p:cNvSpPr>
            <a:spLocks noGrp="1"/>
          </p:cNvSpPr>
          <p:nvPr>
            <p:ph type="ctrTitle"/>
          </p:nvPr>
        </p:nvSpPr>
        <p:spPr/>
        <p:txBody>
          <a:bodyPr/>
          <a:lstStyle/>
          <a:p>
            <a:r>
              <a:rPr kumimoji="1" lang="ja-JP" altLang="en-US" dirty="0"/>
              <a:t>クール・チョイスで選ぶ未来</a:t>
            </a:r>
          </a:p>
        </p:txBody>
      </p:sp>
      <p:sp>
        <p:nvSpPr>
          <p:cNvPr id="27" name="テキスト ボックス 26">
            <a:extLst>
              <a:ext uri="{FF2B5EF4-FFF2-40B4-BE49-F238E27FC236}">
                <a16:creationId xmlns:a16="http://schemas.microsoft.com/office/drawing/2014/main" id="{BE5D3F99-17E6-4D82-AD1B-C56A0FAC7100}"/>
              </a:ext>
            </a:extLst>
          </p:cNvPr>
          <p:cNvSpPr txBox="1"/>
          <p:nvPr/>
        </p:nvSpPr>
        <p:spPr>
          <a:xfrm>
            <a:off x="6684258" y="34111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みらい</a:t>
            </a:r>
            <a:endParaRPr kumimoji="1" lang="en-US" altLang="ja-JP" sz="14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BE5D3F99-17E6-4D82-AD1B-C56A0FAC7100}"/>
              </a:ext>
            </a:extLst>
          </p:cNvPr>
          <p:cNvSpPr txBox="1"/>
          <p:nvPr/>
        </p:nvSpPr>
        <p:spPr>
          <a:xfrm>
            <a:off x="5628296" y="34111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えら</a:t>
            </a:r>
            <a:endParaRPr kumimoji="1" lang="en-US" altLang="ja-JP"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BE5D3F99-17E6-4D82-AD1B-C56A0FAC7100}"/>
              </a:ext>
            </a:extLst>
          </p:cNvPr>
          <p:cNvSpPr txBox="1"/>
          <p:nvPr/>
        </p:nvSpPr>
        <p:spPr>
          <a:xfrm>
            <a:off x="274258" y="4190245"/>
            <a:ext cx="1174075" cy="276999"/>
          </a:xfrm>
          <a:prstGeom prst="rect">
            <a:avLst/>
          </a:prstGeom>
          <a:noFill/>
        </p:spPr>
        <p:txBody>
          <a:bodyPr wrap="square" rtlCol="0">
            <a:spAutoFit/>
          </a:bodyPr>
          <a:lstStyle/>
          <a:p>
            <a:pPr lvl="0" algn="ctr">
              <a:defRPr/>
            </a:pPr>
            <a:r>
              <a:rPr lang="ja-JP" altLang="en-US" sz="1200" dirty="0">
                <a:latin typeface="Meiryo UI" panose="020B0604030504040204" pitchFamily="50" charset="-128"/>
                <a:ea typeface="Meiryo UI" panose="020B0604030504040204" pitchFamily="50" charset="-128"/>
              </a:rPr>
              <a:t>さいせいかのう</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E5D3F99-17E6-4D82-AD1B-C56A0FAC7100}"/>
              </a:ext>
            </a:extLst>
          </p:cNvPr>
          <p:cNvSpPr txBox="1"/>
          <p:nvPr/>
        </p:nvSpPr>
        <p:spPr>
          <a:xfrm>
            <a:off x="1843993" y="4202791"/>
            <a:ext cx="572645"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いえ</a:t>
            </a:r>
            <a:endParaRPr kumimoji="1" lang="en-US" altLang="ja-JP" sz="12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BE5D3F99-17E6-4D82-AD1B-C56A0FAC7100}"/>
              </a:ext>
            </a:extLst>
          </p:cNvPr>
          <p:cNvSpPr txBox="1"/>
          <p:nvPr/>
        </p:nvSpPr>
        <p:spPr>
          <a:xfrm>
            <a:off x="2336372" y="4204439"/>
            <a:ext cx="654107"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しょう</a:t>
            </a:r>
            <a:endParaRPr kumimoji="1" lang="en-US" altLang="ja-JP" sz="12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E5D3F99-17E6-4D82-AD1B-C56A0FAC7100}"/>
              </a:ext>
            </a:extLst>
          </p:cNvPr>
          <p:cNvSpPr txBox="1"/>
          <p:nvPr/>
        </p:nvSpPr>
        <p:spPr>
          <a:xfrm>
            <a:off x="3303401" y="4183142"/>
            <a:ext cx="1174075"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でん</a:t>
            </a:r>
            <a:r>
              <a:rPr kumimoji="1" lang="ja-JP" altLang="en-US" sz="1200" dirty="0" err="1">
                <a:latin typeface="Meiryo UI" panose="020B0604030504040204" pitchFamily="50" charset="-128"/>
                <a:ea typeface="Meiryo UI" panose="020B0604030504040204" pitchFamily="50" charset="-128"/>
              </a:rPr>
              <a:t>きせい</a:t>
            </a:r>
            <a:r>
              <a:rPr kumimoji="1" lang="ja-JP" altLang="en-US" sz="1200" dirty="0">
                <a:latin typeface="Meiryo UI" panose="020B0604030504040204" pitchFamily="50" charset="-128"/>
                <a:ea typeface="Meiryo UI" panose="020B0604030504040204" pitchFamily="50" charset="-128"/>
              </a:rPr>
              <a:t>ひん</a:t>
            </a:r>
            <a:endParaRPr kumimoji="1" lang="en-US" altLang="ja-JP" sz="12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E5D3F99-17E6-4D82-AD1B-C56A0FAC7100}"/>
              </a:ext>
            </a:extLst>
          </p:cNvPr>
          <p:cNvSpPr txBox="1"/>
          <p:nvPr/>
        </p:nvSpPr>
        <p:spPr>
          <a:xfrm>
            <a:off x="910936" y="6000639"/>
            <a:ext cx="738574" cy="28004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つく</a:t>
            </a:r>
            <a:endParaRPr kumimoji="1" lang="en-US" altLang="ja-JP" sz="12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BE5D3F99-17E6-4D82-AD1B-C56A0FAC7100}"/>
              </a:ext>
            </a:extLst>
          </p:cNvPr>
          <p:cNvSpPr txBox="1"/>
          <p:nvPr/>
        </p:nvSpPr>
        <p:spPr>
          <a:xfrm>
            <a:off x="1451227" y="5999035"/>
            <a:ext cx="1174075"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ぶんぼうぐ</a:t>
            </a:r>
            <a:endParaRPr kumimoji="1" lang="en-US" altLang="ja-JP" sz="12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E5D3F99-17E6-4D82-AD1B-C56A0FAC7100}"/>
              </a:ext>
            </a:extLst>
          </p:cNvPr>
          <p:cNvSpPr txBox="1"/>
          <p:nvPr/>
        </p:nvSpPr>
        <p:spPr>
          <a:xfrm>
            <a:off x="2436104" y="6016964"/>
            <a:ext cx="1174075"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にさん</a:t>
            </a:r>
            <a:r>
              <a:rPr kumimoji="1" lang="ja-JP" altLang="en-US" sz="1200" dirty="0">
                <a:latin typeface="Meiryo UI" panose="020B0604030504040204" pitchFamily="50" charset="-128"/>
                <a:ea typeface="Meiryo UI" panose="020B0604030504040204" pitchFamily="50" charset="-128"/>
              </a:rPr>
              <a:t>かたんそ</a:t>
            </a:r>
            <a:endParaRPr kumimoji="1" lang="en-US" altLang="ja-JP" sz="12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BE5D3F99-17E6-4D82-AD1B-C56A0FAC7100}"/>
              </a:ext>
            </a:extLst>
          </p:cNvPr>
          <p:cNvSpPr txBox="1"/>
          <p:nvPr/>
        </p:nvSpPr>
        <p:spPr>
          <a:xfrm>
            <a:off x="3320729" y="6013914"/>
            <a:ext cx="738574" cy="28004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だ</a:t>
            </a:r>
            <a:endParaRPr kumimoji="1" lang="en-US" altLang="ja-JP" sz="12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BE5D3F99-17E6-4D82-AD1B-C56A0FAC7100}"/>
              </a:ext>
            </a:extLst>
          </p:cNvPr>
          <p:cNvSpPr txBox="1"/>
          <p:nvPr/>
        </p:nvSpPr>
        <p:spPr>
          <a:xfrm>
            <a:off x="3854890" y="6016778"/>
            <a:ext cx="1174075"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の　もの</a:t>
            </a:r>
            <a:endParaRPr kumimoji="1"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2472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4336"/>
            <a:ext cx="9144000" cy="6521936"/>
          </a:xfrm>
          <a:prstGeom prst="rect">
            <a:avLst/>
          </a:prstGeom>
        </p:spPr>
      </p:pic>
      <p:sp>
        <p:nvSpPr>
          <p:cNvPr id="6" name="正方形/長方形 5">
            <a:extLst>
              <a:ext uri="{FF2B5EF4-FFF2-40B4-BE49-F238E27FC236}">
                <a16:creationId xmlns:a16="http://schemas.microsoft.com/office/drawing/2014/main" id="{0EA39E04-152A-4A9B-B503-114DCAC8416C}"/>
              </a:ext>
            </a:extLst>
          </p:cNvPr>
          <p:cNvSpPr>
            <a:spLocks noChangeAspect="1"/>
          </p:cNvSpPr>
          <p:nvPr/>
        </p:nvSpPr>
        <p:spPr bwMode="auto">
          <a:xfrm>
            <a:off x="2416814" y="500528"/>
            <a:ext cx="653829" cy="65238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7" name="正方形/長方形 6">
            <a:extLst>
              <a:ext uri="{FF2B5EF4-FFF2-40B4-BE49-F238E27FC236}">
                <a16:creationId xmlns:a16="http://schemas.microsoft.com/office/drawing/2014/main" id="{22B9B99B-80DC-4782-9C41-D2B36469D40D}"/>
              </a:ext>
            </a:extLst>
          </p:cNvPr>
          <p:cNvSpPr>
            <a:spLocks noChangeAspect="1"/>
          </p:cNvSpPr>
          <p:nvPr/>
        </p:nvSpPr>
        <p:spPr bwMode="auto">
          <a:xfrm>
            <a:off x="3135450" y="500528"/>
            <a:ext cx="653829" cy="6523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8" name="正方形/長方形 7">
            <a:extLst>
              <a:ext uri="{FF2B5EF4-FFF2-40B4-BE49-F238E27FC236}">
                <a16:creationId xmlns:a16="http://schemas.microsoft.com/office/drawing/2014/main" id="{18F2666A-4F0B-471B-9294-33934A766EBA}"/>
              </a:ext>
            </a:extLst>
          </p:cNvPr>
          <p:cNvSpPr>
            <a:spLocks noChangeAspect="1"/>
          </p:cNvSpPr>
          <p:nvPr/>
        </p:nvSpPr>
        <p:spPr bwMode="auto">
          <a:xfrm>
            <a:off x="3854085" y="500528"/>
            <a:ext cx="653829" cy="65238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9" name="正方形/長方形 8">
            <a:extLst>
              <a:ext uri="{FF2B5EF4-FFF2-40B4-BE49-F238E27FC236}">
                <a16:creationId xmlns:a16="http://schemas.microsoft.com/office/drawing/2014/main" id="{0BC15358-20D0-40B7-BA5E-A1E13C68F89A}"/>
              </a:ext>
            </a:extLst>
          </p:cNvPr>
          <p:cNvSpPr>
            <a:spLocks noChangeAspect="1"/>
          </p:cNvSpPr>
          <p:nvPr/>
        </p:nvSpPr>
        <p:spPr bwMode="auto">
          <a:xfrm>
            <a:off x="4572721" y="500528"/>
            <a:ext cx="653829" cy="65238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0" name="正方形/長方形 9">
            <a:extLst>
              <a:ext uri="{FF2B5EF4-FFF2-40B4-BE49-F238E27FC236}">
                <a16:creationId xmlns:a16="http://schemas.microsoft.com/office/drawing/2014/main" id="{942717D3-FE7D-4E8F-8113-334B97E67AC6}"/>
              </a:ext>
            </a:extLst>
          </p:cNvPr>
          <p:cNvSpPr>
            <a:spLocks noChangeAspect="1"/>
          </p:cNvSpPr>
          <p:nvPr/>
        </p:nvSpPr>
        <p:spPr bwMode="auto">
          <a:xfrm>
            <a:off x="5291356" y="500528"/>
            <a:ext cx="653829" cy="65238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1" name="正方形/長方形 10">
            <a:extLst>
              <a:ext uri="{FF2B5EF4-FFF2-40B4-BE49-F238E27FC236}">
                <a16:creationId xmlns:a16="http://schemas.microsoft.com/office/drawing/2014/main" id="{FAE6DF7D-5134-4A88-AC2D-137635EC3FFC}"/>
              </a:ext>
            </a:extLst>
          </p:cNvPr>
          <p:cNvSpPr>
            <a:spLocks noChangeAspect="1"/>
          </p:cNvSpPr>
          <p:nvPr/>
        </p:nvSpPr>
        <p:spPr bwMode="auto">
          <a:xfrm>
            <a:off x="6009992" y="500528"/>
            <a:ext cx="652388" cy="6523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Tree>
    <p:extLst>
      <p:ext uri="{BB962C8B-B14F-4D97-AF65-F5344CB8AC3E}">
        <p14:creationId xmlns:p14="http://schemas.microsoft.com/office/powerpoint/2010/main" val="193657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lang="en-US" altLang="ja-JP" dirty="0"/>
              <a:t>【</a:t>
            </a:r>
            <a:r>
              <a:rPr lang="ja-JP" altLang="en-US" dirty="0"/>
              <a:t>こたえ</a:t>
            </a:r>
            <a:r>
              <a:rPr lang="en-US" altLang="ja-JP" dirty="0"/>
              <a:t>】 </a:t>
            </a:r>
            <a:r>
              <a:rPr lang="ja-JP" altLang="en-US" dirty="0"/>
              <a:t>地球温暖化とは</a:t>
            </a:r>
            <a:endParaRPr kumimoji="1" lang="ja-JP" altLang="en-US" dirty="0"/>
          </a:p>
        </p:txBody>
      </p:sp>
      <p:sp>
        <p:nvSpPr>
          <p:cNvPr id="3" name="テキスト ボックス 2">
            <a:extLst>
              <a:ext uri="{FF2B5EF4-FFF2-40B4-BE49-F238E27FC236}">
                <a16:creationId xmlns:a16="http://schemas.microsoft.com/office/drawing/2014/main" id="{BE5D3F99-17E6-4D82-AD1B-C56A0FAC7100}"/>
              </a:ext>
            </a:extLst>
          </p:cNvPr>
          <p:cNvSpPr txBox="1"/>
          <p:nvPr/>
        </p:nvSpPr>
        <p:spPr>
          <a:xfrm>
            <a:off x="5628163" y="35536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E5D3F99-17E6-4D82-AD1B-C56A0FAC7100}"/>
              </a:ext>
            </a:extLst>
          </p:cNvPr>
          <p:cNvSpPr txBox="1"/>
          <p:nvPr/>
        </p:nvSpPr>
        <p:spPr>
          <a:xfrm>
            <a:off x="4533864" y="34985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ちきゅう</a:t>
            </a:r>
            <a:endParaRPr kumimoji="1" lang="en-US" altLang="ja-JP" sz="1400" dirty="0">
              <a:latin typeface="Meiryo UI" panose="020B0604030504040204" pitchFamily="50" charset="-128"/>
              <a:ea typeface="Meiryo UI" panose="020B0604030504040204" pitchFamily="50" charset="-128"/>
            </a:endParaRPr>
          </a:p>
        </p:txBody>
      </p:sp>
      <p:pic>
        <p:nvPicPr>
          <p:cNvPr id="5" name="図 10">
            <a:extLst>
              <a:ext uri="{FF2B5EF4-FFF2-40B4-BE49-F238E27FC236}">
                <a16:creationId xmlns:a16="http://schemas.microsoft.com/office/drawing/2014/main" id="{56E7D586-FA03-475D-914C-3A4F57BFEA1F}"/>
              </a:ext>
            </a:extLst>
          </p:cNvPr>
          <p:cNvPicPr>
            <a:picLocks noChangeAspect="1"/>
          </p:cNvPicPr>
          <p:nvPr/>
        </p:nvPicPr>
        <p:blipFill>
          <a:blip r:embed="rId3" cstate="print"/>
          <a:srcRect/>
          <a:stretch>
            <a:fillRect/>
          </a:stretch>
        </p:blipFill>
        <p:spPr bwMode="auto">
          <a:xfrm>
            <a:off x="2801738" y="3852379"/>
            <a:ext cx="2601119" cy="2548419"/>
          </a:xfrm>
          <a:prstGeom prst="rect">
            <a:avLst/>
          </a:prstGeom>
          <a:noFill/>
          <a:ln w="9525">
            <a:noFill/>
            <a:miter lim="800000"/>
            <a:headEnd/>
            <a:tailEnd/>
          </a:ln>
        </p:spPr>
      </p:pic>
      <p:pic>
        <p:nvPicPr>
          <p:cNvPr id="6" name="図 6" descr="温度計（高い）.png">
            <a:extLst>
              <a:ext uri="{FF2B5EF4-FFF2-40B4-BE49-F238E27FC236}">
                <a16:creationId xmlns:a16="http://schemas.microsoft.com/office/drawing/2014/main" id="{FFAD8D89-DBB2-42F4-AA07-51E1BF8010F8}"/>
              </a:ext>
            </a:extLst>
          </p:cNvPr>
          <p:cNvPicPr>
            <a:picLocks noChangeAspect="1"/>
          </p:cNvPicPr>
          <p:nvPr/>
        </p:nvPicPr>
        <p:blipFill>
          <a:blip r:embed="rId4" cstate="print"/>
          <a:srcRect/>
          <a:stretch>
            <a:fillRect/>
          </a:stretch>
        </p:blipFill>
        <p:spPr bwMode="auto">
          <a:xfrm rot="1247234">
            <a:off x="5590428" y="3749311"/>
            <a:ext cx="655533" cy="1339124"/>
          </a:xfrm>
          <a:prstGeom prst="rect">
            <a:avLst/>
          </a:prstGeom>
          <a:noFill/>
          <a:ln w="9525">
            <a:noFill/>
            <a:miter lim="800000"/>
            <a:headEnd/>
            <a:tailEnd/>
          </a:ln>
        </p:spPr>
      </p:pic>
      <p:grpSp>
        <p:nvGrpSpPr>
          <p:cNvPr id="13" name="グループ化 12"/>
          <p:cNvGrpSpPr/>
          <p:nvPr/>
        </p:nvGrpSpPr>
        <p:grpSpPr>
          <a:xfrm>
            <a:off x="260635" y="2242039"/>
            <a:ext cx="8357616" cy="1014958"/>
            <a:chOff x="260635" y="2242039"/>
            <a:chExt cx="8357616" cy="1014958"/>
          </a:xfrm>
        </p:grpSpPr>
        <p:sp>
          <p:nvSpPr>
            <p:cNvPr id="7" name="テキスト ボックス 2">
              <a:extLst>
                <a:ext uri="{FF2B5EF4-FFF2-40B4-BE49-F238E27FC236}">
                  <a16:creationId xmlns:a16="http://schemas.microsoft.com/office/drawing/2014/main" id="{AC720DD0-E886-4195-8940-336E65E2E5A4}"/>
                </a:ext>
              </a:extLst>
            </p:cNvPr>
            <p:cNvSpPr txBox="1">
              <a:spLocks noChangeArrowheads="1"/>
            </p:cNvSpPr>
            <p:nvPr/>
          </p:nvSpPr>
          <p:spPr bwMode="auto">
            <a:xfrm>
              <a:off x="260635" y="2242039"/>
              <a:ext cx="8357616" cy="1014958"/>
            </a:xfrm>
            <a:prstGeom prst="rect">
              <a:avLst/>
            </a:prstGeom>
            <a:noFill/>
            <a:ln w="9525">
              <a:noFill/>
              <a:miter lim="800000"/>
              <a:headEnd/>
              <a:tailEnd/>
            </a:ln>
          </p:spPr>
          <p:txBody>
            <a:bodyPr wrap="square">
              <a:spAutoFit/>
            </a:bodyPr>
            <a:lstStyle/>
            <a:p>
              <a:pPr algn="ctr">
                <a:lnSpc>
                  <a:spcPct val="200000"/>
                </a:lnSpc>
              </a:pPr>
              <a:r>
                <a:rPr kumimoji="1" lang="ja-JP" altLang="en-US" sz="3600" dirty="0">
                  <a:latin typeface="Meiryo UI" panose="020B0604030504040204" pitchFamily="50" charset="-128"/>
                  <a:ea typeface="Meiryo UI" panose="020B0604030504040204" pitchFamily="50" charset="-128"/>
                </a:rPr>
                <a:t>昔と比べて、気温が上がっている状態</a:t>
              </a:r>
            </a:p>
          </p:txBody>
        </p:sp>
        <p:sp>
          <p:nvSpPr>
            <p:cNvPr id="8" name="テキスト ボックス 7">
              <a:extLst>
                <a:ext uri="{FF2B5EF4-FFF2-40B4-BE49-F238E27FC236}">
                  <a16:creationId xmlns:a16="http://schemas.microsoft.com/office/drawing/2014/main" id="{BE5D3F99-17E6-4D82-AD1B-C56A0FAC7100}"/>
                </a:ext>
              </a:extLst>
            </p:cNvPr>
            <p:cNvSpPr txBox="1"/>
            <p:nvPr/>
          </p:nvSpPr>
          <p:spPr>
            <a:xfrm>
              <a:off x="883838" y="2427518"/>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むかし</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E5D3F99-17E6-4D82-AD1B-C56A0FAC7100}"/>
                </a:ext>
              </a:extLst>
            </p:cNvPr>
            <p:cNvSpPr txBox="1"/>
            <p:nvPr/>
          </p:nvSpPr>
          <p:spPr>
            <a:xfrm>
              <a:off x="1566071" y="2427518"/>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くら</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E5D3F99-17E6-4D82-AD1B-C56A0FAC7100}"/>
                </a:ext>
              </a:extLst>
            </p:cNvPr>
            <p:cNvSpPr txBox="1"/>
            <p:nvPr/>
          </p:nvSpPr>
          <p:spPr>
            <a:xfrm>
              <a:off x="3353206" y="2427518"/>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きおん</a:t>
              </a:r>
              <a:endParaRPr kumimoji="1" lang="en-US" altLang="ja-JP" sz="14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E5D3F99-17E6-4D82-AD1B-C56A0FAC7100}"/>
                </a:ext>
              </a:extLst>
            </p:cNvPr>
            <p:cNvSpPr txBox="1"/>
            <p:nvPr/>
          </p:nvSpPr>
          <p:spPr>
            <a:xfrm>
              <a:off x="4398326" y="242345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あ</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6831118" y="2426221"/>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じょ</a:t>
              </a:r>
              <a:r>
                <a:rPr kumimoji="1" lang="ja-JP" altLang="en-US" sz="1400" dirty="0">
                  <a:latin typeface="Meiryo UI" panose="020B0604030504040204" pitchFamily="50" charset="-128"/>
                  <a:ea typeface="Meiryo UI" panose="020B0604030504040204" pitchFamily="50" charset="-128"/>
                </a:rPr>
                <a:t>うたい</a:t>
              </a:r>
              <a:endParaRPr kumimoji="1" lang="en-US" altLang="ja-JP" sz="14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42778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lang="ja-JP" altLang="en-US" dirty="0"/>
              <a:t>過去の気温上昇</a:t>
            </a:r>
            <a:endParaRPr kumimoji="1" lang="ja-JP" altLang="en-US" dirty="0"/>
          </a:p>
        </p:txBody>
      </p:sp>
      <p:grpSp>
        <p:nvGrpSpPr>
          <p:cNvPr id="15" name="グループ化 14"/>
          <p:cNvGrpSpPr/>
          <p:nvPr/>
        </p:nvGrpSpPr>
        <p:grpSpPr>
          <a:xfrm>
            <a:off x="6857618" y="2781565"/>
            <a:ext cx="2130552" cy="2634996"/>
            <a:chOff x="6857618" y="2781565"/>
            <a:chExt cx="2130552" cy="2634996"/>
          </a:xfrm>
        </p:grpSpPr>
        <p:sp>
          <p:nvSpPr>
            <p:cNvPr id="9" name="角丸四角形吹き出し 8"/>
            <p:cNvSpPr/>
            <p:nvPr/>
          </p:nvSpPr>
          <p:spPr>
            <a:xfrm>
              <a:off x="6857618" y="2781565"/>
              <a:ext cx="2130552" cy="2634996"/>
            </a:xfrm>
            <a:prstGeom prst="wedgeRoundRectCallout">
              <a:avLst>
                <a:gd name="adj1" fmla="val -94199"/>
                <a:gd name="adj2" fmla="val -22638"/>
                <a:gd name="adj3" fmla="val 16667"/>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017229" y="3016797"/>
              <a:ext cx="1723549" cy="2230867"/>
            </a:xfrm>
            <a:prstGeom prst="rect">
              <a:avLst/>
            </a:prstGeom>
            <a:noFill/>
          </p:spPr>
          <p:txBody>
            <a:bodyPr wrap="none" rtlCol="0">
              <a:spAutoFit/>
            </a:bodyPr>
            <a:lstStyle/>
            <a:p>
              <a:pPr algn="ctr">
                <a:lnSpc>
                  <a:spcPct val="150000"/>
                </a:lnSpc>
              </a:pPr>
              <a:r>
                <a:rPr lang="ja-JP" altLang="en-US" sz="2400" dirty="0">
                  <a:latin typeface="Meiryo UI" panose="020B0604030504040204" pitchFamily="50" charset="-128"/>
                  <a:ea typeface="Meiryo UI" panose="020B0604030504040204" pitchFamily="50" charset="-128"/>
                </a:rPr>
                <a:t>すでに</a:t>
              </a:r>
              <a:endParaRPr kumimoji="1" lang="en-US" altLang="ja-JP" sz="2400" dirty="0">
                <a:latin typeface="Meiryo UI" panose="020B0604030504040204" pitchFamily="50" charset="-128"/>
                <a:ea typeface="Meiryo UI" panose="020B0604030504040204" pitchFamily="50" charset="-128"/>
              </a:endParaRPr>
            </a:p>
            <a:p>
              <a:pPr algn="ctr">
                <a:lnSpc>
                  <a:spcPct val="150000"/>
                </a:lnSpc>
              </a:pPr>
              <a:r>
                <a:rPr lang="ja-JP" altLang="en-US" sz="2400" dirty="0">
                  <a:latin typeface="Meiryo UI" panose="020B0604030504040204" pitchFamily="50" charset="-128"/>
                  <a:ea typeface="Meiryo UI" panose="020B0604030504040204" pitchFamily="50" charset="-128"/>
                </a:rPr>
                <a:t>平均気温は</a:t>
              </a:r>
              <a:endParaRPr kumimoji="1" lang="en-US" altLang="ja-JP" sz="2400" dirty="0">
                <a:latin typeface="Meiryo UI" panose="020B0604030504040204" pitchFamily="50" charset="-128"/>
                <a:ea typeface="Meiryo UI" panose="020B0604030504040204" pitchFamily="50" charset="-128"/>
              </a:endParaRPr>
            </a:p>
            <a:p>
              <a:pPr algn="ctr">
                <a:lnSpc>
                  <a:spcPct val="150000"/>
                </a:lnSpc>
              </a:pPr>
              <a:r>
                <a:rPr lang="ja-JP" altLang="en-US" sz="2400" dirty="0">
                  <a:latin typeface="Meiryo UI" panose="020B0604030504040204" pitchFamily="50" charset="-128"/>
                  <a:ea typeface="Meiryo UI" panose="020B0604030504040204" pitchFamily="50" charset="-128"/>
                </a:rPr>
                <a:t>約１</a:t>
              </a:r>
              <a:r>
                <a:rPr kumimoji="1" lang="ja-JP" altLang="en-US"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pPr algn="ctr">
                <a:lnSpc>
                  <a:spcPct val="150000"/>
                </a:lnSpc>
              </a:pPr>
              <a:r>
                <a:rPr kumimoji="1" lang="ja-JP" altLang="en-US" sz="2400" dirty="0">
                  <a:latin typeface="Meiryo UI" panose="020B0604030504040204" pitchFamily="50" charset="-128"/>
                  <a:ea typeface="Meiryo UI" panose="020B0604030504040204" pitchFamily="50" charset="-128"/>
                </a:rPr>
                <a:t>上がった</a:t>
              </a: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7046593" y="3512289"/>
              <a:ext cx="1450628"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へいきん　きおん</a:t>
              </a:r>
              <a:endParaRPr kumimoji="1" lang="en-US" altLang="ja-JP" sz="1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E5D3F99-17E6-4D82-AD1B-C56A0FAC7100}"/>
                </a:ext>
              </a:extLst>
            </p:cNvPr>
            <p:cNvSpPr txBox="1"/>
            <p:nvPr/>
          </p:nvSpPr>
          <p:spPr>
            <a:xfrm>
              <a:off x="7307779" y="4052439"/>
              <a:ext cx="113188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やく　　　　ど</a:t>
              </a:r>
              <a:endParaRPr kumimoji="1" lang="en-US" altLang="ja-JP" sz="14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E5D3F99-17E6-4D82-AD1B-C56A0FAC7100}"/>
                </a:ext>
              </a:extLst>
            </p:cNvPr>
            <p:cNvSpPr txBox="1"/>
            <p:nvPr/>
          </p:nvSpPr>
          <p:spPr>
            <a:xfrm>
              <a:off x="7071307" y="460928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あ</a:t>
              </a:r>
              <a:endParaRPr kumimoji="1" lang="en-US" altLang="ja-JP" sz="1400" dirty="0">
                <a:latin typeface="Meiryo UI" panose="020B0604030504040204" pitchFamily="50" charset="-128"/>
                <a:ea typeface="Meiryo UI" panose="020B0604030504040204" pitchFamily="50" charset="-128"/>
              </a:endParaRPr>
            </a:p>
          </p:txBody>
        </p:sp>
      </p:grpSp>
      <p:sp>
        <p:nvSpPr>
          <p:cNvPr id="16" name="テキスト ボックス 15">
            <a:extLst>
              <a:ext uri="{FF2B5EF4-FFF2-40B4-BE49-F238E27FC236}">
                <a16:creationId xmlns:a16="http://schemas.microsoft.com/office/drawing/2014/main" id="{BE5D3F99-17E6-4D82-AD1B-C56A0FAC7100}"/>
              </a:ext>
            </a:extLst>
          </p:cNvPr>
          <p:cNvSpPr txBox="1"/>
          <p:nvPr/>
        </p:nvSpPr>
        <p:spPr>
          <a:xfrm>
            <a:off x="3577005" y="343915"/>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かこ</a:t>
            </a:r>
            <a:endParaRPr kumimoji="1"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E5D3F99-17E6-4D82-AD1B-C56A0FAC7100}"/>
              </a:ext>
            </a:extLst>
          </p:cNvPr>
          <p:cNvSpPr txBox="1"/>
          <p:nvPr/>
        </p:nvSpPr>
        <p:spPr>
          <a:xfrm>
            <a:off x="5247096" y="349852"/>
            <a:ext cx="1391448"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きおんじょうしょう</a:t>
            </a:r>
            <a:endParaRPr kumimoji="1" lang="en-US" altLang="ja-JP" sz="1400" dirty="0">
              <a:latin typeface="Meiryo UI" panose="020B0604030504040204" pitchFamily="50" charset="-128"/>
              <a:ea typeface="Meiryo UI" panose="020B0604030504040204" pitchFamily="50" charset="-128"/>
            </a:endParaRPr>
          </a:p>
        </p:txBody>
      </p:sp>
      <p:pic>
        <p:nvPicPr>
          <p:cNvPr id="5" name="図 4" descr="グラフ&#10;&#10;自動的に生成された説明">
            <a:extLst>
              <a:ext uri="{FF2B5EF4-FFF2-40B4-BE49-F238E27FC236}">
                <a16:creationId xmlns:a16="http://schemas.microsoft.com/office/drawing/2014/main" id="{F952D2CF-38C8-5B1C-82D5-0B296B13B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1483167"/>
            <a:ext cx="5064812" cy="5138544"/>
          </a:xfrm>
          <a:prstGeom prst="rect">
            <a:avLst/>
          </a:prstGeom>
        </p:spPr>
      </p:pic>
      <p:sp>
        <p:nvSpPr>
          <p:cNvPr id="7" name="テキスト ボックス 6">
            <a:extLst>
              <a:ext uri="{FF2B5EF4-FFF2-40B4-BE49-F238E27FC236}">
                <a16:creationId xmlns:a16="http://schemas.microsoft.com/office/drawing/2014/main" id="{6A7A991C-9617-C51F-5632-D78D412D9B75}"/>
              </a:ext>
            </a:extLst>
          </p:cNvPr>
          <p:cNvSpPr txBox="1"/>
          <p:nvPr/>
        </p:nvSpPr>
        <p:spPr>
          <a:xfrm>
            <a:off x="6197258" y="6029456"/>
            <a:ext cx="2804984" cy="738664"/>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IPCC第6次評価報告書WG1図SPM.1より、一部簡略化して京都府温暖化防止センターが作図。1850～1900年平均を基準（0.0℃）とした、世界平均気温（10年平均）の変化。</a:t>
            </a:r>
          </a:p>
        </p:txBody>
      </p:sp>
    </p:spTree>
    <p:extLst>
      <p:ext uri="{BB962C8B-B14F-4D97-AF65-F5344CB8AC3E}">
        <p14:creationId xmlns:p14="http://schemas.microsoft.com/office/powerpoint/2010/main" val="210187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lang="ja-JP" altLang="en-US" dirty="0"/>
              <a:t>すでに表れている</a:t>
            </a:r>
            <a:r>
              <a:rPr lang="en-US" altLang="ja-JP" dirty="0"/>
              <a:t>!?</a:t>
            </a:r>
            <a:r>
              <a:rPr lang="ja-JP" altLang="en-US" dirty="0"/>
              <a:t>温暖化の影響①</a:t>
            </a:r>
            <a:endParaRPr kumimoji="1" lang="ja-JP" altLang="en-US" dirty="0"/>
          </a:p>
        </p:txBody>
      </p:sp>
      <p:pic>
        <p:nvPicPr>
          <p:cNvPr id="3"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1918" y="1570219"/>
            <a:ext cx="6718498" cy="50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BE5D3F99-17E6-4D82-AD1B-C56A0FAC7100}"/>
              </a:ext>
            </a:extLst>
          </p:cNvPr>
          <p:cNvSpPr txBox="1"/>
          <p:nvPr/>
        </p:nvSpPr>
        <p:spPr>
          <a:xfrm>
            <a:off x="2705064" y="331564"/>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あらわ</a:t>
            </a:r>
            <a:endParaRPr kumimoji="1"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E5D3F99-17E6-4D82-AD1B-C56A0FAC7100}"/>
              </a:ext>
            </a:extLst>
          </p:cNvPr>
          <p:cNvSpPr txBox="1"/>
          <p:nvPr/>
        </p:nvSpPr>
        <p:spPr>
          <a:xfrm>
            <a:off x="7149048" y="34985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えいきょう</a:t>
            </a:r>
            <a:endParaRPr kumimoji="1" lang="en-US" altLang="ja-JP" sz="1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BE5D3F99-17E6-4D82-AD1B-C56A0FAC7100}"/>
              </a:ext>
            </a:extLst>
          </p:cNvPr>
          <p:cNvSpPr txBox="1"/>
          <p:nvPr/>
        </p:nvSpPr>
        <p:spPr>
          <a:xfrm>
            <a:off x="5534677" y="341528"/>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1360170" y="1638726"/>
            <a:ext cx="2644902" cy="590363"/>
            <a:chOff x="1360170" y="1638726"/>
            <a:chExt cx="2644902" cy="590363"/>
          </a:xfrm>
        </p:grpSpPr>
        <p:sp>
          <p:nvSpPr>
            <p:cNvPr id="4" name="テキスト ボックス 3"/>
            <p:cNvSpPr txBox="1"/>
            <p:nvPr/>
          </p:nvSpPr>
          <p:spPr>
            <a:xfrm>
              <a:off x="1360170" y="1721258"/>
              <a:ext cx="2644902" cy="507831"/>
            </a:xfrm>
            <a:prstGeom prst="rect">
              <a:avLst/>
            </a:prstGeom>
            <a:solidFill>
              <a:schemeClr val="bg1"/>
            </a:solidFill>
          </p:spPr>
          <p:txBody>
            <a:bodyPr wrap="square" rtlCol="0">
              <a:spAutoFit/>
            </a:bodyPr>
            <a:lstStyle/>
            <a:p>
              <a:pPr algn="ctr">
                <a:lnSpc>
                  <a:spcPct val="150000"/>
                </a:lnSpc>
              </a:pPr>
              <a:r>
                <a:rPr kumimoji="1" lang="ja-JP" altLang="en-US" dirty="0">
                  <a:latin typeface="Meiryo UI" panose="020B0604030504040204" pitchFamily="50" charset="-128"/>
                  <a:ea typeface="Meiryo UI" panose="020B0604030504040204" pitchFamily="50" charset="-128"/>
                </a:rPr>
                <a:t>スイス・アルプスの氷河</a:t>
              </a:r>
            </a:p>
          </p:txBody>
        </p:sp>
        <p:sp>
          <p:nvSpPr>
            <p:cNvPr id="8" name="テキスト ボックス 7">
              <a:extLst>
                <a:ext uri="{FF2B5EF4-FFF2-40B4-BE49-F238E27FC236}">
                  <a16:creationId xmlns:a16="http://schemas.microsoft.com/office/drawing/2014/main" id="{BE5D3F99-17E6-4D82-AD1B-C56A0FAC7100}"/>
                </a:ext>
              </a:extLst>
            </p:cNvPr>
            <p:cNvSpPr txBox="1"/>
            <p:nvPr/>
          </p:nvSpPr>
          <p:spPr>
            <a:xfrm>
              <a:off x="2955717" y="1638726"/>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ひょう</a:t>
              </a:r>
              <a:r>
                <a:rPr kumimoji="1" lang="ja-JP" altLang="en-US" sz="1400" dirty="0">
                  <a:latin typeface="Meiryo UI" panose="020B0604030504040204" pitchFamily="50" charset="-128"/>
                  <a:ea typeface="Meiryo UI" panose="020B0604030504040204" pitchFamily="50" charset="-128"/>
                </a:rPr>
                <a:t>が</a:t>
              </a:r>
              <a:endParaRPr kumimoji="1" lang="en-US" altLang="ja-JP" sz="14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12799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lang="ja-JP" altLang="en-US" dirty="0"/>
              <a:t>すでに表れている</a:t>
            </a:r>
            <a:r>
              <a:rPr lang="en-US" altLang="ja-JP" dirty="0"/>
              <a:t>!?</a:t>
            </a:r>
            <a:r>
              <a:rPr lang="ja-JP" altLang="en-US" dirty="0"/>
              <a:t>温暖化の影響②</a:t>
            </a:r>
            <a:endParaRPr kumimoji="1" lang="ja-JP" altLang="en-US" dirty="0"/>
          </a:p>
        </p:txBody>
      </p:sp>
      <p:sp>
        <p:nvSpPr>
          <p:cNvPr id="5" name="テキスト ボックス 4">
            <a:extLst>
              <a:ext uri="{FF2B5EF4-FFF2-40B4-BE49-F238E27FC236}">
                <a16:creationId xmlns:a16="http://schemas.microsoft.com/office/drawing/2014/main" id="{BE5D3F99-17E6-4D82-AD1B-C56A0FAC7100}"/>
              </a:ext>
            </a:extLst>
          </p:cNvPr>
          <p:cNvSpPr txBox="1"/>
          <p:nvPr/>
        </p:nvSpPr>
        <p:spPr>
          <a:xfrm>
            <a:off x="2705064" y="331564"/>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あらわ</a:t>
            </a:r>
            <a:endParaRPr kumimoji="1"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E5D3F99-17E6-4D82-AD1B-C56A0FAC7100}"/>
              </a:ext>
            </a:extLst>
          </p:cNvPr>
          <p:cNvSpPr txBox="1"/>
          <p:nvPr/>
        </p:nvSpPr>
        <p:spPr>
          <a:xfrm>
            <a:off x="7149048" y="34985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えいきょう</a:t>
            </a:r>
            <a:endParaRPr kumimoji="1" lang="en-US" altLang="ja-JP" sz="1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BE5D3F99-17E6-4D82-AD1B-C56A0FAC7100}"/>
              </a:ext>
            </a:extLst>
          </p:cNvPr>
          <p:cNvSpPr txBox="1"/>
          <p:nvPr/>
        </p:nvSpPr>
        <p:spPr>
          <a:xfrm>
            <a:off x="5534677" y="341528"/>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660" y="1586412"/>
            <a:ext cx="6809327" cy="5106995"/>
          </a:xfrm>
          <a:prstGeom prst="rect">
            <a:avLst/>
          </a:prstGeom>
        </p:spPr>
      </p:pic>
      <p:grpSp>
        <p:nvGrpSpPr>
          <p:cNvPr id="15" name="グループ化 14"/>
          <p:cNvGrpSpPr/>
          <p:nvPr/>
        </p:nvGrpSpPr>
        <p:grpSpPr>
          <a:xfrm>
            <a:off x="1360170" y="1641276"/>
            <a:ext cx="3120390" cy="529721"/>
            <a:chOff x="1360170" y="1641276"/>
            <a:chExt cx="3120390" cy="529721"/>
          </a:xfrm>
        </p:grpSpPr>
        <p:sp>
          <p:nvSpPr>
            <p:cNvPr id="13" name="テキスト ボックス 12"/>
            <p:cNvSpPr txBox="1"/>
            <p:nvPr/>
          </p:nvSpPr>
          <p:spPr>
            <a:xfrm>
              <a:off x="1360170" y="1721258"/>
              <a:ext cx="3047238" cy="449739"/>
            </a:xfrm>
            <a:prstGeom prst="rect">
              <a:avLst/>
            </a:prstGeom>
            <a:solidFill>
              <a:schemeClr val="bg1"/>
            </a:solidFill>
          </p:spPr>
          <p:txBody>
            <a:bodyPr wrap="square" rtlCol="0">
              <a:spAutoFit/>
            </a:bodyPr>
            <a:lstStyle/>
            <a:p>
              <a:pPr algn="ctr">
                <a:lnSpc>
                  <a:spcPct val="150000"/>
                </a:lnSpc>
              </a:pPr>
              <a:r>
                <a:rPr kumimoji="1" lang="en-US" altLang="ja-JP" dirty="0">
                  <a:latin typeface="Meiryo UI" panose="020B0604030504040204" pitchFamily="50" charset="-128"/>
                  <a:ea typeface="Meiryo UI" panose="020B0604030504040204" pitchFamily="50" charset="-128"/>
                </a:rPr>
                <a:t>2017</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8</a:t>
              </a:r>
              <a:r>
                <a:rPr kumimoji="1" lang="ja-JP" altLang="en-US" dirty="0">
                  <a:latin typeface="Meiryo UI" panose="020B0604030504040204" pitchFamily="50" charset="-128"/>
                  <a:ea typeface="Meiryo UI" panose="020B0604030504040204" pitchFamily="50" charset="-128"/>
                </a:rPr>
                <a:t>月　京都府舞鶴市</a:t>
              </a:r>
            </a:p>
          </p:txBody>
        </p:sp>
        <p:sp>
          <p:nvSpPr>
            <p:cNvPr id="14" name="テキスト ボックス 13">
              <a:extLst>
                <a:ext uri="{FF2B5EF4-FFF2-40B4-BE49-F238E27FC236}">
                  <a16:creationId xmlns:a16="http://schemas.microsoft.com/office/drawing/2014/main" id="{BE5D3F99-17E6-4D82-AD1B-C56A0FAC7100}"/>
                </a:ext>
              </a:extLst>
            </p:cNvPr>
            <p:cNvSpPr txBox="1"/>
            <p:nvPr/>
          </p:nvSpPr>
          <p:spPr>
            <a:xfrm>
              <a:off x="2613212" y="1641276"/>
              <a:ext cx="1867348"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きょうと</a:t>
              </a:r>
              <a:r>
                <a:rPr kumimoji="1" lang="ja-JP" altLang="en-US" sz="1400" dirty="0" err="1">
                  <a:latin typeface="Meiryo UI" panose="020B0604030504040204" pitchFamily="50" charset="-128"/>
                  <a:ea typeface="Meiryo UI" panose="020B0604030504040204" pitchFamily="50" charset="-128"/>
                </a:rPr>
                <a:t>ふまいづる</a:t>
              </a:r>
              <a:r>
                <a:rPr kumimoji="1" lang="ja-JP" altLang="en-US" sz="1400" dirty="0">
                  <a:latin typeface="Meiryo UI" panose="020B0604030504040204" pitchFamily="50" charset="-128"/>
                  <a:ea typeface="Meiryo UI" panose="020B0604030504040204" pitchFamily="50" charset="-128"/>
                </a:rPr>
                <a:t>し</a:t>
              </a:r>
              <a:endParaRPr kumimoji="1" lang="en-US" altLang="ja-JP" sz="14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98263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8230" y="2711595"/>
            <a:ext cx="3890010" cy="2868739"/>
          </a:xfrm>
          <a:prstGeom prst="rect">
            <a:avLst/>
          </a:prstGeom>
        </p:spPr>
      </p:pic>
      <p:sp>
        <p:nvSpPr>
          <p:cNvPr id="14" name="角丸四角形吹き出し 13"/>
          <p:cNvSpPr/>
          <p:nvPr/>
        </p:nvSpPr>
        <p:spPr>
          <a:xfrm>
            <a:off x="6751320" y="5707380"/>
            <a:ext cx="2026920" cy="984290"/>
          </a:xfrm>
          <a:prstGeom prst="wedgeRoundRectCallout">
            <a:avLst>
              <a:gd name="adj1" fmla="val -28478"/>
              <a:gd name="adj2" fmla="val -77623"/>
              <a:gd name="adj3" fmla="val 16667"/>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p:txBody>
          <a:bodyPr/>
          <a:lstStyle/>
          <a:p>
            <a:pPr algn="ctr"/>
            <a:r>
              <a:rPr lang="ja-JP" altLang="en-US" dirty="0"/>
              <a:t>地球温暖化のしくみ</a:t>
            </a:r>
            <a:endParaRPr kumimoji="1" lang="ja-JP" altLang="en-US" dirty="0"/>
          </a:p>
        </p:txBody>
      </p:sp>
      <p:sp>
        <p:nvSpPr>
          <p:cNvPr id="3" name="テキスト ボックス 2">
            <a:extLst>
              <a:ext uri="{FF2B5EF4-FFF2-40B4-BE49-F238E27FC236}">
                <a16:creationId xmlns:a16="http://schemas.microsoft.com/office/drawing/2014/main" id="{BE5D3F99-17E6-4D82-AD1B-C56A0FAC7100}"/>
              </a:ext>
            </a:extLst>
          </p:cNvPr>
          <p:cNvSpPr txBox="1"/>
          <p:nvPr/>
        </p:nvSpPr>
        <p:spPr>
          <a:xfrm>
            <a:off x="4329715" y="35536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E5D3F99-17E6-4D82-AD1B-C56A0FAC7100}"/>
              </a:ext>
            </a:extLst>
          </p:cNvPr>
          <p:cNvSpPr txBox="1"/>
          <p:nvPr/>
        </p:nvSpPr>
        <p:spPr>
          <a:xfrm>
            <a:off x="3345144" y="34985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ちきゅう</a:t>
            </a:r>
            <a:endParaRPr kumimoji="1" lang="en-US" altLang="ja-JP" sz="14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270" y="2693860"/>
            <a:ext cx="3890010" cy="2868739"/>
          </a:xfrm>
          <a:prstGeom prst="rect">
            <a:avLst/>
          </a:prstGeom>
        </p:spPr>
      </p:pic>
      <p:grpSp>
        <p:nvGrpSpPr>
          <p:cNvPr id="15" name="グループ化 14"/>
          <p:cNvGrpSpPr/>
          <p:nvPr/>
        </p:nvGrpSpPr>
        <p:grpSpPr>
          <a:xfrm>
            <a:off x="457200" y="1976792"/>
            <a:ext cx="3246120" cy="648953"/>
            <a:chOff x="457200" y="1976792"/>
            <a:chExt cx="3246120" cy="648953"/>
          </a:xfrm>
        </p:grpSpPr>
        <p:sp>
          <p:nvSpPr>
            <p:cNvPr id="7" name="テキスト ボックス 6"/>
            <p:cNvSpPr txBox="1"/>
            <p:nvPr/>
          </p:nvSpPr>
          <p:spPr>
            <a:xfrm>
              <a:off x="457200" y="2164080"/>
              <a:ext cx="3246120" cy="461665"/>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これまでの状態</a:t>
              </a:r>
            </a:p>
          </p:txBody>
        </p:sp>
        <p:sp>
          <p:nvSpPr>
            <p:cNvPr id="10" name="テキスト ボックス 9">
              <a:extLst>
                <a:ext uri="{FF2B5EF4-FFF2-40B4-BE49-F238E27FC236}">
                  <a16:creationId xmlns:a16="http://schemas.microsoft.com/office/drawing/2014/main" id="{BE5D3F99-17E6-4D82-AD1B-C56A0FAC7100}"/>
                </a:ext>
              </a:extLst>
            </p:cNvPr>
            <p:cNvSpPr txBox="1"/>
            <p:nvPr/>
          </p:nvSpPr>
          <p:spPr>
            <a:xfrm>
              <a:off x="2226033" y="1976792"/>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じょ</a:t>
              </a:r>
              <a:r>
                <a:rPr kumimoji="1" lang="ja-JP" altLang="en-US" sz="1400" dirty="0">
                  <a:latin typeface="Meiryo UI" panose="020B0604030504040204" pitchFamily="50" charset="-128"/>
                  <a:ea typeface="Meiryo UI" panose="020B0604030504040204" pitchFamily="50" charset="-128"/>
                </a:rPr>
                <a:t>うたい</a:t>
              </a:r>
              <a:endParaRPr kumimoji="1" lang="en-US" altLang="ja-JP" sz="1400" dirty="0">
                <a:latin typeface="Meiryo UI" panose="020B0604030504040204" pitchFamily="50" charset="-128"/>
                <a:ea typeface="Meiryo UI" panose="020B0604030504040204" pitchFamily="50" charset="-128"/>
              </a:endParaRPr>
            </a:p>
          </p:txBody>
        </p:sp>
      </p:grpSp>
      <p:grpSp>
        <p:nvGrpSpPr>
          <p:cNvPr id="16" name="グループ化 15"/>
          <p:cNvGrpSpPr/>
          <p:nvPr/>
        </p:nvGrpSpPr>
        <p:grpSpPr>
          <a:xfrm>
            <a:off x="4953000" y="1976792"/>
            <a:ext cx="3825240" cy="648953"/>
            <a:chOff x="4953000" y="1976792"/>
            <a:chExt cx="3825240" cy="648953"/>
          </a:xfrm>
        </p:grpSpPr>
        <p:sp>
          <p:nvSpPr>
            <p:cNvPr id="8" name="テキスト ボックス 7"/>
            <p:cNvSpPr txBox="1"/>
            <p:nvPr/>
          </p:nvSpPr>
          <p:spPr>
            <a:xfrm>
              <a:off x="4953000" y="2164080"/>
              <a:ext cx="3825240" cy="461665"/>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温室効果ガスが増えると・・・</a:t>
              </a:r>
            </a:p>
          </p:txBody>
        </p:sp>
        <p:sp>
          <p:nvSpPr>
            <p:cNvPr id="11" name="テキスト ボックス 10">
              <a:extLst>
                <a:ext uri="{FF2B5EF4-FFF2-40B4-BE49-F238E27FC236}">
                  <a16:creationId xmlns:a16="http://schemas.microsoft.com/office/drawing/2014/main" id="{BE5D3F99-17E6-4D82-AD1B-C56A0FAC7100}"/>
                </a:ext>
              </a:extLst>
            </p:cNvPr>
            <p:cNvSpPr txBox="1"/>
            <p:nvPr/>
          </p:nvSpPr>
          <p:spPr>
            <a:xfrm>
              <a:off x="4978383" y="1976792"/>
              <a:ext cx="1298401"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おんし</a:t>
              </a:r>
              <a:r>
                <a:rPr kumimoji="1" lang="ja-JP" altLang="en-US" sz="1400" dirty="0">
                  <a:latin typeface="Meiryo UI" panose="020B0604030504040204" pitchFamily="50" charset="-128"/>
                  <a:ea typeface="Meiryo UI" panose="020B0604030504040204" pitchFamily="50" charset="-128"/>
                </a:rPr>
                <a:t>つこうか</a:t>
              </a:r>
              <a:endParaRPr kumimoji="1" lang="en-US" altLang="ja-JP" sz="1400" dirty="0">
                <a:latin typeface="Meiryo UI" panose="020B0604030504040204" pitchFamily="50" charset="-128"/>
                <a:ea typeface="Meiryo UI" panose="020B0604030504040204" pitchFamily="50" charset="-128"/>
              </a:endParaRPr>
            </a:p>
          </p:txBody>
        </p:sp>
      </p:grpSp>
      <p:grpSp>
        <p:nvGrpSpPr>
          <p:cNvPr id="17" name="グループ化 16"/>
          <p:cNvGrpSpPr/>
          <p:nvPr/>
        </p:nvGrpSpPr>
        <p:grpSpPr>
          <a:xfrm>
            <a:off x="6588957" y="5668743"/>
            <a:ext cx="2120703" cy="1000067"/>
            <a:chOff x="6588957" y="5668743"/>
            <a:chExt cx="2120703" cy="1000067"/>
          </a:xfrm>
        </p:grpSpPr>
        <p:sp>
          <p:nvSpPr>
            <p:cNvPr id="9" name="テキスト ボックス 8"/>
            <p:cNvSpPr txBox="1"/>
            <p:nvPr/>
          </p:nvSpPr>
          <p:spPr>
            <a:xfrm>
              <a:off x="6833234" y="5745480"/>
              <a:ext cx="1876426" cy="923330"/>
            </a:xfrm>
            <a:prstGeom prst="rect">
              <a:avLst/>
            </a:prstGeom>
            <a:noFill/>
          </p:spPr>
          <p:txBody>
            <a:bodyPr wrap="square" rtlCol="0">
              <a:spAutoFit/>
            </a:bodyPr>
            <a:lstStyle/>
            <a:p>
              <a:pPr algn="ctr">
                <a:lnSpc>
                  <a:spcPct val="150000"/>
                </a:lnSpc>
                <a:buClr>
                  <a:srgbClr val="000000"/>
                </a:buClr>
                <a:buSzPct val="100000"/>
              </a:pPr>
              <a:r>
                <a:rPr lang="ja-JP" altLang="en-US" dirty="0">
                  <a:latin typeface="Meiryo UI" panose="020B0604030504040204" pitchFamily="50" charset="-128"/>
                  <a:ea typeface="Meiryo UI" panose="020B0604030504040204" pitchFamily="50" charset="-128"/>
                </a:rPr>
                <a:t>温室効果ガスが</a:t>
              </a:r>
              <a:endParaRPr lang="en-US" altLang="ja-JP" dirty="0">
                <a:latin typeface="Meiryo UI" panose="020B0604030504040204" pitchFamily="50" charset="-128"/>
                <a:ea typeface="Meiryo UI" panose="020B0604030504040204" pitchFamily="50" charset="-128"/>
              </a:endParaRPr>
            </a:p>
            <a:p>
              <a:pPr algn="ctr">
                <a:lnSpc>
                  <a:spcPct val="150000"/>
                </a:lnSpc>
                <a:buClr>
                  <a:srgbClr val="000000"/>
                </a:buClr>
                <a:buSzPct val="100000"/>
              </a:pPr>
              <a:r>
                <a:rPr lang="ja-JP" altLang="en-US" dirty="0">
                  <a:latin typeface="Meiryo UI" panose="020B0604030504040204" pitchFamily="50" charset="-128"/>
                  <a:ea typeface="Meiryo UI" panose="020B0604030504040204" pitchFamily="50" charset="-128"/>
                </a:rPr>
                <a:t>増えすぎたから</a:t>
              </a:r>
              <a:endParaRPr kumimoji="1" lang="ja-JP" altLang="en-US"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6847411" y="5668743"/>
              <a:ext cx="1298401"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おんし</a:t>
              </a:r>
              <a:r>
                <a:rPr kumimoji="1" lang="ja-JP" altLang="en-US" sz="1200" dirty="0">
                  <a:latin typeface="Meiryo UI" panose="020B0604030504040204" pitchFamily="50" charset="-128"/>
                  <a:ea typeface="Meiryo UI" panose="020B0604030504040204" pitchFamily="50" charset="-128"/>
                </a:rPr>
                <a:t>つこうか</a:t>
              </a:r>
              <a:endParaRPr kumimoji="1" lang="en-US" altLang="ja-JP"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E5D3F99-17E6-4D82-AD1B-C56A0FAC7100}"/>
                </a:ext>
              </a:extLst>
            </p:cNvPr>
            <p:cNvSpPr txBox="1"/>
            <p:nvPr/>
          </p:nvSpPr>
          <p:spPr>
            <a:xfrm>
              <a:off x="6588957" y="6078623"/>
              <a:ext cx="1298401"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ふ</a:t>
              </a:r>
              <a:endParaRPr kumimoji="1" lang="en-US" altLang="ja-JP" sz="12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343192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人間が出す温室効果ガス</a:t>
            </a:r>
          </a:p>
        </p:txBody>
      </p:sp>
      <p:sp>
        <p:nvSpPr>
          <p:cNvPr id="7" name="テキスト ボックス 6">
            <a:extLst>
              <a:ext uri="{FF2B5EF4-FFF2-40B4-BE49-F238E27FC236}">
                <a16:creationId xmlns:a16="http://schemas.microsoft.com/office/drawing/2014/main" id="{BE5D3F99-17E6-4D82-AD1B-C56A0FAC7100}"/>
              </a:ext>
            </a:extLst>
          </p:cNvPr>
          <p:cNvSpPr txBox="1"/>
          <p:nvPr/>
        </p:nvSpPr>
        <p:spPr>
          <a:xfrm>
            <a:off x="6498164" y="6054047"/>
            <a:ext cx="2653053" cy="738664"/>
          </a:xfrm>
          <a:prstGeom prst="rect">
            <a:avLst/>
          </a:prstGeom>
          <a:noFill/>
        </p:spPr>
        <p:txBody>
          <a:bodyPr wrap="square" rtlCol="0">
            <a:spAutoFit/>
          </a:bodyPr>
          <a:lstStyle/>
          <a:p>
            <a:pPr lvl="0" algn="ctr">
              <a:defRPr/>
            </a:pPr>
            <a:r>
              <a:rPr kumimoji="1" lang="ja-JP" altLang="en-US" sz="1050" dirty="0">
                <a:latin typeface="Meiryo UI" panose="020B0604030504040204" pitchFamily="50" charset="-128"/>
                <a:ea typeface="Meiryo UI" panose="020B0604030504040204" pitchFamily="50" charset="-128"/>
              </a:rPr>
              <a:t>出所</a:t>
            </a:r>
            <a:r>
              <a:rPr kumimoji="1" lang="en-US" altLang="ja-JP" sz="1050" dirty="0">
                <a:latin typeface="Meiryo UI" panose="020B0604030504040204" pitchFamily="50" charset="-128"/>
                <a:ea typeface="Meiryo UI" panose="020B0604030504040204" pitchFamily="50" charset="-128"/>
              </a:rPr>
              <a:t>) IPCC</a:t>
            </a:r>
            <a:r>
              <a:rPr kumimoji="1" lang="ja-JP" altLang="en-US" sz="1050" dirty="0">
                <a:latin typeface="Meiryo UI" panose="020B0604030504040204" pitchFamily="50" charset="-128"/>
                <a:ea typeface="Meiryo UI" panose="020B0604030504040204" pitchFamily="50" charset="-128"/>
              </a:rPr>
              <a:t>第６次評価報告書「人為起源</a:t>
            </a:r>
            <a:r>
              <a:rPr kumimoji="1" lang="en-US" altLang="ja-JP" sz="1050" dirty="0">
                <a:latin typeface="Meiryo UI" panose="020B0604030504040204" pitchFamily="50" charset="-128"/>
                <a:ea typeface="Meiryo UI" panose="020B0604030504040204" pitchFamily="50" charset="-128"/>
              </a:rPr>
              <a:t>GHG</a:t>
            </a:r>
            <a:r>
              <a:rPr kumimoji="1" lang="ja-JP" altLang="en-US" sz="1050" dirty="0">
                <a:latin typeface="Meiryo UI" panose="020B0604030504040204" pitchFamily="50" charset="-128"/>
                <a:ea typeface="Meiryo UI" panose="020B0604030504040204" pitchFamily="50" charset="-128"/>
              </a:rPr>
              <a:t>排出量取引の推移」より作成</a:t>
            </a:r>
            <a:endParaRPr kumimoji="1" lang="en-US" altLang="ja-JP" sz="1050" dirty="0">
              <a:latin typeface="Meiryo UI" panose="020B0604030504040204" pitchFamily="50" charset="-128"/>
              <a:ea typeface="Meiryo UI" panose="020B0604030504040204" pitchFamily="50" charset="-128"/>
            </a:endParaRPr>
          </a:p>
          <a:p>
            <a:pPr lvl="0" algn="ctr">
              <a:defRPr/>
            </a:pPr>
            <a:r>
              <a:rPr kumimoji="1" lang="ja-JP" altLang="en-US" sz="1050" dirty="0">
                <a:latin typeface="Meiryo UI" panose="020B0604030504040204" pitchFamily="50" charset="-128"/>
                <a:ea typeface="Meiryo UI" panose="020B0604030504040204" pitchFamily="50" charset="-128"/>
              </a:rPr>
              <a:t>全国地球温暖化防止活動推進センター</a:t>
            </a:r>
            <a:endParaRPr kumimoji="1" lang="en-US" altLang="ja-JP" sz="1050" dirty="0">
              <a:latin typeface="Meiryo UI" panose="020B0604030504040204" pitchFamily="50" charset="-128"/>
              <a:ea typeface="Meiryo UI" panose="020B0604030504040204" pitchFamily="50" charset="-128"/>
            </a:endParaRPr>
          </a:p>
          <a:p>
            <a:pPr lvl="0" algn="ctr">
              <a:defRPr/>
            </a:pPr>
            <a:r>
              <a:rPr kumimoji="1" lang="ja-JP" altLang="en-US" sz="1050" dirty="0">
                <a:latin typeface="Meiryo UI" panose="020B0604030504040204" pitchFamily="50" charset="-128"/>
                <a:ea typeface="Meiryo UI" panose="020B0604030504040204" pitchFamily="50" charset="-128"/>
              </a:rPr>
              <a:t>ウェブサイト（</a:t>
            </a:r>
            <a:r>
              <a:rPr kumimoji="1" lang="en-US" altLang="ja-JP" sz="1050" dirty="0">
                <a:latin typeface="Meiryo UI" panose="020B0604030504040204" pitchFamily="50" charset="-128"/>
                <a:ea typeface="Meiryo UI" panose="020B0604030504040204" pitchFamily="50" charset="-128"/>
              </a:rPr>
              <a:t>http://www.jccca.org/</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p:txBody>
      </p:sp>
      <p:pic>
        <p:nvPicPr>
          <p:cNvPr id="4" name="図 3" descr="ダイアグラム&#10;&#10;中程度の精度で自動的に生成された説明">
            <a:extLst>
              <a:ext uri="{FF2B5EF4-FFF2-40B4-BE49-F238E27FC236}">
                <a16:creationId xmlns:a16="http://schemas.microsoft.com/office/drawing/2014/main" id="{D63D12CD-994E-CE67-8761-08F410892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868" y="1526901"/>
            <a:ext cx="5030149" cy="5023760"/>
          </a:xfrm>
          <a:prstGeom prst="rect">
            <a:avLst/>
          </a:prstGeom>
        </p:spPr>
      </p:pic>
    </p:spTree>
    <p:extLst>
      <p:ext uri="{BB962C8B-B14F-4D97-AF65-F5344CB8AC3E}">
        <p14:creationId xmlns:p14="http://schemas.microsoft.com/office/powerpoint/2010/main" val="35062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307080"/>
            <a:ext cx="2918460" cy="2926080"/>
          </a:xfrm>
          <a:prstGeom prst="rect">
            <a:avLst/>
          </a:prstGeom>
        </p:spPr>
      </p:pic>
      <p:sp>
        <p:nvSpPr>
          <p:cNvPr id="30" name="テキスト ボックス 29"/>
          <p:cNvSpPr txBox="1"/>
          <p:nvPr/>
        </p:nvSpPr>
        <p:spPr>
          <a:xfrm>
            <a:off x="6256020" y="4308455"/>
            <a:ext cx="2293620" cy="923330"/>
          </a:xfrm>
          <a:prstGeom prst="rect">
            <a:avLst/>
          </a:prstGeom>
          <a:solidFill>
            <a:schemeClr val="bg1">
              <a:alpha val="70000"/>
            </a:schemeClr>
          </a:solid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二酸化炭素が出されて</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地球温暖化に</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つながります</a:t>
            </a:r>
          </a:p>
        </p:txBody>
      </p:sp>
      <p:sp>
        <p:nvSpPr>
          <p:cNvPr id="32" name="右矢印 31"/>
          <p:cNvSpPr/>
          <p:nvPr/>
        </p:nvSpPr>
        <p:spPr>
          <a:xfrm>
            <a:off x="433444" y="4574044"/>
            <a:ext cx="5936876" cy="4724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467290" y="5483736"/>
            <a:ext cx="5903030" cy="4724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a:off x="391862" y="3613627"/>
            <a:ext cx="5978458" cy="4724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379220" y="1981200"/>
            <a:ext cx="6690360"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・温室効果ガスの代表は</a:t>
            </a:r>
            <a:r>
              <a:rPr kumimoji="1" lang="ja-JP" altLang="en-US" b="1" dirty="0">
                <a:latin typeface="Meiryo UI" panose="020B0604030504040204" pitchFamily="50" charset="-128"/>
                <a:ea typeface="Meiryo UI" panose="020B0604030504040204" pitchFamily="50" charset="-128"/>
              </a:rPr>
              <a:t>「二酸化炭素（</a:t>
            </a:r>
            <a:r>
              <a:rPr kumimoji="1" lang="en-US" altLang="ja-JP" b="1" dirty="0">
                <a:latin typeface="Meiryo UI" panose="020B0604030504040204" pitchFamily="50" charset="-128"/>
                <a:ea typeface="Meiryo UI" panose="020B0604030504040204" pitchFamily="50" charset="-128"/>
              </a:rPr>
              <a:t>CO</a:t>
            </a:r>
            <a:r>
              <a:rPr kumimoji="1" lang="en-US" altLang="ja-JP" sz="1200"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a:t>
            </a:r>
          </a:p>
        </p:txBody>
      </p:sp>
      <p:sp>
        <p:nvSpPr>
          <p:cNvPr id="18" name="テキスト ボックス 17"/>
          <p:cNvSpPr txBox="1"/>
          <p:nvPr/>
        </p:nvSpPr>
        <p:spPr>
          <a:xfrm>
            <a:off x="1372782" y="2510552"/>
            <a:ext cx="7489278"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・二酸化炭素は、石油・石炭・天然ガスなどの</a:t>
            </a:r>
            <a:r>
              <a:rPr kumimoji="1" lang="ja-JP" altLang="en-US" b="1" dirty="0">
                <a:latin typeface="Meiryo UI" panose="020B0604030504040204" pitchFamily="50" charset="-128"/>
                <a:ea typeface="Meiryo UI" panose="020B0604030504040204" pitchFamily="50" charset="-128"/>
              </a:rPr>
              <a:t>「化石燃料」</a:t>
            </a:r>
            <a:r>
              <a:rPr kumimoji="1" lang="ja-JP" altLang="en-US" dirty="0">
                <a:latin typeface="Meiryo UI" panose="020B0604030504040204" pitchFamily="50" charset="-128"/>
                <a:ea typeface="Meiryo UI" panose="020B0604030504040204" pitchFamily="50" charset="-128"/>
              </a:rPr>
              <a:t>を燃やすときに発生</a:t>
            </a:r>
          </a:p>
        </p:txBody>
      </p:sp>
      <p:grpSp>
        <p:nvGrpSpPr>
          <p:cNvPr id="6" name="グループ化 5"/>
          <p:cNvGrpSpPr/>
          <p:nvPr/>
        </p:nvGrpSpPr>
        <p:grpSpPr>
          <a:xfrm>
            <a:off x="3381091" y="3185013"/>
            <a:ext cx="2355475" cy="909506"/>
            <a:chOff x="3381091" y="3185013"/>
            <a:chExt cx="2355475" cy="909506"/>
          </a:xfrm>
        </p:grpSpPr>
        <p:sp>
          <p:nvSpPr>
            <p:cNvPr id="44" name="角丸四角形 43"/>
            <p:cNvSpPr/>
            <p:nvPr/>
          </p:nvSpPr>
          <p:spPr>
            <a:xfrm>
              <a:off x="3381091" y="3185013"/>
              <a:ext cx="2355475" cy="909506"/>
            </a:xfrm>
            <a:prstGeom prst="roundRect">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642" y="3262977"/>
              <a:ext cx="624392" cy="753577"/>
            </a:xfrm>
            <a:prstGeom prst="rect">
              <a:avLst/>
            </a:prstGeom>
          </p:spPr>
        </p:pic>
      </p:grpSp>
      <p:grpSp>
        <p:nvGrpSpPr>
          <p:cNvPr id="3" name="グループ化 2"/>
          <p:cNvGrpSpPr/>
          <p:nvPr/>
        </p:nvGrpSpPr>
        <p:grpSpPr>
          <a:xfrm>
            <a:off x="389270" y="4325247"/>
            <a:ext cx="2628250" cy="934012"/>
            <a:chOff x="389270" y="4325247"/>
            <a:chExt cx="2628250" cy="934012"/>
          </a:xfrm>
        </p:grpSpPr>
        <p:sp>
          <p:nvSpPr>
            <p:cNvPr id="39" name="角丸四角形 38"/>
            <p:cNvSpPr/>
            <p:nvPr/>
          </p:nvSpPr>
          <p:spPr>
            <a:xfrm>
              <a:off x="389270" y="4325247"/>
              <a:ext cx="2628250" cy="904981"/>
            </a:xfrm>
            <a:prstGeom prst="roundRect">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016" y="4490140"/>
              <a:ext cx="1301150" cy="640249"/>
            </a:xfrm>
            <a:prstGeom prst="rect">
              <a:avLst/>
            </a:prstGeom>
          </p:spPr>
        </p:pic>
        <p:sp>
          <p:nvSpPr>
            <p:cNvPr id="26" name="テキスト ボックス 25"/>
            <p:cNvSpPr txBox="1"/>
            <p:nvPr/>
          </p:nvSpPr>
          <p:spPr>
            <a:xfrm>
              <a:off x="480059" y="4428262"/>
              <a:ext cx="1225927"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車を動かすと</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ガソリンが</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燃やされ</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grpSp>
      <p:grpSp>
        <p:nvGrpSpPr>
          <p:cNvPr id="43" name="グループ化 42"/>
          <p:cNvGrpSpPr/>
          <p:nvPr/>
        </p:nvGrpSpPr>
        <p:grpSpPr>
          <a:xfrm>
            <a:off x="391862" y="5471165"/>
            <a:ext cx="2628250" cy="904981"/>
            <a:chOff x="362925" y="5432471"/>
            <a:chExt cx="2628250" cy="904981"/>
          </a:xfrm>
        </p:grpSpPr>
        <p:sp>
          <p:nvSpPr>
            <p:cNvPr id="40" name="角丸四角形 39"/>
            <p:cNvSpPr/>
            <p:nvPr/>
          </p:nvSpPr>
          <p:spPr>
            <a:xfrm>
              <a:off x="362925" y="5432471"/>
              <a:ext cx="2628250" cy="904981"/>
            </a:xfrm>
            <a:prstGeom prst="roundRect">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9360" y="5584742"/>
              <a:ext cx="876300" cy="665481"/>
            </a:xfrm>
            <a:prstGeom prst="rect">
              <a:avLst/>
            </a:prstGeom>
          </p:spPr>
        </p:pic>
        <p:sp>
          <p:nvSpPr>
            <p:cNvPr id="27" name="テキスト ボックス 26"/>
            <p:cNvSpPr txBox="1"/>
            <p:nvPr/>
          </p:nvSpPr>
          <p:spPr>
            <a:xfrm>
              <a:off x="533401" y="5569713"/>
              <a:ext cx="1120790" cy="707886"/>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ものを</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捨てると</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grpSp>
      <p:sp>
        <p:nvSpPr>
          <p:cNvPr id="28" name="テキスト ボックス 27"/>
          <p:cNvSpPr txBox="1"/>
          <p:nvPr/>
        </p:nvSpPr>
        <p:spPr>
          <a:xfrm>
            <a:off x="3502882" y="3285574"/>
            <a:ext cx="1425833"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火力発電所で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化石燃料が</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燃やされ</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389270" y="3179339"/>
            <a:ext cx="2628250" cy="904981"/>
            <a:chOff x="389270" y="3179339"/>
            <a:chExt cx="2628250" cy="904981"/>
          </a:xfrm>
        </p:grpSpPr>
        <p:sp>
          <p:nvSpPr>
            <p:cNvPr id="34" name="角丸四角形 33"/>
            <p:cNvSpPr/>
            <p:nvPr/>
          </p:nvSpPr>
          <p:spPr>
            <a:xfrm>
              <a:off x="389270" y="3179339"/>
              <a:ext cx="2628250" cy="904981"/>
            </a:xfrm>
            <a:prstGeom prst="roundRect">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9971" y="3401799"/>
              <a:ext cx="1540475" cy="560601"/>
            </a:xfrm>
            <a:prstGeom prst="rect">
              <a:avLst/>
            </a:prstGeom>
          </p:spPr>
        </p:pic>
      </p:grpSp>
      <p:sp>
        <p:nvSpPr>
          <p:cNvPr id="23" name="テキスト ボックス 22"/>
          <p:cNvSpPr txBox="1"/>
          <p:nvPr/>
        </p:nvSpPr>
        <p:spPr>
          <a:xfrm>
            <a:off x="514107" y="3286185"/>
            <a:ext cx="915378" cy="830997"/>
          </a:xfrm>
          <a:prstGeom prst="rect">
            <a:avLst/>
          </a:prstGeom>
          <a:noFill/>
        </p:spPr>
        <p:txBody>
          <a:bodyPr wrap="square" rtlCol="0">
            <a:spAutoFit/>
          </a:bodyPr>
          <a:lstStyle/>
          <a:p>
            <a:pPr>
              <a:lnSpc>
                <a:spcPct val="150000"/>
              </a:lnSpc>
            </a:pPr>
            <a:r>
              <a:rPr kumimoji="1" lang="ja-JP" altLang="en-US" sz="1600" dirty="0">
                <a:latin typeface="Meiryo UI" panose="020B0604030504040204" pitchFamily="50" charset="-128"/>
                <a:ea typeface="Meiryo UI" panose="020B0604030504040204" pitchFamily="50" charset="-128"/>
              </a:rPr>
              <a:t>電気を</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使うと</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45" name="角丸四角形 44"/>
          <p:cNvSpPr/>
          <p:nvPr/>
        </p:nvSpPr>
        <p:spPr>
          <a:xfrm>
            <a:off x="3401882" y="5493400"/>
            <a:ext cx="2355475" cy="909506"/>
          </a:xfrm>
          <a:prstGeom prst="roundRect">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3502" y="5615816"/>
            <a:ext cx="729473" cy="709096"/>
          </a:xfrm>
          <a:prstGeom prst="rect">
            <a:avLst/>
          </a:prstGeom>
        </p:spPr>
      </p:pic>
      <p:sp>
        <p:nvSpPr>
          <p:cNvPr id="29" name="テキスト ボックス 28"/>
          <p:cNvSpPr txBox="1"/>
          <p:nvPr/>
        </p:nvSpPr>
        <p:spPr>
          <a:xfrm>
            <a:off x="3387817" y="5733149"/>
            <a:ext cx="1649003"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ごみ焼却場で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ごみが燃やされ</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BE5D3F99-17E6-4D82-AD1B-C56A0FAC7100}"/>
              </a:ext>
            </a:extLst>
          </p:cNvPr>
          <p:cNvSpPr txBox="1"/>
          <p:nvPr/>
        </p:nvSpPr>
        <p:spPr>
          <a:xfrm>
            <a:off x="1406134" y="1806518"/>
            <a:ext cx="1298401"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おんし</a:t>
            </a:r>
            <a:r>
              <a:rPr kumimoji="1" lang="ja-JP" altLang="en-US" sz="1200" dirty="0">
                <a:latin typeface="Meiryo UI" panose="020B0604030504040204" pitchFamily="50" charset="-128"/>
                <a:ea typeface="Meiryo UI" panose="020B0604030504040204" pitchFamily="50" charset="-128"/>
              </a:rPr>
              <a:t>つこうか</a:t>
            </a:r>
            <a:endParaRPr kumimoji="1" lang="en-US" altLang="ja-JP" sz="12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BE5D3F99-17E6-4D82-AD1B-C56A0FAC7100}"/>
              </a:ext>
            </a:extLst>
          </p:cNvPr>
          <p:cNvSpPr txBox="1"/>
          <p:nvPr/>
        </p:nvSpPr>
        <p:spPr>
          <a:xfrm>
            <a:off x="2631746" y="1818335"/>
            <a:ext cx="1298401"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だいひょう</a:t>
            </a:r>
            <a:endParaRPr kumimoji="1" lang="en-US" altLang="ja-JP" sz="12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BE5D3F99-17E6-4D82-AD1B-C56A0FAC7100}"/>
              </a:ext>
            </a:extLst>
          </p:cNvPr>
          <p:cNvSpPr txBox="1"/>
          <p:nvPr/>
        </p:nvSpPr>
        <p:spPr>
          <a:xfrm>
            <a:off x="3686903" y="1805252"/>
            <a:ext cx="1298401"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にさん</a:t>
            </a:r>
            <a:r>
              <a:rPr kumimoji="1" lang="ja-JP" altLang="en-US" sz="1200" dirty="0">
                <a:latin typeface="Meiryo UI" panose="020B0604030504040204" pitchFamily="50" charset="-128"/>
                <a:ea typeface="Meiryo UI" panose="020B0604030504040204" pitchFamily="50" charset="-128"/>
              </a:rPr>
              <a:t>かたんそ</a:t>
            </a:r>
            <a:endParaRPr kumimoji="1" lang="en-US" altLang="ja-JP" sz="12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BE5D3F99-17E6-4D82-AD1B-C56A0FAC7100}"/>
              </a:ext>
            </a:extLst>
          </p:cNvPr>
          <p:cNvSpPr txBox="1"/>
          <p:nvPr/>
        </p:nvSpPr>
        <p:spPr>
          <a:xfrm>
            <a:off x="2624597" y="2334310"/>
            <a:ext cx="1298401"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せきゆ</a:t>
            </a:r>
            <a:endParaRPr kumimoji="1" lang="en-US" altLang="ja-JP" sz="1200" dirty="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BE5D3F99-17E6-4D82-AD1B-C56A0FAC7100}"/>
              </a:ext>
            </a:extLst>
          </p:cNvPr>
          <p:cNvSpPr txBox="1"/>
          <p:nvPr/>
        </p:nvSpPr>
        <p:spPr>
          <a:xfrm>
            <a:off x="3221576" y="2333015"/>
            <a:ext cx="1298401"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せきたん</a:t>
            </a:r>
            <a:endParaRPr kumimoji="1" lang="en-US" altLang="ja-JP" sz="1200" dirty="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BE5D3F99-17E6-4D82-AD1B-C56A0FAC7100}"/>
              </a:ext>
            </a:extLst>
          </p:cNvPr>
          <p:cNvSpPr txBox="1"/>
          <p:nvPr/>
        </p:nvSpPr>
        <p:spPr>
          <a:xfrm>
            <a:off x="3788749" y="2322154"/>
            <a:ext cx="1298401" cy="276999"/>
          </a:xfrm>
          <a:prstGeom prst="rect">
            <a:avLst/>
          </a:prstGeom>
          <a:noFill/>
        </p:spPr>
        <p:txBody>
          <a:bodyPr wrap="square" rtlCol="0">
            <a:spAutoFit/>
          </a:bodyPr>
          <a:lstStyle/>
          <a:p>
            <a:pPr lvl="0" algn="ctr">
              <a:defRPr/>
            </a:pPr>
            <a:r>
              <a:rPr kumimoji="1" lang="ja-JP" altLang="en-US" sz="1200" dirty="0" err="1">
                <a:latin typeface="Meiryo UI" panose="020B0604030504040204" pitchFamily="50" charset="-128"/>
                <a:ea typeface="Meiryo UI" panose="020B0604030504040204" pitchFamily="50" charset="-128"/>
              </a:rPr>
              <a:t>てんねん</a:t>
            </a:r>
            <a:endParaRPr kumimoji="1" lang="en-US" altLang="ja-JP" sz="1200" dirty="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BE5D3F99-17E6-4D82-AD1B-C56A0FAC7100}"/>
              </a:ext>
            </a:extLst>
          </p:cNvPr>
          <p:cNvSpPr txBox="1"/>
          <p:nvPr/>
        </p:nvSpPr>
        <p:spPr>
          <a:xfrm>
            <a:off x="5437783" y="2333015"/>
            <a:ext cx="1298401"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かせきねんりょう</a:t>
            </a:r>
            <a:endParaRPr kumimoji="1" lang="en-US" altLang="ja-JP" sz="1200"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BE5D3F99-17E6-4D82-AD1B-C56A0FAC7100}"/>
              </a:ext>
            </a:extLst>
          </p:cNvPr>
          <p:cNvSpPr txBox="1"/>
          <p:nvPr/>
        </p:nvSpPr>
        <p:spPr>
          <a:xfrm>
            <a:off x="6704657" y="2338008"/>
            <a:ext cx="552960"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も</a:t>
            </a:r>
            <a:endParaRPr kumimoji="1" lang="en-US" altLang="ja-JP" sz="12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BE5D3F99-17E6-4D82-AD1B-C56A0FAC7100}"/>
              </a:ext>
            </a:extLst>
          </p:cNvPr>
          <p:cNvSpPr txBox="1"/>
          <p:nvPr/>
        </p:nvSpPr>
        <p:spPr>
          <a:xfrm>
            <a:off x="7544972" y="2351919"/>
            <a:ext cx="1298401" cy="276999"/>
          </a:xfrm>
          <a:prstGeom prst="rect">
            <a:avLst/>
          </a:prstGeom>
          <a:noFill/>
        </p:spPr>
        <p:txBody>
          <a:bodyPr wrap="square" rtlCol="0">
            <a:spAutoFit/>
          </a:bodyPr>
          <a:lstStyle/>
          <a:p>
            <a:pPr lvl="0" algn="ctr">
              <a:defRPr/>
            </a:pPr>
            <a:r>
              <a:rPr kumimoji="1" lang="ja-JP" altLang="en-US" sz="1200" dirty="0">
                <a:latin typeface="Meiryo UI" panose="020B0604030504040204" pitchFamily="50" charset="-128"/>
                <a:ea typeface="Meiryo UI" panose="020B0604030504040204" pitchFamily="50" charset="-128"/>
              </a:rPr>
              <a:t>はっせい</a:t>
            </a:r>
            <a:endParaRPr kumimoji="1" lang="en-US" altLang="ja-JP" sz="1200" dirty="0">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BE5D3F99-17E6-4D82-AD1B-C56A0FAC7100}"/>
              </a:ext>
            </a:extLst>
          </p:cNvPr>
          <p:cNvSpPr txBox="1"/>
          <p:nvPr/>
        </p:nvSpPr>
        <p:spPr>
          <a:xfrm>
            <a:off x="468257" y="3194943"/>
            <a:ext cx="640398" cy="261610"/>
          </a:xfrm>
          <a:prstGeom prst="rect">
            <a:avLst/>
          </a:prstGeom>
          <a:noFill/>
        </p:spPr>
        <p:txBody>
          <a:bodyPr wrap="square" rtlCol="0">
            <a:spAutoFit/>
          </a:bodyPr>
          <a:lstStyle/>
          <a:p>
            <a:pPr lvl="0" algn="ctr">
              <a:defRPr/>
            </a:pPr>
            <a:r>
              <a:rPr kumimoji="1" lang="ja-JP" altLang="en-US" sz="1100" dirty="0">
                <a:latin typeface="Meiryo UI" panose="020B0604030504040204" pitchFamily="50" charset="-128"/>
                <a:ea typeface="Meiryo UI" panose="020B0604030504040204" pitchFamily="50" charset="-128"/>
              </a:rPr>
              <a:t>でんき</a:t>
            </a:r>
            <a:endParaRPr kumimoji="1" lang="en-US" altLang="ja-JP" sz="1100" dirty="0">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BE5D3F99-17E6-4D82-AD1B-C56A0FAC7100}"/>
              </a:ext>
            </a:extLst>
          </p:cNvPr>
          <p:cNvSpPr txBox="1"/>
          <p:nvPr/>
        </p:nvSpPr>
        <p:spPr>
          <a:xfrm>
            <a:off x="458927" y="3567405"/>
            <a:ext cx="537794" cy="261610"/>
          </a:xfrm>
          <a:prstGeom prst="rect">
            <a:avLst/>
          </a:prstGeom>
          <a:noFill/>
        </p:spPr>
        <p:txBody>
          <a:bodyPr wrap="square" rtlCol="0">
            <a:spAutoFit/>
          </a:bodyPr>
          <a:lstStyle/>
          <a:p>
            <a:pPr lvl="0" algn="ctr">
              <a:defRPr/>
            </a:pPr>
            <a:r>
              <a:rPr kumimoji="1" lang="ja-JP" altLang="en-US" sz="1100" dirty="0" err="1">
                <a:latin typeface="Meiryo UI" panose="020B0604030504040204" pitchFamily="50" charset="-128"/>
                <a:ea typeface="Meiryo UI" panose="020B0604030504040204" pitchFamily="50" charset="-128"/>
              </a:rPr>
              <a:t>つか</a:t>
            </a:r>
            <a:endParaRPr kumimoji="1" lang="en-US" altLang="ja-JP" sz="11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BE5D3F99-17E6-4D82-AD1B-C56A0FAC7100}"/>
              </a:ext>
            </a:extLst>
          </p:cNvPr>
          <p:cNvSpPr txBox="1"/>
          <p:nvPr/>
        </p:nvSpPr>
        <p:spPr>
          <a:xfrm>
            <a:off x="201677" y="4289238"/>
            <a:ext cx="1298401" cy="261610"/>
          </a:xfrm>
          <a:prstGeom prst="rect">
            <a:avLst/>
          </a:prstGeom>
          <a:noFill/>
        </p:spPr>
        <p:txBody>
          <a:bodyPr wrap="square" rtlCol="0">
            <a:spAutoFit/>
          </a:bodyPr>
          <a:lstStyle/>
          <a:p>
            <a:pPr lvl="0" algn="ctr">
              <a:defRPr/>
            </a:pPr>
            <a:r>
              <a:rPr kumimoji="1" lang="ja-JP" altLang="en-US" sz="1100" dirty="0">
                <a:latin typeface="Meiryo UI" panose="020B0604030504040204" pitchFamily="50" charset="-128"/>
                <a:ea typeface="Meiryo UI" panose="020B0604030504040204" pitchFamily="50" charset="-128"/>
              </a:rPr>
              <a:t>くるま　</a:t>
            </a:r>
            <a:r>
              <a:rPr kumimoji="1" lang="ja-JP" altLang="en-US" sz="1100" dirty="0" err="1">
                <a:latin typeface="Meiryo UI" panose="020B0604030504040204" pitchFamily="50" charset="-128"/>
                <a:ea typeface="Meiryo UI" panose="020B0604030504040204" pitchFamily="50" charset="-128"/>
              </a:rPr>
              <a:t>うご</a:t>
            </a:r>
            <a:endParaRPr kumimoji="1" lang="en-US" altLang="ja-JP" sz="1100"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BE5D3F99-17E6-4D82-AD1B-C56A0FAC7100}"/>
              </a:ext>
            </a:extLst>
          </p:cNvPr>
          <p:cNvSpPr txBox="1"/>
          <p:nvPr/>
        </p:nvSpPr>
        <p:spPr>
          <a:xfrm>
            <a:off x="94854" y="5809653"/>
            <a:ext cx="1298401" cy="261610"/>
          </a:xfrm>
          <a:prstGeom prst="rect">
            <a:avLst/>
          </a:prstGeom>
          <a:noFill/>
        </p:spPr>
        <p:txBody>
          <a:bodyPr wrap="square" rtlCol="0">
            <a:spAutoFit/>
          </a:bodyPr>
          <a:lstStyle/>
          <a:p>
            <a:pPr lvl="0" algn="ctr">
              <a:defRPr/>
            </a:pPr>
            <a:r>
              <a:rPr kumimoji="1" lang="ja-JP" altLang="en-US" sz="1050" dirty="0">
                <a:latin typeface="Meiryo UI" panose="020B0604030504040204" pitchFamily="50" charset="-128"/>
                <a:ea typeface="Meiryo UI" panose="020B0604030504040204" pitchFamily="50" charset="-128"/>
              </a:rPr>
              <a:t>す</a:t>
            </a:r>
            <a:endParaRPr kumimoji="1" lang="en-US" altLang="ja-JP" sz="1050" dirty="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BE5D3F99-17E6-4D82-AD1B-C56A0FAC7100}"/>
              </a:ext>
            </a:extLst>
          </p:cNvPr>
          <p:cNvSpPr txBox="1"/>
          <p:nvPr/>
        </p:nvSpPr>
        <p:spPr>
          <a:xfrm>
            <a:off x="3447337" y="3146716"/>
            <a:ext cx="1298401" cy="261610"/>
          </a:xfrm>
          <a:prstGeom prst="rect">
            <a:avLst/>
          </a:prstGeom>
          <a:noFill/>
        </p:spPr>
        <p:txBody>
          <a:bodyPr wrap="square" rtlCol="0">
            <a:spAutoFit/>
          </a:bodyPr>
          <a:lstStyle/>
          <a:p>
            <a:pPr lvl="0" algn="ctr">
              <a:defRPr/>
            </a:pPr>
            <a:r>
              <a:rPr kumimoji="1" lang="ja-JP" altLang="en-US" sz="1100" dirty="0" err="1">
                <a:latin typeface="Meiryo UI" panose="020B0604030504040204" pitchFamily="50" charset="-128"/>
                <a:ea typeface="Meiryo UI" panose="020B0604030504040204" pitchFamily="50" charset="-128"/>
              </a:rPr>
              <a:t>かりょくはつ</a:t>
            </a:r>
            <a:r>
              <a:rPr kumimoji="1" lang="ja-JP" altLang="en-US" sz="1100" dirty="0">
                <a:latin typeface="Meiryo UI" panose="020B0604030504040204" pitchFamily="50" charset="-128"/>
                <a:ea typeface="Meiryo UI" panose="020B0604030504040204" pitchFamily="50" charset="-128"/>
              </a:rPr>
              <a:t>でんしょ</a:t>
            </a:r>
            <a:endParaRPr kumimoji="1" lang="en-US" altLang="ja-JP" sz="1100" dirty="0">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BE5D3F99-17E6-4D82-AD1B-C56A0FAC7100}"/>
              </a:ext>
            </a:extLst>
          </p:cNvPr>
          <p:cNvSpPr txBox="1"/>
          <p:nvPr/>
        </p:nvSpPr>
        <p:spPr>
          <a:xfrm>
            <a:off x="3535639" y="5565375"/>
            <a:ext cx="1298401" cy="261610"/>
          </a:xfrm>
          <a:prstGeom prst="rect">
            <a:avLst/>
          </a:prstGeom>
          <a:noFill/>
        </p:spPr>
        <p:txBody>
          <a:bodyPr wrap="square" rtlCol="0">
            <a:spAutoFit/>
          </a:bodyPr>
          <a:lstStyle/>
          <a:p>
            <a:pPr lvl="0" algn="ctr">
              <a:defRPr/>
            </a:pPr>
            <a:r>
              <a:rPr kumimoji="1" lang="ja-JP" altLang="en-US" sz="1100" dirty="0" err="1">
                <a:latin typeface="Meiryo UI" panose="020B0604030504040204" pitchFamily="50" charset="-128"/>
                <a:ea typeface="Meiryo UI" panose="020B0604030504040204" pitchFamily="50" charset="-128"/>
              </a:rPr>
              <a:t>しょ</a:t>
            </a:r>
            <a:r>
              <a:rPr kumimoji="1" lang="ja-JP" altLang="en-US" sz="1100" dirty="0">
                <a:latin typeface="Meiryo UI" panose="020B0604030504040204" pitchFamily="50" charset="-128"/>
                <a:ea typeface="Meiryo UI" panose="020B0604030504040204" pitchFamily="50" charset="-128"/>
              </a:rPr>
              <a:t>うきゃくじょう</a:t>
            </a:r>
            <a:endParaRPr kumimoji="1" lang="en-US" altLang="ja-JP" sz="1100" dirty="0">
              <a:latin typeface="Meiryo UI" panose="020B0604030504040204" pitchFamily="50" charset="-128"/>
              <a:ea typeface="Meiryo UI" panose="020B0604030504040204" pitchFamily="50" charset="-128"/>
            </a:endParaRPr>
          </a:p>
        </p:txBody>
      </p:sp>
      <p:sp>
        <p:nvSpPr>
          <p:cNvPr id="7" name="タイトル 6"/>
          <p:cNvSpPr>
            <a:spLocks noGrp="1"/>
          </p:cNvSpPr>
          <p:nvPr>
            <p:ph type="ctrTitle"/>
          </p:nvPr>
        </p:nvSpPr>
        <p:spPr/>
        <p:txBody>
          <a:bodyPr/>
          <a:lstStyle/>
          <a:p>
            <a:r>
              <a:rPr kumimoji="1" lang="ja-JP" altLang="en-US" dirty="0"/>
              <a:t>地球温暖化とわたしたちの暮らし</a:t>
            </a:r>
          </a:p>
        </p:txBody>
      </p:sp>
      <p:sp>
        <p:nvSpPr>
          <p:cNvPr id="58" name="テキスト ボックス 57">
            <a:extLst>
              <a:ext uri="{FF2B5EF4-FFF2-40B4-BE49-F238E27FC236}">
                <a16:creationId xmlns:a16="http://schemas.microsoft.com/office/drawing/2014/main" id="{BE5D3F99-17E6-4D82-AD1B-C56A0FAC7100}"/>
              </a:ext>
            </a:extLst>
          </p:cNvPr>
          <p:cNvSpPr txBox="1"/>
          <p:nvPr/>
        </p:nvSpPr>
        <p:spPr>
          <a:xfrm>
            <a:off x="3269011" y="35536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BE5D3F99-17E6-4D82-AD1B-C56A0FAC7100}"/>
              </a:ext>
            </a:extLst>
          </p:cNvPr>
          <p:cNvSpPr txBox="1"/>
          <p:nvPr/>
        </p:nvSpPr>
        <p:spPr>
          <a:xfrm>
            <a:off x="2174712" y="349852"/>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ちきゅう</a:t>
            </a:r>
            <a:endParaRPr kumimoji="1" lang="en-US" altLang="ja-JP" sz="1400" dirty="0">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BE5D3F99-17E6-4D82-AD1B-C56A0FAC7100}"/>
              </a:ext>
            </a:extLst>
          </p:cNvPr>
          <p:cNvSpPr txBox="1"/>
          <p:nvPr/>
        </p:nvSpPr>
        <p:spPr>
          <a:xfrm>
            <a:off x="6780307" y="35536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く</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05647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BB5270AA26E3F4DA18538B36468D86A" ma:contentTypeVersion="16" ma:contentTypeDescription="新しいドキュメントを作成します。" ma:contentTypeScope="" ma:versionID="8ac412e3814db7f4d473686cf61eb7dc">
  <xsd:schema xmlns:xsd="http://www.w3.org/2001/XMLSchema" xmlns:xs="http://www.w3.org/2001/XMLSchema" xmlns:p="http://schemas.microsoft.com/office/2006/metadata/properties" xmlns:ns2="3823087a-838c-44fb-aa20-81d5889e8221" xmlns:ns3="4413ab12-0155-4cf3-8ffd-64ae6d3b30c4" targetNamespace="http://schemas.microsoft.com/office/2006/metadata/properties" ma:root="true" ma:fieldsID="93b355ddb0f60c900916885c7b349f39" ns2:_="" ns3:_="">
    <xsd:import namespace="3823087a-838c-44fb-aa20-81d5889e8221"/>
    <xsd:import namespace="4413ab12-0155-4cf3-8ffd-64ae6d3b30c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3087a-838c-44fb-aa20-81d5889e8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a3a6a5b4-b231-415f-8370-eaa1bda671d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13ab12-0155-4cf3-8ffd-64ae6d3b30c4"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361ce40b-aa7d-4267-bacc-0759d18550db}" ma:internalName="TaxCatchAll" ma:showField="CatchAllData" ma:web="4413ab12-0155-4cf3-8ffd-64ae6d3b30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43C230-3064-4AAA-96B5-5A6E322BC3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23087a-838c-44fb-aa20-81d5889e8221"/>
    <ds:schemaRef ds:uri="4413ab12-0155-4cf3-8ffd-64ae6d3b30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281006-8B6F-46B3-90E9-8571286BE7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273</TotalTime>
  <Words>4475</Words>
  <Application>Microsoft Office PowerPoint</Application>
  <PresentationFormat>画面に合わせる (4:3)</PresentationFormat>
  <Paragraphs>449</Paragraphs>
  <Slides>22</Slides>
  <Notes>22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Meiryo UI</vt:lpstr>
      <vt:lpstr>Arial</vt:lpstr>
      <vt:lpstr>Calibri</vt:lpstr>
      <vt:lpstr>Calibri Light</vt:lpstr>
      <vt:lpstr>Times New Roman</vt:lpstr>
      <vt:lpstr>Office テーマ</vt:lpstr>
      <vt:lpstr>PowerPoint プレゼンテーション</vt:lpstr>
      <vt:lpstr>【クイズ】 地球温暖化って何？</vt:lpstr>
      <vt:lpstr>【こたえ】 地球温暖化とは</vt:lpstr>
      <vt:lpstr>過去の気温上昇</vt:lpstr>
      <vt:lpstr>すでに表れている!?温暖化の影響①</vt:lpstr>
      <vt:lpstr>すでに表れている!?温暖化の影響②</vt:lpstr>
      <vt:lpstr>地球温暖化のしくみ</vt:lpstr>
      <vt:lpstr>人間が出す温室効果ガス</vt:lpstr>
      <vt:lpstr>地球温暖化とわたしたちの暮らし</vt:lpstr>
      <vt:lpstr>電気を作るときに二酸化炭素が出る</vt:lpstr>
      <vt:lpstr>これからどれだけ気温が上がる？</vt:lpstr>
      <vt:lpstr>これからどれだけ気温が上がる？</vt:lpstr>
      <vt:lpstr>気温が上がると、どんなことが起こる？</vt:lpstr>
      <vt:lpstr>【クイズ】 どれだけ減らせば温暖化を防げる？</vt:lpstr>
      <vt:lpstr>【こたえ】 どれだけ減らせば温暖化を防げる？</vt:lpstr>
      <vt:lpstr>どれぐらい気温が上がるかは、 人間が出す二酸化炭素などの量による</vt:lpstr>
      <vt:lpstr>世界の約束「パリ協定」</vt:lpstr>
      <vt:lpstr>実質「ゼロ」ってどうするの？</vt:lpstr>
      <vt:lpstr>京都府は「排出実質ゼロ」を宣言</vt:lpstr>
      <vt:lpstr>石油や石炭を使わない未来を描こう</vt:lpstr>
      <vt:lpstr>クール・チョイスで選ぶ未来</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kcfca</dc:creator>
  <cp:lastModifiedBy>asai kaoru</cp:lastModifiedBy>
  <cp:revision>40</cp:revision>
  <dcterms:created xsi:type="dcterms:W3CDTF">2018-02-15T08:31:14Z</dcterms:created>
  <dcterms:modified xsi:type="dcterms:W3CDTF">2022-11-07T00:54:42Z</dcterms:modified>
</cp:coreProperties>
</file>